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29" d="100"/>
          <a:sy n="129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B310EF-F3CC-DF4B-93F2-1D93A19930C5}" type="datetimeFigureOut">
              <a:rPr lang="en-US" smtClean="0"/>
              <a:pPr/>
              <a:t>10/21/08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Self-esteem</a:t>
            </a:r>
            <a:r>
              <a:rPr dirty="0" smtClean="0"/>
              <a:t> Definition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degree to which you like and accept yourself.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7 Steps of Building High Self-esteem  </a:t>
            </a:r>
            <a:r>
              <a:rPr lang="en-US" sz="3556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Step 3 – Write a Support Letter to Yourself</a:t>
            </a:r>
          </a:p>
          <a:p>
            <a:r>
              <a:rPr lang="en-US" dirty="0" smtClean="0"/>
              <a:t>Anger</a:t>
            </a:r>
          </a:p>
          <a:p>
            <a:r>
              <a:rPr lang="en-US" dirty="0" smtClean="0"/>
              <a:t>Hurt</a:t>
            </a:r>
          </a:p>
          <a:p>
            <a:r>
              <a:rPr lang="en-US" dirty="0" smtClean="0"/>
              <a:t>Fear</a:t>
            </a:r>
          </a:p>
          <a:p>
            <a:r>
              <a:rPr lang="en-US" dirty="0" smtClean="0"/>
              <a:t>Regret</a:t>
            </a:r>
          </a:p>
          <a:p>
            <a:r>
              <a:rPr lang="en-US" dirty="0" smtClean="0"/>
              <a:t>Intention</a:t>
            </a:r>
          </a:p>
          <a:p>
            <a:r>
              <a:rPr lang="en-US" dirty="0" smtClean="0"/>
              <a:t>Love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Write with your opposite hand to feel like the child you once were.</a:t>
            </a:r>
            <a:endParaRPr lang="en-US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7 Steps of Building High Self-esteem  </a:t>
            </a:r>
            <a:r>
              <a:rPr lang="en-US" sz="3556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+mj-lt"/>
              </a:rPr>
              <a:t>Step 4 – Surround yourself daily with positive, supportive, and encouraging people.</a:t>
            </a:r>
          </a:p>
          <a:p>
            <a:pPr>
              <a:buNone/>
            </a:pPr>
            <a:r>
              <a:rPr lang="en-US" b="1" dirty="0" smtClean="0">
                <a:latin typeface="+mj-lt"/>
              </a:rPr>
              <a:t>Step 5 – Read, listen, and watch personal growth material.</a:t>
            </a:r>
          </a:p>
          <a:p>
            <a:pPr>
              <a:buNone/>
            </a:pPr>
            <a:r>
              <a:rPr lang="en-US" b="1" dirty="0" smtClean="0">
                <a:latin typeface="+mj-lt"/>
              </a:rPr>
              <a:t>Step 6 – Practice getting approval from yourself </a:t>
            </a:r>
            <a:r>
              <a:rPr lang="en-US" dirty="0" smtClean="0">
                <a:latin typeface="+mj-lt"/>
              </a:rPr>
              <a:t>instead of from others.  Make a list of people you need approval from and let go of this need through EFT, journaling, etc.</a:t>
            </a:r>
          </a:p>
          <a:p>
            <a:pPr>
              <a:buNone/>
            </a:pPr>
            <a:r>
              <a:rPr lang="en-US" b="1" dirty="0" smtClean="0">
                <a:latin typeface="+mj-lt"/>
              </a:rPr>
              <a:t>Step 7 – Become skilled or knowledgeable </a:t>
            </a:r>
            <a:r>
              <a:rPr lang="en-US" dirty="0" smtClean="0">
                <a:latin typeface="+mj-lt"/>
              </a:rPr>
              <a:t>in at least one subject area or thing that you enjoy such as music, sports, politics, social problems, nutrition, art, parenting, gardening, spirituality, history, culture, cooking, etc.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4 Stress Sub-personalities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+mj-lt"/>
                <a:cs typeface="Constantia (Body)"/>
              </a:rPr>
              <a:t>The Worrier – </a:t>
            </a:r>
            <a:r>
              <a:rPr lang="en-US" dirty="0" smtClean="0">
                <a:latin typeface="+mj-lt"/>
                <a:cs typeface="Constantia (Body)"/>
              </a:rPr>
              <a:t>They  create mental worst case scenarios and what if statements.  They overestimate the odds.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+mj-lt"/>
                <a:cs typeface="Constantia (Body)"/>
              </a:rPr>
              <a:t>The Perfectionist – </a:t>
            </a:r>
            <a:r>
              <a:rPr lang="en-US" dirty="0" smtClean="0">
                <a:latin typeface="+mj-lt"/>
                <a:cs typeface="Constantia (Body)"/>
              </a:rPr>
              <a:t>They believe their efforts are never good enough and should be working harder.   Ask the questions above to combat your inner perfectionist.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+mj-lt"/>
                <a:cs typeface="Constantia (Body)"/>
              </a:rPr>
              <a:t>The Critic – </a:t>
            </a:r>
            <a:r>
              <a:rPr lang="en-US" dirty="0" smtClean="0">
                <a:latin typeface="+mj-lt"/>
                <a:cs typeface="Constantia (Body)"/>
              </a:rPr>
              <a:t>Constantly negatively judging themselves maximizing their weaknesses and minimizing strengths.</a:t>
            </a:r>
          </a:p>
          <a:p>
            <a:pPr marL="514350" indent="-514350">
              <a:buNone/>
            </a:pPr>
            <a:r>
              <a:rPr lang="en-US" dirty="0" smtClean="0">
                <a:latin typeface="+mj-lt"/>
                <a:cs typeface="Constantia (Body)"/>
              </a:rPr>
              <a:t>	“You are so stupid,”  (Show Chris Farley Video)</a:t>
            </a:r>
          </a:p>
          <a:p>
            <a:pPr marL="514350" indent="-514350">
              <a:buAutoNum type="arabicPeriod" startAt="4"/>
            </a:pPr>
            <a:r>
              <a:rPr lang="en-US" b="1" dirty="0" smtClean="0">
                <a:latin typeface="+mj-lt"/>
                <a:cs typeface="Constantia (Body)"/>
              </a:rPr>
              <a:t>The Victim – </a:t>
            </a:r>
            <a:r>
              <a:rPr lang="en-US" dirty="0" smtClean="0">
                <a:latin typeface="+mj-lt"/>
                <a:cs typeface="Constantia (Body)"/>
              </a:rPr>
              <a:t>They feel helpless and hopeless, defective, and use words like “I can’t or I’ll never be able to…”</a:t>
            </a:r>
          </a:p>
          <a:p>
            <a:pPr marL="514350" indent="-514350">
              <a:buAutoNum type="arabicPeriod" startAt="4"/>
            </a:pPr>
            <a:r>
              <a:rPr lang="en-US" i="1" dirty="0" smtClean="0">
                <a:latin typeface="+mj-lt"/>
                <a:cs typeface="Constantia (Body)"/>
              </a:rPr>
              <a:t>Ask these questions for all types:  </a:t>
            </a:r>
            <a:r>
              <a:rPr lang="en-US" i="1" dirty="0" smtClean="0">
                <a:latin typeface="+mj-lt"/>
                <a:cs typeface="Constantia (Body)"/>
              </a:rPr>
              <a:t>Ask what is the evidence, is it always true, what are the odds, what is the big picture?</a:t>
            </a:r>
            <a:endParaRPr lang="en-US" i="1" dirty="0" smtClean="0">
              <a:latin typeface="+mj-lt"/>
              <a:cs typeface="Constantia (Body)"/>
            </a:endParaRPr>
          </a:p>
          <a:p>
            <a:pPr marL="514350" indent="-514350">
              <a:buNone/>
            </a:pPr>
            <a:endParaRPr lang="en-US" dirty="0" smtClean="0">
              <a:latin typeface="+mj-lt"/>
              <a:cs typeface="Constantia (Body)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Get Self-esteem?</a:t>
            </a:r>
            <a:endParaRPr lang="en-US" dirty="0"/>
          </a:p>
        </p:txBody>
      </p:sp>
      <p:pic>
        <p:nvPicPr>
          <p:cNvPr id="7" name="Content Placeholder 6" descr="SelfCompassImproved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456" r="-4456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Parental Messages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Cultural/Societal Messages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Parental Messages</a:t>
            </a:r>
            <a:endParaRPr lang="en-US" dirty="0"/>
          </a:p>
        </p:txBody>
      </p:sp>
      <p:pic>
        <p:nvPicPr>
          <p:cNvPr id="5" name="Content Placeholder 4" descr="j0439316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894" b="-4894"/>
          <a:stretch>
            <a:fillRect/>
          </a:stretch>
        </p:blipFill>
        <p:spPr>
          <a:xfrm>
            <a:off x="457200" y="1920085"/>
            <a:ext cx="4038600" cy="425211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Healthy messages include saying, “it’s okay to make mistakes……daddy/mommy loves you always.”</a:t>
            </a:r>
          </a:p>
          <a:p>
            <a:r>
              <a:rPr lang="en-US" dirty="0" smtClean="0"/>
              <a:t>Unhealthy parents use weapons such as isolation, ridicule, abuse, deny, invalidation, and shame to get their children to obey and then withdraw their love until they do obey.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7 Parental Circumstances That Cause Low Self-Esteem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Parental rejection – “You were an accident,” “You make me drink,” or parent is preoccupied with themselves, their work, or spouse and child feels neglected.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Parental overindulgence – “Spoiling the child.”  The child that gets everything grows up unable to achieve goals or discipline themselves and take responsibility.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Parental Over protectiveness – These good intentions create children who never learn to trust the world, they feel insecure, and lack self-confidence to succeed.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Circumstances That Cause Low Self- Esteem </a:t>
            </a:r>
            <a:r>
              <a:rPr lang="en-US" sz="3556" dirty="0" smtClean="0"/>
              <a:t>(continued)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4"/>
            </a:pPr>
            <a:r>
              <a:rPr lang="en-US" dirty="0" smtClean="0">
                <a:latin typeface="+mj-lt"/>
              </a:rPr>
              <a:t>Overly critical parents – Setting high standards of behavior, these children become adults who always feel guilty or not good enough causing anxiety disorders and depression.</a:t>
            </a:r>
          </a:p>
          <a:p>
            <a:pPr marL="514350" indent="-514350">
              <a:buAutoNum type="arabicPeriod" startAt="4"/>
            </a:pPr>
            <a:r>
              <a:rPr lang="en-US" dirty="0" smtClean="0">
                <a:latin typeface="+mj-lt"/>
              </a:rPr>
              <a:t>Parental abuse – (Physical, Verbal, Sexual)  Creates adults who can’t trust, feel inadequate, and lack ability to be intimate.  They become a victim or a bully.</a:t>
            </a:r>
          </a:p>
          <a:p>
            <a:pPr marL="514350" indent="-514350">
              <a:buAutoNum type="arabicPeriod" startAt="4"/>
            </a:pPr>
            <a:r>
              <a:rPr lang="en-US" dirty="0" smtClean="0">
                <a:latin typeface="+mj-lt"/>
              </a:rPr>
              <a:t>Parental alcoholism or drug abuse – This chaotic and unreliable atmosphere creates mistrust and can deny their own feelings letting others “walk all over them.”</a:t>
            </a:r>
          </a:p>
          <a:p>
            <a:pPr marL="514350" indent="-514350">
              <a:buAutoNum type="arabicPeriod" startAt="4"/>
            </a:pPr>
            <a:r>
              <a:rPr lang="en-US" dirty="0" smtClean="0">
                <a:latin typeface="+mj-lt"/>
              </a:rPr>
              <a:t>Major childhood loss – The death of a parent or divorce can create issues of abandonment and feel devastated by future losses and an over-dependency on others or on substances.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Cultural/Societal Messages</a:t>
            </a:r>
            <a:endParaRPr lang="en-US" dirty="0"/>
          </a:p>
        </p:txBody>
      </p:sp>
      <p:pic>
        <p:nvPicPr>
          <p:cNvPr id="6" name="Content Placeholder 5" descr="j04223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8280" r="-18280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“Don’t affirm your cultural heritage”</a:t>
            </a:r>
          </a:p>
          <a:p>
            <a:r>
              <a:rPr lang="en-US" dirty="0" smtClean="0"/>
              <a:t>“Don’t’ be different”</a:t>
            </a:r>
          </a:p>
          <a:p>
            <a:r>
              <a:rPr lang="en-US" dirty="0" smtClean="0"/>
              <a:t>“Don’t be separate”</a:t>
            </a:r>
          </a:p>
          <a:p>
            <a:r>
              <a:rPr lang="en-US" dirty="0" smtClean="0"/>
              <a:t>“You’re not like us”</a:t>
            </a:r>
          </a:p>
          <a:p>
            <a:r>
              <a:rPr lang="en-US" dirty="0" smtClean="0"/>
              <a:t>“You are flawed”</a:t>
            </a:r>
          </a:p>
          <a:p>
            <a:r>
              <a:rPr lang="en-US" dirty="0" smtClean="0"/>
              <a:t>“You are inferior”</a:t>
            </a:r>
          </a:p>
          <a:p>
            <a:r>
              <a:rPr lang="en-US" dirty="0" smtClean="0"/>
              <a:t>“You are a criminal/animal”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Media</a:t>
            </a:r>
            <a:endParaRPr lang="en-US" dirty="0"/>
          </a:p>
        </p:txBody>
      </p:sp>
      <p:pic>
        <p:nvPicPr>
          <p:cNvPr id="5" name="Content Placeholder 4" descr="j0432517.wm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8741" b="-18741"/>
          <a:stretch>
            <a:fillRect/>
          </a:stretch>
        </p:blipFill>
        <p:spPr>
          <a:xfrm>
            <a:off x="457200" y="1920085"/>
            <a:ext cx="4038600" cy="44348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Movies</a:t>
            </a:r>
          </a:p>
          <a:p>
            <a:r>
              <a:rPr lang="en-US" dirty="0" smtClean="0"/>
              <a:t>Advertisements</a:t>
            </a:r>
          </a:p>
          <a:p>
            <a:r>
              <a:rPr lang="en-US" dirty="0" smtClean="0"/>
              <a:t>Television</a:t>
            </a:r>
          </a:p>
          <a:p>
            <a:r>
              <a:rPr lang="en-US" dirty="0" smtClean="0"/>
              <a:t>Teachers</a:t>
            </a:r>
          </a:p>
          <a:p>
            <a:r>
              <a:rPr lang="en-US" dirty="0" smtClean="0"/>
              <a:t>Books</a:t>
            </a:r>
          </a:p>
          <a:p>
            <a:r>
              <a:rPr lang="en-US" dirty="0" smtClean="0"/>
              <a:t>They can isolate, polarize, distort, invalidate, discriminate and coerce minorities into believing they are inferior beings.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7 Steps to Building High Self-esteem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b="1" dirty="0" smtClean="0">
                <a:latin typeface="+mj-lt"/>
              </a:rPr>
              <a:t>Step 1 - Communicate </a:t>
            </a:r>
            <a:r>
              <a:rPr lang="en-US" b="1" dirty="0" smtClean="0">
                <a:latin typeface="+mj-lt"/>
              </a:rPr>
              <a:t>with your Inner Child </a:t>
            </a:r>
            <a:r>
              <a:rPr lang="en-US" dirty="0" smtClean="0">
                <a:latin typeface="+mj-lt"/>
              </a:rPr>
              <a:t>– the little boy/girl inside you who feels your deepest emotional needs for trust, love, affection, and security.  Let this inner child express themselves instead of suppressing/scolding by:</a:t>
            </a:r>
          </a:p>
          <a:p>
            <a:pPr marL="514350" indent="-514350">
              <a:buNone/>
            </a:pPr>
            <a:r>
              <a:rPr lang="en-US" dirty="0" smtClean="0">
                <a:latin typeface="+mj-lt"/>
              </a:rPr>
              <a:t>- Healing Mother and Father Wounds Using Visualization and telling them what you needed from them.</a:t>
            </a:r>
          </a:p>
          <a:p>
            <a:pPr marL="514350" indent="-514350">
              <a:buNone/>
            </a:pPr>
            <a:r>
              <a:rPr lang="en-US" dirty="0" smtClean="0">
                <a:latin typeface="+mj-lt"/>
              </a:rPr>
              <a:t>- Write a Letter to Your Inner Child – Use the 3 ego personalities to communicate:  the parent, child, and adult.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7 Steps of Building High Self-esteem  </a:t>
            </a:r>
            <a:r>
              <a:rPr lang="en-US" sz="3556" dirty="0" smtClean="0"/>
              <a:t>(continued)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+mj-lt"/>
              </a:rPr>
              <a:t>Step 2 - </a:t>
            </a:r>
            <a:r>
              <a:rPr lang="en-US" b="1" dirty="0" smtClean="0">
                <a:latin typeface="+mj-lt"/>
              </a:rPr>
              <a:t>Schedule </a:t>
            </a:r>
            <a:r>
              <a:rPr lang="en-US" b="1" dirty="0" smtClean="0">
                <a:latin typeface="+mj-lt"/>
              </a:rPr>
              <a:t>Self-care </a:t>
            </a:r>
            <a:r>
              <a:rPr lang="en-US" b="1" dirty="0" smtClean="0">
                <a:latin typeface="+mj-lt"/>
              </a:rPr>
              <a:t>Activities:  </a:t>
            </a:r>
            <a:r>
              <a:rPr lang="en-US" dirty="0" smtClean="0">
                <a:latin typeface="+mj-lt"/>
              </a:rPr>
              <a:t>Ask is your need for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he following fulfilled?</a:t>
            </a:r>
          </a:p>
          <a:p>
            <a:pPr>
              <a:buNone/>
            </a:pPr>
            <a:endParaRPr lang="en-US" sz="14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Need for friendship…….join clubs, groups, and set up fun gatherings</a:t>
            </a:r>
          </a:p>
          <a:p>
            <a:r>
              <a:rPr lang="en-US" sz="2000" dirty="0" smtClean="0">
                <a:latin typeface="+mj-lt"/>
              </a:rPr>
              <a:t>Need for Respect…..learn to set boundaries;  see chapter 8</a:t>
            </a:r>
          </a:p>
          <a:p>
            <a:r>
              <a:rPr lang="en-US" sz="2000" dirty="0" smtClean="0">
                <a:latin typeface="+mj-lt"/>
              </a:rPr>
              <a:t>Need for Affection…..learn to give hugs and pats on the back</a:t>
            </a:r>
          </a:p>
          <a:p>
            <a:r>
              <a:rPr lang="en-US" sz="2000" dirty="0" smtClean="0">
                <a:latin typeface="+mj-lt"/>
              </a:rPr>
              <a:t>Need for God…..put in time for prayer, meditation, and join a group</a:t>
            </a:r>
          </a:p>
          <a:p>
            <a:r>
              <a:rPr lang="en-US" sz="2000" dirty="0" smtClean="0">
                <a:latin typeface="+mj-lt"/>
              </a:rPr>
              <a:t>Need for creative expression…..try music, painting, drawing, writing, etc.</a:t>
            </a:r>
          </a:p>
          <a:p>
            <a:r>
              <a:rPr lang="en-US" sz="2000" dirty="0" smtClean="0">
                <a:latin typeface="+mj-lt"/>
              </a:rPr>
              <a:t>Need for fun and play…..schedule movies, dances, walks, massage, music</a:t>
            </a:r>
          </a:p>
          <a:p>
            <a:r>
              <a:rPr lang="en-US" sz="2000" dirty="0" smtClean="0">
                <a:latin typeface="+mj-lt"/>
              </a:rPr>
              <a:t>Need for serving others…..serve in hospitals, shelters, social </a:t>
            </a:r>
            <a:r>
              <a:rPr lang="en-US" sz="2000" dirty="0" smtClean="0">
                <a:latin typeface="+mj-lt"/>
              </a:rPr>
              <a:t>service </a:t>
            </a:r>
            <a:r>
              <a:rPr lang="en-US" sz="2000" dirty="0" err="1" smtClean="0">
                <a:latin typeface="+mj-lt"/>
              </a:rPr>
              <a:t>agenc</a:t>
            </a:r>
            <a:r>
              <a:rPr lang="en-US" sz="2000" dirty="0" smtClean="0">
                <a:latin typeface="+mj-lt"/>
              </a:rPr>
              <a:t>.</a:t>
            </a:r>
          </a:p>
          <a:p>
            <a:r>
              <a:rPr lang="en-US" sz="2000" dirty="0" smtClean="0">
                <a:latin typeface="+mj-lt"/>
              </a:rPr>
              <a:t>Need for </a:t>
            </a:r>
            <a:r>
              <a:rPr lang="en-US" sz="2000" dirty="0" smtClean="0">
                <a:latin typeface="+mj-lt"/>
              </a:rPr>
              <a:t>intimacy……learn to be vulnerable with others</a:t>
            </a:r>
          </a:p>
          <a:p>
            <a:r>
              <a:rPr lang="en-US" sz="2000" dirty="0" smtClean="0">
                <a:latin typeface="+mj-lt"/>
              </a:rPr>
              <a:t>Need for trust/loyalty…..spend more time with people you can rely on</a:t>
            </a:r>
          </a:p>
          <a:p>
            <a:endParaRPr lang="en-US" sz="1800" dirty="0" smtClean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251</TotalTime>
  <Words>956</Words>
  <Application>Microsoft Macintosh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Self-esteem Definition</vt:lpstr>
      <vt:lpstr>Where Do We Get Self-esteem?</vt:lpstr>
      <vt:lpstr>Parental Messages</vt:lpstr>
      <vt:lpstr>The 7 Parental Circumstances That Cause Low Self-Esteem</vt:lpstr>
      <vt:lpstr>Circumstances That Cause Low Self- Esteem (continued)</vt:lpstr>
      <vt:lpstr>Cultural/Societal Messages</vt:lpstr>
      <vt:lpstr>The Media</vt:lpstr>
      <vt:lpstr>7 Steps to Building High Self-esteem</vt:lpstr>
      <vt:lpstr>7 Steps of Building High Self-esteem  (continued)</vt:lpstr>
      <vt:lpstr>7 Steps of Building High Self-esteem  (continued)</vt:lpstr>
      <vt:lpstr>7 Steps of Building High Self-esteem  (continued)</vt:lpstr>
      <vt:lpstr>The 4 Stress Sub-personalities</vt:lpstr>
    </vt:vector>
  </TitlesOfParts>
  <Company/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Self-esteem Definition</dc:title>
  <dc:creator>Tom Ventimiglia</dc:creator>
  <cp:lastModifiedBy>Tom Ventimiglia</cp:lastModifiedBy>
  <cp:revision>4</cp:revision>
  <dcterms:created xsi:type="dcterms:W3CDTF">2008-10-21T15:31:51Z</dcterms:created>
  <dcterms:modified xsi:type="dcterms:W3CDTF">2008-10-21T17:02:37Z</dcterms:modified>
</cp:coreProperties>
</file>