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57" r:id="rId4"/>
    <p:sldId id="258" r:id="rId5"/>
    <p:sldId id="261" r:id="rId6"/>
    <p:sldId id="263" r:id="rId7"/>
    <p:sldId id="264" r:id="rId8"/>
    <p:sldId id="286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9" r:id="rId19"/>
    <p:sldId id="287" r:id="rId20"/>
    <p:sldId id="288" r:id="rId21"/>
    <p:sldId id="293" r:id="rId22"/>
    <p:sldId id="281" r:id="rId23"/>
    <p:sldId id="290" r:id="rId24"/>
    <p:sldId id="291" r:id="rId25"/>
    <p:sldId id="282" r:id="rId26"/>
    <p:sldId id="292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0DC4D-EF3B-4665-9DF4-8F8F3547C081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E1F5C-3878-417E-AA63-132E7C4D5D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21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A1633-9E76-4682-8964-2EE761240015}" type="slidenum">
              <a:rPr lang="en-GB" altLang="en-GB" smtClean="0"/>
              <a:pPr/>
              <a:t>18</a:t>
            </a:fld>
            <a:endParaRPr lang="en-GB" alt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17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157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327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13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18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2CC12-675C-4918-81C2-974F6812211A}" type="slidenum">
              <a:rPr lang="en-GB" altLang="en-GB" smtClean="0"/>
              <a:pPr/>
              <a:t>27</a:t>
            </a:fld>
            <a:endParaRPr lang="en-GB" alt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2CC12-675C-4918-81C2-974F6812211A}" type="slidenum">
              <a:rPr lang="en-GB" altLang="en-GB" smtClean="0"/>
              <a:pPr/>
              <a:t>4</a:t>
            </a:fld>
            <a:endParaRPr lang="en-GB" alt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88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1F5C-3878-417E-AA63-132E7C4D5D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FFB5-FE99-4AFE-88B2-5304F8D86C75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DB75-D875-452A-967D-ADCA8F43A2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FFB5-FE99-4AFE-88B2-5304F8D86C75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DB75-D875-452A-967D-ADCA8F43A2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FFB5-FE99-4AFE-88B2-5304F8D86C75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DB75-D875-452A-967D-ADCA8F43A2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FFB5-FE99-4AFE-88B2-5304F8D86C75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DB75-D875-452A-967D-ADCA8F43A2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FFB5-FE99-4AFE-88B2-5304F8D86C75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DB75-D875-452A-967D-ADCA8F43A2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FFB5-FE99-4AFE-88B2-5304F8D86C75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DB75-D875-452A-967D-ADCA8F43A2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FFB5-FE99-4AFE-88B2-5304F8D86C75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DB75-D875-452A-967D-ADCA8F43A2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FFB5-FE99-4AFE-88B2-5304F8D86C75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DB75-D875-452A-967D-ADCA8F43A2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FFB5-FE99-4AFE-88B2-5304F8D86C75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DB75-D875-452A-967D-ADCA8F43A2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FFB5-FE99-4AFE-88B2-5304F8D86C75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DB75-D875-452A-967D-ADCA8F43A2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FFB5-FE99-4AFE-88B2-5304F8D86C75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DB75-D875-452A-967D-ADCA8F43A2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8FFB5-FE99-4AFE-88B2-5304F8D86C75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DDB75-D875-452A-967D-ADCA8F43A2E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ken.wu09@imperial.ac.u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Metabolism: An overview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Ken Wu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"/>
    </mc:Choice>
    <mc:Fallback xmlns="">
      <p:transition spd="slow" advTm="11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-</a:t>
            </a:r>
            <a:r>
              <a:rPr lang="en-GB" dirty="0" err="1" smtClean="0"/>
              <a:t>ase</a:t>
            </a:r>
            <a:r>
              <a:rPr lang="en-GB" dirty="0" smtClean="0"/>
              <a:t>, -</a:t>
            </a:r>
            <a:r>
              <a:rPr lang="en-GB" dirty="0" err="1" smtClean="0"/>
              <a:t>ase</a:t>
            </a:r>
            <a:r>
              <a:rPr lang="en-GB" dirty="0" smtClean="0"/>
              <a:t>, -</a:t>
            </a:r>
            <a:r>
              <a:rPr lang="en-GB" dirty="0" err="1" smtClean="0"/>
              <a:t>ase</a:t>
            </a:r>
            <a:r>
              <a:rPr lang="en-GB" dirty="0" smtClean="0"/>
              <a:t>…WTF!!!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r>
              <a:rPr lang="en-GB" sz="5900" dirty="0" smtClean="0"/>
              <a:t>Clue is in the name</a:t>
            </a:r>
          </a:p>
          <a:p>
            <a:r>
              <a:rPr lang="en-GB" sz="5900" dirty="0" smtClean="0"/>
              <a:t>Kinases phosphorylate stuff</a:t>
            </a:r>
          </a:p>
          <a:p>
            <a:r>
              <a:rPr lang="en-GB" sz="5900" dirty="0" smtClean="0"/>
              <a:t>Mnemonics do help</a:t>
            </a:r>
          </a:p>
          <a:p>
            <a:pPr lvl="1"/>
            <a:r>
              <a:rPr lang="en-GB" sz="5000" dirty="0" smtClean="0"/>
              <a:t>Glycolysis molecules:</a:t>
            </a:r>
          </a:p>
          <a:p>
            <a:pPr lvl="2"/>
            <a:r>
              <a:rPr lang="en-GB" sz="3600" dirty="0" smtClean="0"/>
              <a:t>Goodness gracious father Franklin did go by picking pumpkins prepare pies</a:t>
            </a:r>
          </a:p>
          <a:p>
            <a:pPr lvl="1"/>
            <a:r>
              <a:rPr lang="en-GB" sz="5000" dirty="0" smtClean="0"/>
              <a:t>Glycolysis </a:t>
            </a:r>
            <a:r>
              <a:rPr lang="en-GB" sz="5000" dirty="0" smtClean="0"/>
              <a:t>enzymes</a:t>
            </a:r>
            <a:r>
              <a:rPr lang="en-GB" sz="5000" dirty="0" smtClean="0"/>
              <a:t>:</a:t>
            </a:r>
            <a:endParaRPr lang="en-GB" sz="5000" dirty="0"/>
          </a:p>
          <a:p>
            <a:pPr lvl="2"/>
            <a:r>
              <a:rPr lang="en-GB" sz="3600" dirty="0" smtClean="0"/>
              <a:t>Hot </a:t>
            </a:r>
            <a:r>
              <a:rPr lang="en-GB" sz="3600" dirty="0"/>
              <a:t>Poontang Practically Always Takes Great Patience Preparing Eventual Penetration</a:t>
            </a:r>
            <a:endParaRPr lang="en-GB" sz="3600" dirty="0" smtClean="0"/>
          </a:p>
          <a:p>
            <a:pPr lvl="1"/>
            <a:r>
              <a:rPr lang="en-GB" sz="5000" dirty="0" smtClean="0"/>
              <a:t>Krebs molecules:</a:t>
            </a:r>
          </a:p>
          <a:p>
            <a:pPr lvl="2"/>
            <a:r>
              <a:rPr lang="en-GB" sz="3600" dirty="0"/>
              <a:t>Cindy is kinky so she fornicates more often</a:t>
            </a:r>
            <a:endParaRPr lang="en-GB" sz="4600" dirty="0"/>
          </a:p>
          <a:p>
            <a:pPr lvl="1"/>
            <a:r>
              <a:rPr lang="en-GB" sz="5000" dirty="0"/>
              <a:t>Krebs </a:t>
            </a:r>
            <a:r>
              <a:rPr lang="en-GB" sz="5000" dirty="0" smtClean="0"/>
              <a:t>enzymes:</a:t>
            </a:r>
            <a:endParaRPr lang="en-GB" sz="5000" dirty="0"/>
          </a:p>
          <a:p>
            <a:pPr lvl="2"/>
            <a:r>
              <a:rPr lang="en-GB" sz="3600" dirty="0"/>
              <a:t>Corrupt Anti Intelligence Agent Spoke Slander For </a:t>
            </a:r>
            <a:r>
              <a:rPr lang="en-GB" sz="3600" dirty="0" smtClean="0"/>
              <a:t>Money</a:t>
            </a:r>
            <a:endParaRPr lang="en-GB" sz="5000" dirty="0" smtClean="0"/>
          </a:p>
          <a:p>
            <a:pPr algn="r">
              <a:buNone/>
            </a:pPr>
            <a:endParaRPr lang="en-GB" sz="5000" dirty="0" smtClean="0"/>
          </a:p>
          <a:p>
            <a:pPr algn="r">
              <a:buNone/>
            </a:pPr>
            <a:endParaRPr lang="en-GB" sz="5000" dirty="0"/>
          </a:p>
          <a:p>
            <a:pPr algn="r">
              <a:buNone/>
            </a:pPr>
            <a:endParaRPr lang="en-GB" sz="5000" dirty="0" smtClean="0"/>
          </a:p>
          <a:p>
            <a:pPr algn="r">
              <a:buNone/>
            </a:pPr>
            <a:endParaRPr lang="en-GB" sz="5000" dirty="0"/>
          </a:p>
          <a:p>
            <a:pPr algn="r">
              <a:buNone/>
            </a:pPr>
            <a:endParaRPr lang="en-GB" sz="5000" dirty="0" smtClean="0"/>
          </a:p>
          <a:p>
            <a:pPr algn="r">
              <a:buNone/>
            </a:pPr>
            <a:endParaRPr lang="en-GB" sz="1200" dirty="0"/>
          </a:p>
          <a:p>
            <a:pPr algn="r">
              <a:buNone/>
            </a:pPr>
            <a:endParaRPr lang="en-GB" sz="1200" dirty="0" smtClean="0"/>
          </a:p>
          <a:p>
            <a:pPr algn="r">
              <a:buNone/>
            </a:pPr>
            <a:endParaRPr lang="en-GB" sz="1200" dirty="0"/>
          </a:p>
          <a:p>
            <a:pPr algn="r">
              <a:buNone/>
            </a:pPr>
            <a:endParaRPr lang="en-GB" sz="1200" dirty="0" smtClean="0"/>
          </a:p>
          <a:p>
            <a:pPr algn="r">
              <a:buNone/>
            </a:pPr>
            <a:endParaRPr lang="en-GB" sz="1200" dirty="0"/>
          </a:p>
          <a:p>
            <a:pPr algn="r">
              <a:buNone/>
            </a:pPr>
            <a:endParaRPr lang="en-GB" sz="1200" dirty="0" smtClean="0"/>
          </a:p>
          <a:p>
            <a:pPr algn="r">
              <a:buNone/>
            </a:pPr>
            <a:endParaRPr lang="en-GB" sz="1200" dirty="0"/>
          </a:p>
          <a:p>
            <a:pPr algn="r">
              <a:buNone/>
            </a:pPr>
            <a:endParaRPr lang="en-GB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enzymes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Hexokinase</a:t>
            </a:r>
            <a:endParaRPr lang="en-GB" dirty="0" smtClean="0"/>
          </a:p>
          <a:p>
            <a:pPr lvl="1"/>
            <a:r>
              <a:rPr lang="en-GB" dirty="0" smtClean="0"/>
              <a:t>Glucose – Glucose-6-phosphate</a:t>
            </a:r>
          </a:p>
          <a:p>
            <a:pPr lvl="1"/>
            <a:r>
              <a:rPr lang="en-GB" dirty="0" err="1" smtClean="0"/>
              <a:t>Isoform</a:t>
            </a:r>
            <a:r>
              <a:rPr lang="en-GB" dirty="0"/>
              <a:t>:</a:t>
            </a:r>
            <a:r>
              <a:rPr lang="en-GB" dirty="0" smtClean="0"/>
              <a:t> </a:t>
            </a:r>
            <a:r>
              <a:rPr lang="en-GB" dirty="0" err="1" smtClean="0"/>
              <a:t>glucokinase</a:t>
            </a:r>
            <a:r>
              <a:rPr lang="en-GB" dirty="0" smtClean="0"/>
              <a:t> (</a:t>
            </a:r>
            <a:r>
              <a:rPr lang="en-GB" dirty="0" err="1" smtClean="0"/>
              <a:t>Hexokinase</a:t>
            </a:r>
            <a:r>
              <a:rPr lang="en-GB" dirty="0" smtClean="0"/>
              <a:t> IV)</a:t>
            </a:r>
          </a:p>
          <a:p>
            <a:pPr lvl="2"/>
            <a:r>
              <a:rPr lang="en-GB" dirty="0" smtClean="0"/>
              <a:t>In Liver, Low affinity for glucose, not easily inhibited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Pyruvate</a:t>
            </a:r>
            <a:r>
              <a:rPr lang="en-GB" dirty="0" smtClean="0"/>
              <a:t> </a:t>
            </a:r>
            <a:r>
              <a:rPr lang="en-GB" dirty="0" err="1" smtClean="0"/>
              <a:t>dehydrogenase</a:t>
            </a:r>
            <a:r>
              <a:rPr lang="en-GB" dirty="0" smtClean="0"/>
              <a:t> complex</a:t>
            </a:r>
          </a:p>
          <a:p>
            <a:pPr lvl="2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enzymes (cont’d)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Succinate</a:t>
            </a:r>
            <a:r>
              <a:rPr lang="en-GB" dirty="0" smtClean="0"/>
              <a:t> </a:t>
            </a:r>
            <a:r>
              <a:rPr lang="en-GB" dirty="0" err="1" smtClean="0"/>
              <a:t>dehydrogenase</a:t>
            </a:r>
            <a:endParaRPr lang="en-GB" dirty="0" smtClean="0"/>
          </a:p>
          <a:p>
            <a:pPr lvl="1"/>
            <a:r>
              <a:rPr lang="en-GB" dirty="0" smtClean="0"/>
              <a:t>On the inner membrane of the mitochondria</a:t>
            </a:r>
          </a:p>
          <a:p>
            <a:pPr lvl="1"/>
            <a:r>
              <a:rPr lang="en-GB" dirty="0" smtClean="0"/>
              <a:t>Communicated directly with </a:t>
            </a:r>
            <a:r>
              <a:rPr lang="en-GB" dirty="0" err="1" smtClean="0"/>
              <a:t>ubiquinone</a:t>
            </a:r>
            <a:endParaRPr lang="en-GB" dirty="0" smtClean="0"/>
          </a:p>
          <a:p>
            <a:pPr lvl="1"/>
            <a:r>
              <a:rPr lang="en-GB" dirty="0" err="1" smtClean="0"/>
              <a:t>Succinate</a:t>
            </a:r>
            <a:r>
              <a:rPr lang="en-GB" dirty="0" smtClean="0"/>
              <a:t> – </a:t>
            </a:r>
            <a:r>
              <a:rPr lang="en-GB" dirty="0" err="1" smtClean="0"/>
              <a:t>Fumerate</a:t>
            </a:r>
            <a:endParaRPr lang="en-GB" dirty="0" smtClean="0"/>
          </a:p>
          <a:p>
            <a:pPr lvl="1"/>
            <a:r>
              <a:rPr lang="en-GB" dirty="0" smtClean="0"/>
              <a:t>Generates </a:t>
            </a:r>
            <a:r>
              <a:rPr lang="en-GB" b="1" dirty="0" smtClean="0"/>
              <a:t>1xFADH</a:t>
            </a:r>
            <a:r>
              <a:rPr lang="en-GB" b="1" baseline="-25000" dirty="0" smtClean="0"/>
              <a:t>2</a:t>
            </a:r>
            <a:r>
              <a:rPr lang="en-GB" b="1" dirty="0" smtClean="0"/>
              <a:t> </a:t>
            </a:r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Oxidative </a:t>
            </a:r>
            <a:r>
              <a:rPr lang="en-GB" dirty="0" err="1" smtClean="0"/>
              <a:t>phosphorylation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9600" b="1" dirty="0" smtClean="0">
                <a:solidFill>
                  <a:srgbClr val="FF0000"/>
                </a:solidFill>
              </a:rPr>
              <a:t>NUBCO</a:t>
            </a:r>
            <a:endParaRPr lang="en-GB" sz="96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electron transport chain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1187624" y="2636912"/>
            <a:ext cx="6768752" cy="394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Demonstration!!!</a:t>
            </a:r>
            <a:endParaRPr lang="en-GB" dirty="0"/>
          </a:p>
        </p:txBody>
      </p:sp>
      <p:pic>
        <p:nvPicPr>
          <p:cNvPr id="4" name="Picture 2" descr="electron transport chai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883227" y="1714341"/>
            <a:ext cx="7377545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 membrane complexes</a:t>
            </a:r>
          </a:p>
          <a:p>
            <a:r>
              <a:rPr lang="en-GB" dirty="0" smtClean="0"/>
              <a:t>2 electron carriers</a:t>
            </a:r>
          </a:p>
          <a:p>
            <a:r>
              <a:rPr lang="en-GB" dirty="0" smtClean="0"/>
              <a:t>FADH</a:t>
            </a:r>
            <a:r>
              <a:rPr lang="en-GB" baseline="-25000" dirty="0" smtClean="0"/>
              <a:t>2</a:t>
            </a:r>
            <a:r>
              <a:rPr lang="en-GB" dirty="0" smtClean="0"/>
              <a:t> feeds into </a:t>
            </a:r>
            <a:r>
              <a:rPr lang="en-GB" dirty="0" err="1" smtClean="0"/>
              <a:t>ubiquinone</a:t>
            </a:r>
            <a:endParaRPr lang="en-GB" dirty="0" smtClean="0"/>
          </a:p>
          <a:p>
            <a:r>
              <a:rPr lang="en-GB" dirty="0" smtClean="0"/>
              <a:t>Generates </a:t>
            </a:r>
            <a:r>
              <a:rPr lang="en-GB" b="1" dirty="0" smtClean="0">
                <a:solidFill>
                  <a:srgbClr val="FF0000"/>
                </a:solidFill>
              </a:rPr>
              <a:t>proton gradient</a:t>
            </a:r>
          </a:p>
          <a:p>
            <a:r>
              <a:rPr lang="en-GB" dirty="0" smtClean="0">
                <a:solidFill>
                  <a:srgbClr val="000099"/>
                </a:solidFill>
              </a:rPr>
              <a:t>4e</a:t>
            </a:r>
            <a:r>
              <a:rPr lang="en-GB" baseline="30000" dirty="0" smtClean="0">
                <a:solidFill>
                  <a:srgbClr val="000099"/>
                </a:solidFill>
              </a:rPr>
              <a:t>-</a:t>
            </a:r>
            <a:r>
              <a:rPr lang="en-GB" dirty="0" smtClean="0">
                <a:solidFill>
                  <a:srgbClr val="000099"/>
                </a:solidFill>
              </a:rPr>
              <a:t> + 4H</a:t>
            </a:r>
            <a:r>
              <a:rPr lang="en-GB" baseline="30000" dirty="0" smtClean="0">
                <a:solidFill>
                  <a:srgbClr val="000099"/>
                </a:solidFill>
              </a:rPr>
              <a:t>+ </a:t>
            </a:r>
            <a:r>
              <a:rPr lang="en-GB" dirty="0" smtClean="0">
                <a:solidFill>
                  <a:srgbClr val="000099"/>
                </a:solidFill>
              </a:rPr>
              <a:t>+ O</a:t>
            </a:r>
            <a:r>
              <a:rPr lang="en-GB" baseline="-25000" dirty="0" smtClean="0">
                <a:solidFill>
                  <a:srgbClr val="000099"/>
                </a:solidFill>
              </a:rPr>
              <a:t>2</a:t>
            </a:r>
            <a:r>
              <a:rPr lang="en-GB" dirty="0" smtClean="0">
                <a:solidFill>
                  <a:srgbClr val="000099"/>
                </a:solidFill>
              </a:rPr>
              <a:t>		      2H</a:t>
            </a:r>
            <a:r>
              <a:rPr lang="en-GB" baseline="-25000" dirty="0" smtClean="0">
                <a:solidFill>
                  <a:srgbClr val="000099"/>
                </a:solidFill>
              </a:rPr>
              <a:t>2</a:t>
            </a:r>
            <a:r>
              <a:rPr lang="en-GB" dirty="0" smtClean="0">
                <a:solidFill>
                  <a:srgbClr val="000099"/>
                </a:solidFill>
              </a:rPr>
              <a:t>O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3203848" y="4221088"/>
            <a:ext cx="13398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Chemiosmosis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Epic </a:t>
            </a:r>
            <a:r>
              <a:rPr lang="en-GB" b="1" dirty="0" smtClean="0">
                <a:solidFill>
                  <a:srgbClr val="FF0000"/>
                </a:solidFill>
              </a:rPr>
              <a:t>proton gradient </a:t>
            </a:r>
            <a:r>
              <a:rPr lang="en-GB" dirty="0" smtClean="0"/>
              <a:t>generated</a:t>
            </a:r>
          </a:p>
          <a:p>
            <a:r>
              <a:rPr lang="en-GB" dirty="0" smtClean="0"/>
              <a:t>Protons diffuse across membrane via ATP </a:t>
            </a:r>
            <a:r>
              <a:rPr lang="en-GB" dirty="0" err="1" smtClean="0"/>
              <a:t>Synthase</a:t>
            </a:r>
            <a:endParaRPr lang="en-GB" dirty="0" smtClean="0"/>
          </a:p>
          <a:p>
            <a:r>
              <a:rPr lang="en-GB" dirty="0" smtClean="0"/>
              <a:t>ATP </a:t>
            </a:r>
            <a:r>
              <a:rPr lang="en-GB" dirty="0" err="1" smtClean="0"/>
              <a:t>Synthase</a:t>
            </a:r>
            <a:endParaRPr lang="en-GB" dirty="0" smtClean="0"/>
          </a:p>
          <a:p>
            <a:pPr lvl="1"/>
            <a:r>
              <a:rPr lang="en-GB" dirty="0" smtClean="0"/>
              <a:t>Membrane bound – 3 parts</a:t>
            </a:r>
          </a:p>
          <a:p>
            <a:pPr lvl="1"/>
            <a:r>
              <a:rPr lang="en-GB" dirty="0" smtClean="0"/>
              <a:t>In matrix – 3 parts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ATP generated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Oxidative </a:t>
            </a:r>
            <a:r>
              <a:rPr lang="en-GB" dirty="0" err="1" smtClean="0"/>
              <a:t>vs</a:t>
            </a:r>
            <a:r>
              <a:rPr lang="en-GB" dirty="0" smtClean="0"/>
              <a:t> substrate level </a:t>
            </a:r>
            <a:r>
              <a:rPr lang="en-GB" dirty="0" err="1" smtClean="0"/>
              <a:t>phosphorylation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000099"/>
                </a:solidFill>
              </a:rPr>
              <a:t>Substrate-level </a:t>
            </a:r>
            <a:r>
              <a:rPr lang="en-GB" dirty="0" err="1" smtClean="0">
                <a:solidFill>
                  <a:srgbClr val="000099"/>
                </a:solidFill>
              </a:rPr>
              <a:t>phosphorylation</a:t>
            </a:r>
            <a:r>
              <a:rPr lang="en-US" dirty="0" smtClean="0">
                <a:solidFill>
                  <a:srgbClr val="000099"/>
                </a:solidFill>
              </a:rPr>
              <a:t> is the</a:t>
            </a:r>
            <a:r>
              <a:rPr lang="en-GB" dirty="0" smtClean="0">
                <a:solidFill>
                  <a:srgbClr val="000099"/>
                </a:solidFill>
              </a:rPr>
              <a:t> production of ATP by the direct transfer of a high-energy phosphate group from an intermediate substrate in a biochemical pathway to ADP</a:t>
            </a:r>
            <a:r>
              <a:rPr lang="en-US" dirty="0" smtClean="0">
                <a:solidFill>
                  <a:srgbClr val="000099"/>
                </a:solidFill>
              </a:rPr>
              <a:t>, such as occurs in </a:t>
            </a:r>
            <a:r>
              <a:rPr lang="en-US" dirty="0" err="1" smtClean="0">
                <a:solidFill>
                  <a:srgbClr val="000099"/>
                </a:solidFill>
              </a:rPr>
              <a:t>glycolysis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r>
              <a:rPr lang="en-US" dirty="0" smtClean="0"/>
              <a:t>Oxidative </a:t>
            </a:r>
            <a:r>
              <a:rPr lang="en-US" dirty="0" err="1" smtClean="0"/>
              <a:t>phosphorylation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Electron transport chain, proton pump, needs oxygen</a:t>
            </a:r>
          </a:p>
          <a:p>
            <a:pPr lvl="1"/>
            <a:r>
              <a:rPr lang="en-US" dirty="0" smtClean="0"/>
              <a:t>ATP generated by diffusions of protons down a gradient through an enzyme</a:t>
            </a:r>
          </a:p>
          <a:p>
            <a:endParaRPr lang="en-GB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242004" y="6381328"/>
            <a:ext cx="1901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/>
              <a:t>Courtesy of Dr James Pease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450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/>
              <a:t>Page </a:t>
            </a:r>
            <a:fld id="{ED127CC0-3131-4E94-A204-CE4AD33CDE49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45060" name="Picture 2" descr="electron transport  + ATP synthase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3453" t="7825" r="4819" b="18422"/>
          <a:stretch>
            <a:fillRect/>
          </a:stretch>
        </p:blipFill>
        <p:spPr bwMode="auto">
          <a:xfrm>
            <a:off x="1131888" y="2425700"/>
            <a:ext cx="6904037" cy="2735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01625" y="341313"/>
            <a:ext cx="8462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i="1"/>
              <a:t>Metabolic Poisons</a:t>
            </a:r>
            <a:endParaRPr lang="en-GB" sz="3600" i="1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4130675" y="34544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FF0000"/>
                </a:solidFill>
              </a:rPr>
              <a:t>X</a:t>
            </a:r>
            <a:endParaRPr lang="en-GB" sz="3600">
              <a:solidFill>
                <a:srgbClr val="FF0000"/>
              </a:solidFill>
            </a:endParaRP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5646738" y="381000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FF0000"/>
                </a:solidFill>
              </a:rPr>
              <a:t>X</a:t>
            </a:r>
            <a:endParaRPr lang="en-GB" sz="3600">
              <a:solidFill>
                <a:srgbClr val="FF0000"/>
              </a:solidFill>
            </a:endParaRP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3905250" y="1035050"/>
            <a:ext cx="70326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300">
                <a:solidFill>
                  <a:srgbClr val="FF0000"/>
                </a:solidFill>
              </a:rPr>
              <a:t>N</a:t>
            </a:r>
            <a:r>
              <a:rPr lang="en-US" sz="2300" baseline="-25000">
                <a:solidFill>
                  <a:srgbClr val="FF0000"/>
                </a:solidFill>
              </a:rPr>
              <a:t>3</a:t>
            </a:r>
            <a:r>
              <a:rPr lang="en-US" sz="2300" baseline="30000">
                <a:solidFill>
                  <a:srgbClr val="FF0000"/>
                </a:solidFill>
              </a:rPr>
              <a:t>-</a:t>
            </a:r>
          </a:p>
          <a:p>
            <a:pPr>
              <a:spcBef>
                <a:spcPct val="0"/>
              </a:spcBef>
            </a:pPr>
            <a:r>
              <a:rPr lang="en-US" sz="2300">
                <a:solidFill>
                  <a:srgbClr val="FF0000"/>
                </a:solidFill>
              </a:rPr>
              <a:t>CN-</a:t>
            </a:r>
          </a:p>
          <a:p>
            <a:pPr>
              <a:spcBef>
                <a:spcPct val="0"/>
              </a:spcBef>
            </a:pPr>
            <a:r>
              <a:rPr lang="en-US" sz="2300">
                <a:solidFill>
                  <a:srgbClr val="FF0000"/>
                </a:solidFill>
              </a:rPr>
              <a:t>CO</a:t>
            </a:r>
            <a:endParaRPr lang="en-GB" sz="2300">
              <a:solidFill>
                <a:srgbClr val="FF0000"/>
              </a:solidFill>
            </a:endParaRP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5637213" y="1481138"/>
            <a:ext cx="16271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300">
                <a:solidFill>
                  <a:srgbClr val="FF0000"/>
                </a:solidFill>
              </a:rPr>
              <a:t>Oligomycin</a:t>
            </a:r>
            <a:endParaRPr lang="en-GB" sz="2300">
              <a:solidFill>
                <a:srgbClr val="FF0000"/>
              </a:solidFill>
            </a:endParaRPr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2236788" y="3476625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FF0000"/>
                </a:solidFill>
              </a:rPr>
              <a:t>X</a:t>
            </a:r>
            <a:endParaRPr lang="en-GB" sz="3600">
              <a:solidFill>
                <a:srgbClr val="FF0000"/>
              </a:solidFill>
            </a:endParaRPr>
          </a:p>
        </p:txBody>
      </p:sp>
      <p:sp>
        <p:nvSpPr>
          <p:cNvPr id="45067" name="Text Box 9"/>
          <p:cNvSpPr txBox="1">
            <a:spLocks noChangeArrowheads="1"/>
          </p:cNvSpPr>
          <p:nvPr/>
        </p:nvSpPr>
        <p:spPr bwMode="auto">
          <a:xfrm>
            <a:off x="528638" y="1736725"/>
            <a:ext cx="14478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300">
                <a:solidFill>
                  <a:srgbClr val="FF0000"/>
                </a:solidFill>
              </a:rPr>
              <a:t>Rotenone</a:t>
            </a:r>
            <a:endParaRPr lang="en-GB" sz="2300">
              <a:solidFill>
                <a:srgbClr val="FF0000"/>
              </a:solidFill>
            </a:endParaRPr>
          </a:p>
        </p:txBody>
      </p:sp>
      <p:sp>
        <p:nvSpPr>
          <p:cNvPr id="45068" name="Line 10"/>
          <p:cNvSpPr>
            <a:spLocks noChangeShapeType="1"/>
          </p:cNvSpPr>
          <p:nvPr/>
        </p:nvSpPr>
        <p:spPr bwMode="auto">
          <a:xfrm>
            <a:off x="1393825" y="2176463"/>
            <a:ext cx="942975" cy="1320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5069" name="Line 11"/>
          <p:cNvSpPr>
            <a:spLocks noChangeShapeType="1"/>
          </p:cNvSpPr>
          <p:nvPr/>
        </p:nvSpPr>
        <p:spPr bwMode="auto">
          <a:xfrm>
            <a:off x="4208463" y="2082800"/>
            <a:ext cx="6350" cy="15700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5070" name="Line 12"/>
          <p:cNvSpPr>
            <a:spLocks noChangeShapeType="1"/>
          </p:cNvSpPr>
          <p:nvPr/>
        </p:nvSpPr>
        <p:spPr bwMode="auto">
          <a:xfrm flipH="1">
            <a:off x="5921375" y="1943100"/>
            <a:ext cx="377825" cy="18573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5071" name="Text Box 13"/>
          <p:cNvSpPr txBox="1">
            <a:spLocks noChangeArrowheads="1"/>
          </p:cNvSpPr>
          <p:nvPr/>
        </p:nvSpPr>
        <p:spPr bwMode="auto">
          <a:xfrm>
            <a:off x="4760913" y="2700338"/>
            <a:ext cx="8016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300">
                <a:solidFill>
                  <a:srgbClr val="FF0000"/>
                </a:solidFill>
              </a:rPr>
              <a:t>DNP</a:t>
            </a:r>
            <a:endParaRPr lang="en-GB" sz="2300">
              <a:solidFill>
                <a:srgbClr val="FF0000"/>
              </a:solidFill>
            </a:endParaRPr>
          </a:p>
        </p:txBody>
      </p:sp>
      <p:sp>
        <p:nvSpPr>
          <p:cNvPr id="45072" name="Line 14"/>
          <p:cNvSpPr>
            <a:spLocks noChangeShapeType="1"/>
          </p:cNvSpPr>
          <p:nvPr/>
        </p:nvSpPr>
        <p:spPr bwMode="auto">
          <a:xfrm flipV="1">
            <a:off x="5080000" y="3378200"/>
            <a:ext cx="0" cy="596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5073" name="Line 15"/>
          <p:cNvSpPr>
            <a:spLocks noChangeShapeType="1"/>
          </p:cNvSpPr>
          <p:nvPr/>
        </p:nvSpPr>
        <p:spPr bwMode="auto">
          <a:xfrm>
            <a:off x="5168900" y="3403600"/>
            <a:ext cx="0" cy="596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4949825" y="31099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 baseline="30000">
                <a:solidFill>
                  <a:srgbClr val="FF0000"/>
                </a:solidFill>
              </a:rPr>
              <a:t>+</a:t>
            </a:r>
            <a:endParaRPr lang="en-GB" baseline="30000">
              <a:solidFill>
                <a:srgbClr val="FF0000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242004" y="6381328"/>
            <a:ext cx="1901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/>
              <a:t>Courtesy of Dr James Pease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Fat metabolism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Fatty acids converted to Acyl CoA species</a:t>
            </a:r>
          </a:p>
          <a:p>
            <a:pPr lvl="1"/>
            <a:r>
              <a:rPr lang="en-GB" dirty="0" smtClean="0"/>
              <a:t>ATP converted to AMP</a:t>
            </a:r>
          </a:p>
          <a:p>
            <a:pPr lvl="1"/>
            <a:r>
              <a:rPr lang="en-GB" dirty="0" smtClean="0"/>
              <a:t>On outer mitochondrial membrane</a:t>
            </a:r>
          </a:p>
          <a:p>
            <a:r>
              <a:rPr lang="en-GB" dirty="0" smtClean="0"/>
              <a:t>Acyl CoA species transported to matrix by coupling it with </a:t>
            </a:r>
            <a:r>
              <a:rPr lang="en-GB" dirty="0" err="1" smtClean="0"/>
              <a:t>Carnitine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9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Disclaimer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tutorial is a simple and conceptual guide to metabolism</a:t>
            </a:r>
          </a:p>
          <a:p>
            <a:r>
              <a:rPr lang="en-GB" dirty="0" smtClean="0"/>
              <a:t>If there are any conflicts between my slides and the lecturers, </a:t>
            </a:r>
            <a:r>
              <a:rPr lang="en-GB" b="1" dirty="0" smtClean="0"/>
              <a:t>THE LECTURER IS ALWAYS RIGHT…</a:t>
            </a:r>
          </a:p>
          <a:p>
            <a:r>
              <a:rPr lang="en-GB" dirty="0" smtClean="0"/>
              <a:t>…maybe not always but they set your exams so if in doubt, refer back to their teaching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-oxidation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Oxidation, hydration, oxidation, </a:t>
            </a:r>
            <a:r>
              <a:rPr lang="en-GB" dirty="0" smtClean="0"/>
              <a:t>then </a:t>
            </a:r>
            <a:r>
              <a:rPr lang="en-GB" dirty="0" err="1" smtClean="0"/>
              <a:t>thiolysis</a:t>
            </a:r>
            <a:endParaRPr lang="en-GB" dirty="0" smtClean="0"/>
          </a:p>
          <a:p>
            <a:r>
              <a:rPr lang="en-GB" dirty="0" smtClean="0"/>
              <a:t>For every Acyl CoA species</a:t>
            </a:r>
            <a:endParaRPr lang="en-GB" dirty="0"/>
          </a:p>
          <a:p>
            <a:pPr lvl="1"/>
            <a:r>
              <a:rPr lang="en-GB" sz="4000" dirty="0" smtClean="0"/>
              <a:t>Generates </a:t>
            </a:r>
            <a:r>
              <a:rPr lang="en-GB" sz="4000" b="1" dirty="0" smtClean="0">
                <a:solidFill>
                  <a:srgbClr val="FF0000"/>
                </a:solidFill>
              </a:rPr>
              <a:t>1xNADH, 1xAcetyl CoA, 1xFADH</a:t>
            </a:r>
            <a:r>
              <a:rPr lang="en-GB" sz="4000" b="1" baseline="-25000" dirty="0" smtClean="0">
                <a:solidFill>
                  <a:srgbClr val="FF0000"/>
                </a:solidFill>
              </a:rPr>
              <a:t>2</a:t>
            </a:r>
            <a:endParaRPr lang="en-GB" sz="4000" dirty="0" smtClean="0"/>
          </a:p>
          <a:p>
            <a:pPr lvl="1"/>
            <a:r>
              <a:rPr lang="en-GB" sz="4000" dirty="0" smtClean="0"/>
              <a:t>Fatty acid chain is reduced by 2 carbon atoms</a:t>
            </a:r>
          </a:p>
          <a:p>
            <a:pPr lvl="1"/>
            <a:r>
              <a:rPr lang="en-GB" sz="4000" dirty="0" smtClean="0"/>
              <a:t>Uses </a:t>
            </a:r>
            <a:r>
              <a:rPr lang="en-GB" sz="4000" b="1" dirty="0" smtClean="0">
                <a:solidFill>
                  <a:srgbClr val="FF0000"/>
                </a:solidFill>
              </a:rPr>
              <a:t>1xH</a:t>
            </a:r>
            <a:r>
              <a:rPr lang="en-GB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GB" sz="4000" b="1" dirty="0" smtClean="0">
                <a:solidFill>
                  <a:srgbClr val="FF0000"/>
                </a:solidFill>
              </a:rPr>
              <a:t>O</a:t>
            </a:r>
            <a:endParaRPr lang="en-GB" sz="4000" dirty="0"/>
          </a:p>
          <a:p>
            <a:pPr lvl="1"/>
            <a:r>
              <a:rPr lang="en-GB" sz="4000" dirty="0" smtClean="0"/>
              <a:t>Occurs in </a:t>
            </a:r>
            <a:r>
              <a:rPr lang="en-GB" sz="4000" b="1" dirty="0" smtClean="0">
                <a:solidFill>
                  <a:srgbClr val="FF0000"/>
                </a:solidFill>
              </a:rPr>
              <a:t>Matrix </a:t>
            </a:r>
            <a:r>
              <a:rPr lang="en-GB" sz="4000" b="1" dirty="0">
                <a:solidFill>
                  <a:srgbClr val="FF0000"/>
                </a:solidFill>
              </a:rPr>
              <a:t>of Mitochondria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3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216525" y="5491163"/>
            <a:ext cx="3321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sz="2400" i="1" dirty="0">
                <a:solidFill>
                  <a:schemeClr val="bg1"/>
                </a:solidFill>
              </a:rPr>
              <a:t>Have we forgotten anything?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0075" y="1017588"/>
            <a:ext cx="7915275" cy="2411412"/>
            <a:chOff x="378" y="641"/>
            <a:chExt cx="4986" cy="1519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80" y="962"/>
              <a:ext cx="87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200">
                  <a:solidFill>
                    <a:srgbClr val="000099"/>
                  </a:solidFill>
                </a:rPr>
                <a:t>2 x Acetyl</a:t>
              </a:r>
            </a:p>
            <a:p>
              <a:pPr algn="ctr">
                <a:spcBef>
                  <a:spcPct val="0"/>
                </a:spcBef>
              </a:pPr>
              <a:r>
                <a:rPr lang="en-US" sz="2200">
                  <a:solidFill>
                    <a:srgbClr val="000099"/>
                  </a:solidFill>
                </a:rPr>
                <a:t>CoA</a:t>
              </a:r>
              <a:endParaRPr lang="en-GB" sz="2200">
                <a:solidFill>
                  <a:srgbClr val="000099"/>
                </a:solidFill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588" y="1058"/>
              <a:ext cx="6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200">
                  <a:solidFill>
                    <a:srgbClr val="000099"/>
                  </a:solidFill>
                </a:rPr>
                <a:t>NADH</a:t>
              </a:r>
              <a:endParaRPr lang="en-GB" sz="2200">
                <a:solidFill>
                  <a:srgbClr val="000099"/>
                </a:solidFill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3185" y="1130"/>
              <a:ext cx="1064" cy="1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063" y="737"/>
              <a:ext cx="11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99"/>
                  </a:solidFill>
                </a:rPr>
                <a:t>Oxidative 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99"/>
                  </a:solidFill>
                </a:rPr>
                <a:t>Phosphoryation</a:t>
              </a:r>
              <a:endParaRPr lang="en-GB">
                <a:solidFill>
                  <a:srgbClr val="000099"/>
                </a:solidFill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289" y="1202"/>
              <a:ext cx="3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406" y="1037"/>
              <a:ext cx="9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FF3300"/>
                  </a:solidFill>
                </a:rPr>
                <a:t>38  x ATP</a:t>
              </a:r>
              <a:endParaRPr lang="en-GB" sz="2400" baseline="-25000">
                <a:solidFill>
                  <a:srgbClr val="FF3300"/>
                </a:solidFill>
              </a:endParaRPr>
            </a:p>
          </p:txBody>
        </p:sp>
        <p:sp>
          <p:nvSpPr>
            <p:cNvPr id="12" name="AutoShape 11"/>
            <p:cNvSpPr>
              <a:spLocks/>
            </p:cNvSpPr>
            <p:nvPr/>
          </p:nvSpPr>
          <p:spPr bwMode="auto">
            <a:xfrm rot="16200000" flipV="1">
              <a:off x="1966" y="1478"/>
              <a:ext cx="240" cy="510"/>
            </a:xfrm>
            <a:prstGeom prst="leftBrace">
              <a:avLst>
                <a:gd name="adj1" fmla="val 17708"/>
                <a:gd name="adj2" fmla="val 50000"/>
              </a:avLst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297" y="1891"/>
              <a:ext cx="163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200">
                  <a:solidFill>
                    <a:srgbClr val="000099"/>
                  </a:solidFill>
                </a:rPr>
                <a:t>TCA or Krebs cycle</a:t>
              </a:r>
              <a:endParaRPr lang="en-GB" sz="2200">
                <a:solidFill>
                  <a:srgbClr val="000099"/>
                </a:solidFill>
              </a:endParaRPr>
            </a:p>
          </p:txBody>
        </p:sp>
        <p:sp>
          <p:nvSpPr>
            <p:cNvPr id="14" name="AutoShape 13"/>
            <p:cNvSpPr>
              <a:spLocks/>
            </p:cNvSpPr>
            <p:nvPr/>
          </p:nvSpPr>
          <p:spPr bwMode="auto">
            <a:xfrm rot="16200000" flipV="1">
              <a:off x="856" y="964"/>
              <a:ext cx="240" cy="991"/>
            </a:xfrm>
            <a:prstGeom prst="leftBrace">
              <a:avLst>
                <a:gd name="adj1" fmla="val 34410"/>
                <a:gd name="adj2" fmla="val 50000"/>
              </a:avLst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508" y="1563"/>
              <a:ext cx="9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200">
                  <a:solidFill>
                    <a:srgbClr val="000099"/>
                  </a:solidFill>
                </a:rPr>
                <a:t>Glycolysis</a:t>
              </a:r>
              <a:endParaRPr lang="en-GB" sz="2200">
                <a:solidFill>
                  <a:srgbClr val="000099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492" y="1165"/>
              <a:ext cx="255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78" y="1012"/>
              <a:ext cx="7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200">
                  <a:solidFill>
                    <a:srgbClr val="000099"/>
                  </a:solidFill>
                </a:rPr>
                <a:t>Glucose</a:t>
              </a:r>
              <a:endParaRPr lang="en-GB" sz="2200">
                <a:solidFill>
                  <a:srgbClr val="000099"/>
                </a:solidFill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1182" y="1170"/>
              <a:ext cx="255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646" y="1250"/>
              <a:ext cx="46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200">
                  <a:solidFill>
                    <a:srgbClr val="000099"/>
                  </a:solidFill>
                </a:rPr>
                <a:t>FAD</a:t>
              </a:r>
              <a:endParaRPr lang="en-GB" sz="2200">
                <a:solidFill>
                  <a:srgbClr val="000099"/>
                </a:solidFill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662" y="1360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FF3300"/>
                  </a:solidFill>
                </a:rPr>
                <a:t>24 x ATP</a:t>
              </a:r>
              <a:endParaRPr lang="en-GB" sz="2400" baseline="-25000">
                <a:solidFill>
                  <a:srgbClr val="FF3300"/>
                </a:solidFill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454" y="1813"/>
              <a:ext cx="7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99"/>
                  </a:solidFill>
                </a:rPr>
                <a:t>8 x ATP</a:t>
              </a:r>
              <a:endParaRPr lang="en-GB" sz="2400" baseline="-25000">
                <a:solidFill>
                  <a:srgbClr val="000099"/>
                </a:solidFill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1214" y="641"/>
              <a:ext cx="11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FF3300"/>
                  </a:solidFill>
                </a:rPr>
                <a:t>6 x ATP</a:t>
              </a:r>
              <a:endParaRPr lang="en-GB" sz="2400" baseline="-25000">
                <a:solidFill>
                  <a:srgbClr val="FF3300"/>
                </a:solidFill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1354" y="923"/>
              <a:ext cx="4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sz="2000">
                  <a:solidFill>
                    <a:srgbClr val="000099"/>
                  </a:solidFill>
                </a:rPr>
                <a:t>PDH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98475" y="3873500"/>
            <a:ext cx="7856538" cy="2259013"/>
            <a:chOff x="314" y="2440"/>
            <a:chExt cx="4949" cy="1423"/>
          </a:xfrm>
        </p:grpSpPr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314" y="2628"/>
              <a:ext cx="85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200">
                  <a:solidFill>
                    <a:srgbClr val="000099"/>
                  </a:solidFill>
                </a:rPr>
                <a:t>Palmitate</a:t>
              </a:r>
              <a:endParaRPr lang="en-GB" sz="2200">
                <a:solidFill>
                  <a:srgbClr val="000099"/>
                </a:solidFill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1696" y="2665"/>
              <a:ext cx="87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200">
                  <a:solidFill>
                    <a:srgbClr val="000099"/>
                  </a:solidFill>
                </a:rPr>
                <a:t>8 x Acetyl</a:t>
              </a:r>
            </a:p>
            <a:p>
              <a:pPr algn="ctr">
                <a:spcBef>
                  <a:spcPct val="0"/>
                </a:spcBef>
              </a:pPr>
              <a:r>
                <a:rPr lang="en-US" sz="2200">
                  <a:solidFill>
                    <a:srgbClr val="000099"/>
                  </a:solidFill>
                </a:rPr>
                <a:t>CoA</a:t>
              </a:r>
              <a:endParaRPr lang="en-GB" sz="2200">
                <a:solidFill>
                  <a:srgbClr val="000099"/>
                </a:solidFill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2604" y="2761"/>
              <a:ext cx="6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200">
                  <a:solidFill>
                    <a:srgbClr val="000099"/>
                  </a:solidFill>
                </a:rPr>
                <a:t>NADH</a:t>
              </a:r>
              <a:endParaRPr lang="en-GB" sz="2200">
                <a:solidFill>
                  <a:srgbClr val="000099"/>
                </a:solidFill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3201" y="2833"/>
              <a:ext cx="1064" cy="1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3079" y="2440"/>
              <a:ext cx="11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99"/>
                  </a:solidFill>
                </a:rPr>
                <a:t>Oxidative 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99"/>
                  </a:solidFill>
                </a:rPr>
                <a:t>Phosphoryation</a:t>
              </a:r>
              <a:endParaRPr lang="en-GB">
                <a:solidFill>
                  <a:srgbClr val="000099"/>
                </a:solidFill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305" y="2905"/>
              <a:ext cx="3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1202" y="2788"/>
              <a:ext cx="467" cy="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4251" y="2735"/>
              <a:ext cx="10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FF3300"/>
                  </a:solidFill>
                </a:rPr>
                <a:t>129 x ATP</a:t>
              </a:r>
              <a:endParaRPr lang="en-GB" sz="2400" baseline="-25000">
                <a:solidFill>
                  <a:srgbClr val="FF3300"/>
                </a:solidFill>
              </a:endParaRPr>
            </a:p>
          </p:txBody>
        </p:sp>
        <p:sp>
          <p:nvSpPr>
            <p:cNvPr id="33" name="AutoShape 32"/>
            <p:cNvSpPr>
              <a:spLocks/>
            </p:cNvSpPr>
            <p:nvPr/>
          </p:nvSpPr>
          <p:spPr bwMode="auto">
            <a:xfrm rot="16200000" flipV="1">
              <a:off x="1982" y="3181"/>
              <a:ext cx="240" cy="510"/>
            </a:xfrm>
            <a:prstGeom prst="leftBrace">
              <a:avLst>
                <a:gd name="adj1" fmla="val 17708"/>
                <a:gd name="adj2" fmla="val 50000"/>
              </a:avLst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1313" y="3594"/>
              <a:ext cx="163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200">
                  <a:solidFill>
                    <a:srgbClr val="000099"/>
                  </a:solidFill>
                </a:rPr>
                <a:t>TCA or Krebs cycle</a:t>
              </a:r>
              <a:endParaRPr lang="en-GB" sz="2200">
                <a:solidFill>
                  <a:srgbClr val="000099"/>
                </a:solidFill>
              </a:endParaRPr>
            </a:p>
          </p:txBody>
        </p:sp>
        <p:sp>
          <p:nvSpPr>
            <p:cNvPr id="35" name="AutoShape 34"/>
            <p:cNvSpPr>
              <a:spLocks/>
            </p:cNvSpPr>
            <p:nvPr/>
          </p:nvSpPr>
          <p:spPr bwMode="auto">
            <a:xfrm rot="16200000" flipV="1">
              <a:off x="955" y="2652"/>
              <a:ext cx="240" cy="991"/>
            </a:xfrm>
            <a:prstGeom prst="leftBrace">
              <a:avLst>
                <a:gd name="adj1" fmla="val 34410"/>
                <a:gd name="adj2" fmla="val 50000"/>
              </a:avLst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597" y="3304"/>
              <a:ext cx="97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200" dirty="0">
                  <a:solidFill>
                    <a:srgbClr val="000099"/>
                  </a:solidFill>
                  <a:latin typeface="Symbol" pitchFamily="18" charset="2"/>
                </a:rPr>
                <a:t>b</a:t>
              </a:r>
              <a:r>
                <a:rPr lang="en-US" sz="2200" dirty="0">
                  <a:solidFill>
                    <a:srgbClr val="000099"/>
                  </a:solidFill>
                </a:rPr>
                <a:t>-oxidation</a:t>
              </a:r>
              <a:endParaRPr lang="en-GB" sz="2200" dirty="0">
                <a:solidFill>
                  <a:srgbClr val="000099"/>
                </a:solidFill>
              </a:endParaRP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646" y="2946"/>
              <a:ext cx="46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200">
                  <a:solidFill>
                    <a:srgbClr val="000099"/>
                  </a:solidFill>
                </a:rPr>
                <a:t>FAD</a:t>
              </a:r>
              <a:endParaRPr lang="en-GB" sz="2200">
                <a:solidFill>
                  <a:srgbClr val="000099"/>
                </a:solidFill>
              </a:endParaRPr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1714" y="3061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FF3300"/>
                  </a:solidFill>
                </a:rPr>
                <a:t>96 x ATP</a:t>
              </a:r>
              <a:endParaRPr lang="en-GB" sz="2400" baseline="-25000">
                <a:solidFill>
                  <a:srgbClr val="FF3300"/>
                </a:solidFill>
              </a:endParaRP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626" y="2849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000099"/>
                  </a:solidFill>
                </a:rPr>
                <a:t>35 x ATP</a:t>
              </a:r>
              <a:endParaRPr lang="en-GB" sz="2400" baseline="-25000">
                <a:solidFill>
                  <a:srgbClr val="000099"/>
                </a:solidFill>
              </a:endParaRPr>
            </a:p>
          </p:txBody>
        </p:sp>
      </p:grp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333375" y="369888"/>
            <a:ext cx="8677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400" i="1" dirty="0">
                <a:cs typeface="Times New Roman" pitchFamily="18" charset="0"/>
              </a:rPr>
              <a:t>Glucose Metabolism v </a:t>
            </a:r>
            <a:r>
              <a:rPr lang="en-US" sz="3400" i="1" dirty="0" err="1">
                <a:cs typeface="Times New Roman" pitchFamily="18" charset="0"/>
              </a:rPr>
              <a:t>Palmitate</a:t>
            </a:r>
            <a:r>
              <a:rPr lang="en-US" sz="3400" i="1" dirty="0">
                <a:cs typeface="Times New Roman" pitchFamily="18" charset="0"/>
              </a:rPr>
              <a:t> Metabolism</a:t>
            </a:r>
            <a:endParaRPr lang="en-GB" sz="34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Synthesis: un-metabolism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Gluconeogenesis</a:t>
            </a:r>
            <a:endParaRPr lang="en-GB" dirty="0" smtClean="0"/>
          </a:p>
          <a:p>
            <a:pPr lvl="1"/>
            <a:r>
              <a:rPr lang="en-GB" dirty="0" smtClean="0"/>
              <a:t>Done by </a:t>
            </a:r>
            <a:r>
              <a:rPr lang="en-GB" b="1" dirty="0" smtClean="0">
                <a:solidFill>
                  <a:srgbClr val="FF0000"/>
                </a:solidFill>
              </a:rPr>
              <a:t>different enzymes</a:t>
            </a:r>
          </a:p>
          <a:p>
            <a:pPr lvl="1"/>
            <a:r>
              <a:rPr lang="en-GB" b="1" dirty="0" smtClean="0"/>
              <a:t>uses ATP</a:t>
            </a:r>
          </a:p>
          <a:p>
            <a:pPr lvl="1"/>
            <a:r>
              <a:rPr lang="en-GB" dirty="0" smtClean="0"/>
              <a:t>Triglycerides: only glycerol can undergo </a:t>
            </a:r>
            <a:r>
              <a:rPr lang="en-GB" dirty="0" err="1" smtClean="0"/>
              <a:t>gluconeogenesis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FF0000"/>
                </a:solidFill>
              </a:rPr>
              <a:t>NOT FATTY ACIDS</a:t>
            </a:r>
          </a:p>
          <a:p>
            <a:pPr lvl="1"/>
            <a:endParaRPr lang="en-GB" b="1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pPr lvl="2">
              <a:buNone/>
            </a:pPr>
            <a:endParaRPr lang="en-GB" b="1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Lipogenesis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Acetyl CoA is converted into </a:t>
            </a:r>
            <a:r>
              <a:rPr lang="en-GB" dirty="0" err="1" smtClean="0"/>
              <a:t>Malonyl</a:t>
            </a:r>
            <a:r>
              <a:rPr lang="en-GB" dirty="0" smtClean="0"/>
              <a:t> CoA by the enzyme </a:t>
            </a:r>
            <a:r>
              <a:rPr lang="en-GB" b="1" dirty="0" smtClean="0">
                <a:solidFill>
                  <a:srgbClr val="FF0000"/>
                </a:solidFill>
              </a:rPr>
              <a:t>Acetyl CoA carboxylase</a:t>
            </a:r>
          </a:p>
          <a:p>
            <a:r>
              <a:rPr lang="en-GB" dirty="0" smtClean="0"/>
              <a:t>ACP replaces CoA to generate </a:t>
            </a:r>
            <a:r>
              <a:rPr lang="en-GB" dirty="0" err="1" smtClean="0"/>
              <a:t>Malonyl</a:t>
            </a:r>
            <a:r>
              <a:rPr lang="en-GB" dirty="0" smtClean="0"/>
              <a:t> ACP</a:t>
            </a:r>
          </a:p>
          <a:p>
            <a:r>
              <a:rPr lang="en-GB" dirty="0" smtClean="0"/>
              <a:t>Another Acetyl CoA has its CoA replaced with ACP to form Acetyl ACP</a:t>
            </a:r>
          </a:p>
          <a:p>
            <a:r>
              <a:rPr lang="en-GB" dirty="0" smtClean="0"/>
              <a:t>Acetyl ACP condenses with </a:t>
            </a:r>
            <a:r>
              <a:rPr lang="en-GB" dirty="0" err="1" smtClean="0"/>
              <a:t>Malonyl</a:t>
            </a:r>
            <a:r>
              <a:rPr lang="en-GB" dirty="0" smtClean="0"/>
              <a:t> ACP to generate a 4C species – ACP and CO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0284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Lipogenesis</a:t>
            </a:r>
            <a:r>
              <a:rPr lang="en-GB" dirty="0" smtClean="0"/>
              <a:t> (cont’d)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Reduction, dehydration, reduction</a:t>
            </a:r>
          </a:p>
          <a:p>
            <a:r>
              <a:rPr lang="en-GB" dirty="0" smtClean="0"/>
              <a:t>Generates carbon chain – ACP</a:t>
            </a:r>
          </a:p>
          <a:p>
            <a:pPr lvl="1"/>
            <a:r>
              <a:rPr lang="en-GB" dirty="0" smtClean="0"/>
              <a:t>Further condensation with </a:t>
            </a:r>
            <a:r>
              <a:rPr lang="en-GB" dirty="0" err="1" smtClean="0"/>
              <a:t>Malonyl</a:t>
            </a:r>
            <a:r>
              <a:rPr lang="en-GB" dirty="0" smtClean="0"/>
              <a:t> ACP to lengthen the chain</a:t>
            </a:r>
          </a:p>
          <a:p>
            <a:r>
              <a:rPr lang="en-GB" dirty="0" smtClean="0"/>
              <a:t>Generates </a:t>
            </a:r>
            <a:r>
              <a:rPr lang="en-GB" b="1" dirty="0" smtClean="0">
                <a:solidFill>
                  <a:srgbClr val="FF0000"/>
                </a:solidFill>
              </a:rPr>
              <a:t>2xNADP, 1xH</a:t>
            </a:r>
            <a:r>
              <a:rPr lang="en-GB" b="1" baseline="-25000" dirty="0" smtClean="0">
                <a:solidFill>
                  <a:srgbClr val="FF0000"/>
                </a:solidFill>
              </a:rPr>
              <a:t>2</a:t>
            </a:r>
            <a:r>
              <a:rPr lang="en-GB" b="1" dirty="0">
                <a:solidFill>
                  <a:srgbClr val="FF0000"/>
                </a:solidFill>
              </a:rPr>
              <a:t>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9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Cholesterol synthesis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3xAcetyl CoA combined to generate HMG-CoA</a:t>
            </a:r>
          </a:p>
          <a:p>
            <a:r>
              <a:rPr lang="en-GB" dirty="0" smtClean="0"/>
              <a:t>HMG CoA converted to </a:t>
            </a:r>
            <a:r>
              <a:rPr lang="en-GB" dirty="0" err="1" smtClean="0"/>
              <a:t>mevalonate</a:t>
            </a:r>
            <a:r>
              <a:rPr lang="en-GB" dirty="0" smtClean="0"/>
              <a:t> by </a:t>
            </a:r>
            <a:r>
              <a:rPr lang="en-GB" b="1" dirty="0" smtClean="0">
                <a:solidFill>
                  <a:srgbClr val="FF0000"/>
                </a:solidFill>
              </a:rPr>
              <a:t>HMG-CoA </a:t>
            </a:r>
            <a:r>
              <a:rPr lang="en-GB" b="1" dirty="0" err="1" smtClean="0">
                <a:solidFill>
                  <a:srgbClr val="FF0000"/>
                </a:solidFill>
              </a:rPr>
              <a:t>Reductase</a:t>
            </a:r>
            <a:endParaRPr lang="en-GB" b="1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HMG-CoA </a:t>
            </a:r>
            <a:r>
              <a:rPr lang="en-GB" dirty="0" err="1" smtClean="0"/>
              <a:t>Reductase</a:t>
            </a:r>
            <a:r>
              <a:rPr lang="en-GB" dirty="0" smtClean="0"/>
              <a:t> regulates synthesis of </a:t>
            </a:r>
            <a:r>
              <a:rPr lang="en-GB" dirty="0" err="1" smtClean="0"/>
              <a:t>Mevalonate</a:t>
            </a:r>
            <a:endParaRPr lang="en-GB" dirty="0" smtClean="0"/>
          </a:p>
          <a:p>
            <a:pPr lvl="1"/>
            <a:r>
              <a:rPr lang="en-GB" dirty="0" smtClean="0"/>
              <a:t>This is the rate limiting step</a:t>
            </a:r>
          </a:p>
          <a:p>
            <a:pPr lvl="1"/>
            <a:r>
              <a:rPr lang="en-GB" dirty="0" err="1" smtClean="0"/>
              <a:t>Statins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8479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Cholesterol synthesis (cont’d)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Mevalonate</a:t>
            </a:r>
            <a:r>
              <a:rPr lang="en-GB" dirty="0" smtClean="0"/>
              <a:t> </a:t>
            </a:r>
            <a:r>
              <a:rPr lang="en-GB" dirty="0" err="1" smtClean="0"/>
              <a:t>decarboxylated</a:t>
            </a:r>
            <a:r>
              <a:rPr lang="en-GB" dirty="0" smtClean="0"/>
              <a:t> to form a 5 carbon species</a:t>
            </a:r>
          </a:p>
          <a:p>
            <a:r>
              <a:rPr lang="en-GB" dirty="0" smtClean="0"/>
              <a:t>Head to tail condensation reaction generates a 15 carbon species</a:t>
            </a:r>
          </a:p>
          <a:p>
            <a:r>
              <a:rPr lang="en-GB" dirty="0" smtClean="0"/>
              <a:t>2x 15 carbon species condense to form </a:t>
            </a:r>
            <a:r>
              <a:rPr lang="en-GB" b="1" dirty="0" err="1" smtClean="0">
                <a:solidFill>
                  <a:srgbClr val="FF0000"/>
                </a:solidFill>
              </a:rPr>
              <a:t>Squalene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dirty="0" err="1" smtClean="0"/>
              <a:t>Squalene</a:t>
            </a:r>
            <a:r>
              <a:rPr lang="en-GB" dirty="0" smtClean="0"/>
              <a:t> is cyclised to form cholesterol</a:t>
            </a:r>
          </a:p>
          <a:p>
            <a:r>
              <a:rPr lang="en-GB" dirty="0" smtClean="0"/>
              <a:t>Uses </a:t>
            </a:r>
            <a:r>
              <a:rPr lang="en-GB" b="1" dirty="0" smtClean="0">
                <a:solidFill>
                  <a:srgbClr val="FF0000"/>
                </a:solidFill>
              </a:rPr>
              <a:t>NADPH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6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/>
              <a:t>Page </a:t>
            </a:r>
            <a:fld id="{BD7B1FBE-72EA-4AD5-A089-046E655EBE3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263525" y="423863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>
                <a:solidFill>
                  <a:srgbClr val="000099"/>
                </a:solidFill>
              </a:rPr>
              <a:t>Proteins</a:t>
            </a:r>
            <a:endParaRPr lang="en-GB" sz="1600" b="1">
              <a:solidFill>
                <a:srgbClr val="000099"/>
              </a:solidFill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0" y="5589588"/>
            <a:ext cx="178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>
                <a:solidFill>
                  <a:srgbClr val="000099"/>
                </a:solidFill>
              </a:rPr>
              <a:t>Polysaccharides</a:t>
            </a:r>
            <a:endParaRPr lang="en-GB" sz="1600" b="1">
              <a:solidFill>
                <a:srgbClr val="000099"/>
              </a:solidFill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4932363" y="6237288"/>
            <a:ext cx="12461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99"/>
                </a:solidFill>
              </a:rPr>
              <a:t>Fatty Acids </a:t>
            </a: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000099"/>
                </a:solidFill>
              </a:rPr>
              <a:t>&amp;Glycerol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2422525" y="3043238"/>
            <a:ext cx="12874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200">
                <a:solidFill>
                  <a:schemeClr val="accent1"/>
                </a:solidFill>
              </a:rPr>
              <a:t>Pyruvate</a:t>
            </a:r>
            <a:endParaRPr lang="en-GB" sz="2200">
              <a:solidFill>
                <a:schemeClr val="accent1"/>
              </a:solidFill>
            </a:endParaRP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4095750" y="2979738"/>
            <a:ext cx="944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>
                <a:solidFill>
                  <a:schemeClr val="accent1"/>
                </a:solidFill>
              </a:rPr>
              <a:t>Acetyl</a:t>
            </a:r>
          </a:p>
          <a:p>
            <a:pPr algn="ctr">
              <a:spcBef>
                <a:spcPct val="0"/>
              </a:spcBef>
            </a:pPr>
            <a:r>
              <a:rPr lang="en-US" sz="2200">
                <a:solidFill>
                  <a:schemeClr val="accent1"/>
                </a:solidFill>
              </a:rPr>
              <a:t>CoA</a:t>
            </a:r>
            <a:endParaRPr lang="en-GB" sz="2200">
              <a:solidFill>
                <a:schemeClr val="accent1"/>
              </a:solidFill>
            </a:endParaRPr>
          </a:p>
        </p:txBody>
      </p:sp>
      <p:sp>
        <p:nvSpPr>
          <p:cNvPr id="8201" name="Oval 7"/>
          <p:cNvSpPr>
            <a:spLocks noChangeArrowheads="1"/>
          </p:cNvSpPr>
          <p:nvPr/>
        </p:nvSpPr>
        <p:spPr bwMode="auto">
          <a:xfrm>
            <a:off x="3848100" y="2116138"/>
            <a:ext cx="4838700" cy="241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5313363" y="3132138"/>
            <a:ext cx="974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>
                <a:solidFill>
                  <a:srgbClr val="000099"/>
                </a:solidFill>
              </a:rPr>
              <a:t>NADH</a:t>
            </a:r>
            <a:endParaRPr lang="en-GB" sz="2200">
              <a:solidFill>
                <a:srgbClr val="000099"/>
              </a:solidFill>
            </a:endParaRPr>
          </a:p>
        </p:txBody>
      </p:sp>
      <p:sp>
        <p:nvSpPr>
          <p:cNvPr id="8203" name="AutoShape 9"/>
          <p:cNvSpPr>
            <a:spLocks noChangeArrowheads="1"/>
          </p:cNvSpPr>
          <p:nvPr/>
        </p:nvSpPr>
        <p:spPr bwMode="auto">
          <a:xfrm>
            <a:off x="6261100" y="3246438"/>
            <a:ext cx="1689100" cy="254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5991225" y="2679700"/>
            <a:ext cx="192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>
                <a:solidFill>
                  <a:srgbClr val="FF9933"/>
                </a:solidFill>
              </a:rPr>
              <a:t>Oxidative </a:t>
            </a:r>
          </a:p>
          <a:p>
            <a:pPr algn="ctr">
              <a:spcBef>
                <a:spcPct val="0"/>
              </a:spcBef>
            </a:pPr>
            <a:r>
              <a:rPr lang="en-US" b="1">
                <a:solidFill>
                  <a:srgbClr val="FF9933"/>
                </a:solidFill>
              </a:rPr>
              <a:t>Phosphoryation</a:t>
            </a:r>
            <a:endParaRPr lang="en-GB" b="1">
              <a:solidFill>
                <a:srgbClr val="FF9933"/>
              </a:solidFill>
            </a:endParaRP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7832725" y="3133725"/>
            <a:ext cx="68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000099"/>
                </a:solidFill>
              </a:rPr>
              <a:t>H</a:t>
            </a:r>
            <a:r>
              <a:rPr lang="en-US" sz="2400" baseline="-25000">
                <a:solidFill>
                  <a:srgbClr val="000099"/>
                </a:solidFill>
              </a:rPr>
              <a:t>2</a:t>
            </a:r>
            <a:r>
              <a:rPr lang="en-US" sz="2400">
                <a:solidFill>
                  <a:srgbClr val="000099"/>
                </a:solidFill>
              </a:rPr>
              <a:t>0</a:t>
            </a:r>
            <a:endParaRPr lang="en-GB" sz="2400">
              <a:solidFill>
                <a:srgbClr val="000099"/>
              </a:solidFill>
            </a:endParaRPr>
          </a:p>
        </p:txBody>
      </p:sp>
      <p:sp>
        <p:nvSpPr>
          <p:cNvPr id="8206" name="Freeform 12"/>
          <p:cNvSpPr>
            <a:spLocks/>
          </p:cNvSpPr>
          <p:nvPr/>
        </p:nvSpPr>
        <p:spPr bwMode="auto">
          <a:xfrm>
            <a:off x="3998913" y="1984375"/>
            <a:ext cx="4537075" cy="2444750"/>
          </a:xfrm>
          <a:custGeom>
            <a:avLst/>
            <a:gdLst>
              <a:gd name="T0" fmla="*/ 2147483647 w 2858"/>
              <a:gd name="T1" fmla="*/ 2147483647 h 1540"/>
              <a:gd name="T2" fmla="*/ 2147483647 w 2858"/>
              <a:gd name="T3" fmla="*/ 2147483647 h 1540"/>
              <a:gd name="T4" fmla="*/ 2147483647 w 2858"/>
              <a:gd name="T5" fmla="*/ 2147483647 h 1540"/>
              <a:gd name="T6" fmla="*/ 2147483647 w 2858"/>
              <a:gd name="T7" fmla="*/ 2147483647 h 1540"/>
              <a:gd name="T8" fmla="*/ 2147483647 w 2858"/>
              <a:gd name="T9" fmla="*/ 2147483647 h 1540"/>
              <a:gd name="T10" fmla="*/ 2147483647 w 2858"/>
              <a:gd name="T11" fmla="*/ 2147483647 h 1540"/>
              <a:gd name="T12" fmla="*/ 2147483647 w 2858"/>
              <a:gd name="T13" fmla="*/ 2147483647 h 1540"/>
              <a:gd name="T14" fmla="*/ 2147483647 w 2858"/>
              <a:gd name="T15" fmla="*/ 2147483647 h 1540"/>
              <a:gd name="T16" fmla="*/ 2147483647 w 2858"/>
              <a:gd name="T17" fmla="*/ 2147483647 h 1540"/>
              <a:gd name="T18" fmla="*/ 2147483647 w 2858"/>
              <a:gd name="T19" fmla="*/ 2147483647 h 1540"/>
              <a:gd name="T20" fmla="*/ 2147483647 w 2858"/>
              <a:gd name="T21" fmla="*/ 2147483647 h 1540"/>
              <a:gd name="T22" fmla="*/ 2147483647 w 2858"/>
              <a:gd name="T23" fmla="*/ 2147483647 h 1540"/>
              <a:gd name="T24" fmla="*/ 2147483647 w 2858"/>
              <a:gd name="T25" fmla="*/ 2147483647 h 1540"/>
              <a:gd name="T26" fmla="*/ 2147483647 w 2858"/>
              <a:gd name="T27" fmla="*/ 2147483647 h 1540"/>
              <a:gd name="T28" fmla="*/ 2147483647 w 2858"/>
              <a:gd name="T29" fmla="*/ 2147483647 h 1540"/>
              <a:gd name="T30" fmla="*/ 2147483647 w 2858"/>
              <a:gd name="T31" fmla="*/ 2147483647 h 1540"/>
              <a:gd name="T32" fmla="*/ 2147483647 w 2858"/>
              <a:gd name="T33" fmla="*/ 2147483647 h 1540"/>
              <a:gd name="T34" fmla="*/ 2147483647 w 2858"/>
              <a:gd name="T35" fmla="*/ 2147483647 h 1540"/>
              <a:gd name="T36" fmla="*/ 2147483647 w 2858"/>
              <a:gd name="T37" fmla="*/ 2147483647 h 1540"/>
              <a:gd name="T38" fmla="*/ 2147483647 w 2858"/>
              <a:gd name="T39" fmla="*/ 2147483647 h 1540"/>
              <a:gd name="T40" fmla="*/ 2147483647 w 2858"/>
              <a:gd name="T41" fmla="*/ 2147483647 h 1540"/>
              <a:gd name="T42" fmla="*/ 2147483647 w 2858"/>
              <a:gd name="T43" fmla="*/ 2147483647 h 1540"/>
              <a:gd name="T44" fmla="*/ 2147483647 w 2858"/>
              <a:gd name="T45" fmla="*/ 2147483647 h 1540"/>
              <a:gd name="T46" fmla="*/ 2147483647 w 2858"/>
              <a:gd name="T47" fmla="*/ 2147483647 h 1540"/>
              <a:gd name="T48" fmla="*/ 2147483647 w 2858"/>
              <a:gd name="T49" fmla="*/ 2147483647 h 1540"/>
              <a:gd name="T50" fmla="*/ 2147483647 w 2858"/>
              <a:gd name="T51" fmla="*/ 2147483647 h 1540"/>
              <a:gd name="T52" fmla="*/ 2147483647 w 2858"/>
              <a:gd name="T53" fmla="*/ 2147483647 h 1540"/>
              <a:gd name="T54" fmla="*/ 2147483647 w 2858"/>
              <a:gd name="T55" fmla="*/ 2147483647 h 1540"/>
              <a:gd name="T56" fmla="*/ 2147483647 w 2858"/>
              <a:gd name="T57" fmla="*/ 2147483647 h 1540"/>
              <a:gd name="T58" fmla="*/ 2147483647 w 2858"/>
              <a:gd name="T59" fmla="*/ 2147483647 h 1540"/>
              <a:gd name="T60" fmla="*/ 2147483647 w 2858"/>
              <a:gd name="T61" fmla="*/ 2147483647 h 1540"/>
              <a:gd name="T62" fmla="*/ 2147483647 w 2858"/>
              <a:gd name="T63" fmla="*/ 2147483647 h 1540"/>
              <a:gd name="T64" fmla="*/ 2147483647 w 2858"/>
              <a:gd name="T65" fmla="*/ 2147483647 h 1540"/>
              <a:gd name="T66" fmla="*/ 2147483647 w 2858"/>
              <a:gd name="T67" fmla="*/ 2147483647 h 1540"/>
              <a:gd name="T68" fmla="*/ 2147483647 w 2858"/>
              <a:gd name="T69" fmla="*/ 2147483647 h 15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58"/>
              <a:gd name="T106" fmla="*/ 0 h 1540"/>
              <a:gd name="T107" fmla="*/ 2858 w 2858"/>
              <a:gd name="T108" fmla="*/ 1540 h 15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58" h="1540">
                <a:moveTo>
                  <a:pt x="417" y="1307"/>
                </a:moveTo>
                <a:cubicBezTo>
                  <a:pt x="481" y="1326"/>
                  <a:pt x="535" y="1356"/>
                  <a:pt x="601" y="1371"/>
                </a:cubicBezTo>
                <a:cubicBezTo>
                  <a:pt x="660" y="1384"/>
                  <a:pt x="852" y="1407"/>
                  <a:pt x="881" y="1411"/>
                </a:cubicBezTo>
                <a:cubicBezTo>
                  <a:pt x="1034" y="1475"/>
                  <a:pt x="942" y="1448"/>
                  <a:pt x="1161" y="1467"/>
                </a:cubicBezTo>
                <a:cubicBezTo>
                  <a:pt x="1188" y="1462"/>
                  <a:pt x="1231" y="1476"/>
                  <a:pt x="1241" y="1451"/>
                </a:cubicBezTo>
                <a:cubicBezTo>
                  <a:pt x="1332" y="1231"/>
                  <a:pt x="1165" y="1212"/>
                  <a:pt x="1321" y="1251"/>
                </a:cubicBezTo>
                <a:cubicBezTo>
                  <a:pt x="1326" y="1264"/>
                  <a:pt x="1329" y="1279"/>
                  <a:pt x="1337" y="1291"/>
                </a:cubicBezTo>
                <a:cubicBezTo>
                  <a:pt x="1343" y="1299"/>
                  <a:pt x="1357" y="1298"/>
                  <a:pt x="1361" y="1307"/>
                </a:cubicBezTo>
                <a:cubicBezTo>
                  <a:pt x="1371" y="1332"/>
                  <a:pt x="1367" y="1362"/>
                  <a:pt x="1377" y="1387"/>
                </a:cubicBezTo>
                <a:cubicBezTo>
                  <a:pt x="1421" y="1499"/>
                  <a:pt x="1512" y="1495"/>
                  <a:pt x="1617" y="1507"/>
                </a:cubicBezTo>
                <a:cubicBezTo>
                  <a:pt x="1669" y="1504"/>
                  <a:pt x="1878" y="1540"/>
                  <a:pt x="1937" y="1451"/>
                </a:cubicBezTo>
                <a:cubicBezTo>
                  <a:pt x="1905" y="1410"/>
                  <a:pt x="1880" y="1341"/>
                  <a:pt x="1841" y="1315"/>
                </a:cubicBezTo>
                <a:cubicBezTo>
                  <a:pt x="1846" y="1254"/>
                  <a:pt x="1821" y="1181"/>
                  <a:pt x="1857" y="1131"/>
                </a:cubicBezTo>
                <a:cubicBezTo>
                  <a:pt x="1877" y="1102"/>
                  <a:pt x="1934" y="1125"/>
                  <a:pt x="1961" y="1147"/>
                </a:cubicBezTo>
                <a:cubicBezTo>
                  <a:pt x="1982" y="1164"/>
                  <a:pt x="1971" y="1200"/>
                  <a:pt x="1977" y="1227"/>
                </a:cubicBezTo>
                <a:cubicBezTo>
                  <a:pt x="1989" y="1284"/>
                  <a:pt x="1990" y="1353"/>
                  <a:pt x="2041" y="1387"/>
                </a:cubicBezTo>
                <a:cubicBezTo>
                  <a:pt x="2086" y="1455"/>
                  <a:pt x="2194" y="1420"/>
                  <a:pt x="2257" y="1411"/>
                </a:cubicBezTo>
                <a:cubicBezTo>
                  <a:pt x="2356" y="1396"/>
                  <a:pt x="2432" y="1351"/>
                  <a:pt x="2521" y="1315"/>
                </a:cubicBezTo>
                <a:cubicBezTo>
                  <a:pt x="2569" y="1243"/>
                  <a:pt x="2521" y="1132"/>
                  <a:pt x="2505" y="1051"/>
                </a:cubicBezTo>
                <a:cubicBezTo>
                  <a:pt x="2510" y="1032"/>
                  <a:pt x="2504" y="1004"/>
                  <a:pt x="2521" y="995"/>
                </a:cubicBezTo>
                <a:cubicBezTo>
                  <a:pt x="2541" y="984"/>
                  <a:pt x="2583" y="1015"/>
                  <a:pt x="2601" y="1027"/>
                </a:cubicBezTo>
                <a:cubicBezTo>
                  <a:pt x="2638" y="1083"/>
                  <a:pt x="2622" y="1148"/>
                  <a:pt x="2681" y="1187"/>
                </a:cubicBezTo>
                <a:cubicBezTo>
                  <a:pt x="2723" y="1170"/>
                  <a:pt x="2732" y="1173"/>
                  <a:pt x="2761" y="1131"/>
                </a:cubicBezTo>
                <a:cubicBezTo>
                  <a:pt x="2808" y="1064"/>
                  <a:pt x="2747" y="1111"/>
                  <a:pt x="2801" y="1075"/>
                </a:cubicBezTo>
                <a:cubicBezTo>
                  <a:pt x="2821" y="996"/>
                  <a:pt x="2844" y="934"/>
                  <a:pt x="2857" y="851"/>
                </a:cubicBezTo>
                <a:cubicBezTo>
                  <a:pt x="2852" y="784"/>
                  <a:pt x="2858" y="716"/>
                  <a:pt x="2841" y="651"/>
                </a:cubicBezTo>
                <a:cubicBezTo>
                  <a:pt x="2837" y="637"/>
                  <a:pt x="2813" y="643"/>
                  <a:pt x="2801" y="635"/>
                </a:cubicBezTo>
                <a:cubicBezTo>
                  <a:pt x="2793" y="629"/>
                  <a:pt x="2793" y="617"/>
                  <a:pt x="2785" y="611"/>
                </a:cubicBezTo>
                <a:cubicBezTo>
                  <a:pt x="2755" y="589"/>
                  <a:pt x="2713" y="576"/>
                  <a:pt x="2681" y="555"/>
                </a:cubicBezTo>
                <a:cubicBezTo>
                  <a:pt x="2634" y="563"/>
                  <a:pt x="2587" y="564"/>
                  <a:pt x="2545" y="587"/>
                </a:cubicBezTo>
                <a:cubicBezTo>
                  <a:pt x="2509" y="607"/>
                  <a:pt x="2441" y="651"/>
                  <a:pt x="2441" y="651"/>
                </a:cubicBezTo>
                <a:cubicBezTo>
                  <a:pt x="2409" y="638"/>
                  <a:pt x="2370" y="636"/>
                  <a:pt x="2345" y="611"/>
                </a:cubicBezTo>
                <a:cubicBezTo>
                  <a:pt x="2335" y="601"/>
                  <a:pt x="2349" y="578"/>
                  <a:pt x="2361" y="571"/>
                </a:cubicBezTo>
                <a:cubicBezTo>
                  <a:pt x="2384" y="557"/>
                  <a:pt x="2414" y="560"/>
                  <a:pt x="2441" y="555"/>
                </a:cubicBezTo>
                <a:cubicBezTo>
                  <a:pt x="2446" y="534"/>
                  <a:pt x="2457" y="513"/>
                  <a:pt x="2457" y="491"/>
                </a:cubicBezTo>
                <a:cubicBezTo>
                  <a:pt x="2457" y="261"/>
                  <a:pt x="2463" y="333"/>
                  <a:pt x="2225" y="315"/>
                </a:cubicBezTo>
                <a:cubicBezTo>
                  <a:pt x="2153" y="243"/>
                  <a:pt x="2272" y="355"/>
                  <a:pt x="2065" y="251"/>
                </a:cubicBezTo>
                <a:cubicBezTo>
                  <a:pt x="2038" y="238"/>
                  <a:pt x="2012" y="224"/>
                  <a:pt x="1985" y="211"/>
                </a:cubicBezTo>
                <a:cubicBezTo>
                  <a:pt x="1945" y="224"/>
                  <a:pt x="1892" y="218"/>
                  <a:pt x="1865" y="251"/>
                </a:cubicBezTo>
                <a:cubicBezTo>
                  <a:pt x="1809" y="320"/>
                  <a:pt x="1869" y="383"/>
                  <a:pt x="1801" y="451"/>
                </a:cubicBezTo>
                <a:cubicBezTo>
                  <a:pt x="1796" y="464"/>
                  <a:pt x="1795" y="481"/>
                  <a:pt x="1785" y="491"/>
                </a:cubicBezTo>
                <a:cubicBezTo>
                  <a:pt x="1775" y="501"/>
                  <a:pt x="1757" y="499"/>
                  <a:pt x="1745" y="507"/>
                </a:cubicBezTo>
                <a:cubicBezTo>
                  <a:pt x="1735" y="513"/>
                  <a:pt x="1729" y="523"/>
                  <a:pt x="1721" y="531"/>
                </a:cubicBezTo>
                <a:cubicBezTo>
                  <a:pt x="1702" y="526"/>
                  <a:pt x="1679" y="529"/>
                  <a:pt x="1665" y="515"/>
                </a:cubicBezTo>
                <a:cubicBezTo>
                  <a:pt x="1604" y="454"/>
                  <a:pt x="1653" y="340"/>
                  <a:pt x="1681" y="275"/>
                </a:cubicBezTo>
                <a:cubicBezTo>
                  <a:pt x="1626" y="0"/>
                  <a:pt x="1293" y="122"/>
                  <a:pt x="1065" y="187"/>
                </a:cubicBezTo>
                <a:cubicBezTo>
                  <a:pt x="1034" y="239"/>
                  <a:pt x="1032" y="234"/>
                  <a:pt x="1081" y="267"/>
                </a:cubicBezTo>
                <a:cubicBezTo>
                  <a:pt x="1104" y="361"/>
                  <a:pt x="1132" y="441"/>
                  <a:pt x="1081" y="547"/>
                </a:cubicBezTo>
                <a:cubicBezTo>
                  <a:pt x="1069" y="572"/>
                  <a:pt x="1028" y="536"/>
                  <a:pt x="1001" y="531"/>
                </a:cubicBezTo>
                <a:cubicBezTo>
                  <a:pt x="966" y="443"/>
                  <a:pt x="995" y="523"/>
                  <a:pt x="961" y="355"/>
                </a:cubicBezTo>
                <a:cubicBezTo>
                  <a:pt x="957" y="333"/>
                  <a:pt x="964" y="302"/>
                  <a:pt x="945" y="291"/>
                </a:cubicBezTo>
                <a:cubicBezTo>
                  <a:pt x="898" y="263"/>
                  <a:pt x="785" y="251"/>
                  <a:pt x="785" y="251"/>
                </a:cubicBezTo>
                <a:cubicBezTo>
                  <a:pt x="643" y="276"/>
                  <a:pt x="584" y="269"/>
                  <a:pt x="481" y="331"/>
                </a:cubicBezTo>
                <a:cubicBezTo>
                  <a:pt x="525" y="482"/>
                  <a:pt x="480" y="443"/>
                  <a:pt x="561" y="491"/>
                </a:cubicBezTo>
                <a:cubicBezTo>
                  <a:pt x="566" y="510"/>
                  <a:pt x="568" y="530"/>
                  <a:pt x="577" y="547"/>
                </a:cubicBezTo>
                <a:cubicBezTo>
                  <a:pt x="592" y="577"/>
                  <a:pt x="630" y="566"/>
                  <a:pt x="585" y="611"/>
                </a:cubicBezTo>
                <a:cubicBezTo>
                  <a:pt x="575" y="621"/>
                  <a:pt x="558" y="622"/>
                  <a:pt x="545" y="627"/>
                </a:cubicBezTo>
                <a:cubicBezTo>
                  <a:pt x="518" y="622"/>
                  <a:pt x="491" y="619"/>
                  <a:pt x="465" y="611"/>
                </a:cubicBezTo>
                <a:cubicBezTo>
                  <a:pt x="424" y="599"/>
                  <a:pt x="439" y="568"/>
                  <a:pt x="425" y="531"/>
                </a:cubicBezTo>
                <a:cubicBezTo>
                  <a:pt x="419" y="516"/>
                  <a:pt x="409" y="504"/>
                  <a:pt x="401" y="491"/>
                </a:cubicBezTo>
                <a:cubicBezTo>
                  <a:pt x="316" y="496"/>
                  <a:pt x="228" y="485"/>
                  <a:pt x="145" y="507"/>
                </a:cubicBezTo>
                <a:cubicBezTo>
                  <a:pt x="112" y="516"/>
                  <a:pt x="109" y="568"/>
                  <a:pt x="81" y="587"/>
                </a:cubicBezTo>
                <a:cubicBezTo>
                  <a:pt x="65" y="669"/>
                  <a:pt x="58" y="690"/>
                  <a:pt x="1" y="747"/>
                </a:cubicBezTo>
                <a:cubicBezTo>
                  <a:pt x="11" y="841"/>
                  <a:pt x="0" y="948"/>
                  <a:pt x="97" y="987"/>
                </a:cubicBezTo>
                <a:cubicBezTo>
                  <a:pt x="132" y="1046"/>
                  <a:pt x="151" y="1097"/>
                  <a:pt x="201" y="1147"/>
                </a:cubicBezTo>
                <a:cubicBezTo>
                  <a:pt x="206" y="1168"/>
                  <a:pt x="201" y="1195"/>
                  <a:pt x="217" y="1211"/>
                </a:cubicBezTo>
                <a:cubicBezTo>
                  <a:pt x="233" y="1227"/>
                  <a:pt x="260" y="1220"/>
                  <a:pt x="281" y="1227"/>
                </a:cubicBezTo>
                <a:cubicBezTo>
                  <a:pt x="327" y="1242"/>
                  <a:pt x="329" y="1246"/>
                  <a:pt x="361" y="1267"/>
                </a:cubicBezTo>
                <a:cubicBezTo>
                  <a:pt x="366" y="1275"/>
                  <a:pt x="368" y="1287"/>
                  <a:pt x="377" y="1291"/>
                </a:cubicBezTo>
                <a:cubicBezTo>
                  <a:pt x="413" y="1309"/>
                  <a:pt x="476" y="1307"/>
                  <a:pt x="417" y="1307"/>
                </a:cubicBezTo>
                <a:close/>
              </a:path>
            </a:pathLst>
          </a:cu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4838700" y="336073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3632200" y="328453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09" name="Text Box 15"/>
          <p:cNvSpPr txBox="1">
            <a:spLocks noChangeArrowheads="1"/>
          </p:cNvSpPr>
          <p:nvPr/>
        </p:nvSpPr>
        <p:spPr bwMode="auto">
          <a:xfrm>
            <a:off x="1025525" y="3090863"/>
            <a:ext cx="928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99"/>
                </a:solidFill>
              </a:rPr>
              <a:t>Glucose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1968500" y="328453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1" name="Oval 17"/>
          <p:cNvSpPr>
            <a:spLocks noChangeArrowheads="1"/>
          </p:cNvSpPr>
          <p:nvPr/>
        </p:nvSpPr>
        <p:spPr bwMode="auto">
          <a:xfrm>
            <a:off x="952500" y="642938"/>
            <a:ext cx="8026400" cy="55499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18"/>
          <p:cNvSpPr>
            <a:spLocks noChangeShapeType="1"/>
          </p:cNvSpPr>
          <p:nvPr/>
        </p:nvSpPr>
        <p:spPr bwMode="auto">
          <a:xfrm flipV="1">
            <a:off x="977900" y="3398838"/>
            <a:ext cx="4572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3" name="Text Box 19"/>
          <p:cNvSpPr txBox="1">
            <a:spLocks noChangeArrowheads="1"/>
          </p:cNvSpPr>
          <p:nvPr/>
        </p:nvSpPr>
        <p:spPr bwMode="auto">
          <a:xfrm>
            <a:off x="4140200" y="620713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>
                <a:solidFill>
                  <a:srgbClr val="000099"/>
                </a:solidFill>
              </a:rPr>
              <a:t>cytosol</a:t>
            </a:r>
            <a:endParaRPr lang="en-GB" sz="2400" i="1">
              <a:solidFill>
                <a:srgbClr val="000099"/>
              </a:solidFill>
            </a:endParaRPr>
          </a:p>
        </p:txBody>
      </p:sp>
      <p:sp>
        <p:nvSpPr>
          <p:cNvPr id="8214" name="Text Box 20"/>
          <p:cNvSpPr txBox="1">
            <a:spLocks noChangeArrowheads="1"/>
          </p:cNvSpPr>
          <p:nvPr/>
        </p:nvSpPr>
        <p:spPr bwMode="auto">
          <a:xfrm>
            <a:off x="5489575" y="4551363"/>
            <a:ext cx="210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>
                <a:solidFill>
                  <a:srgbClr val="000099"/>
                </a:solidFill>
              </a:rPr>
              <a:t>mitochondrion</a:t>
            </a:r>
            <a:endParaRPr lang="en-GB" sz="2400" i="1">
              <a:solidFill>
                <a:srgbClr val="000099"/>
              </a:solidFill>
            </a:endParaRPr>
          </a:p>
        </p:txBody>
      </p:sp>
      <p:sp>
        <p:nvSpPr>
          <p:cNvPr id="8215" name="AutoShape 21"/>
          <p:cNvSpPr>
            <a:spLocks/>
          </p:cNvSpPr>
          <p:nvPr/>
        </p:nvSpPr>
        <p:spPr bwMode="auto">
          <a:xfrm rot="16200000" flipV="1">
            <a:off x="2438400" y="2681288"/>
            <a:ext cx="381000" cy="2070100"/>
          </a:xfrm>
          <a:prstGeom prst="leftBrace">
            <a:avLst>
              <a:gd name="adj1" fmla="val 452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Text Box 22"/>
          <p:cNvSpPr txBox="1">
            <a:spLocks noChangeArrowheads="1"/>
          </p:cNvSpPr>
          <p:nvPr/>
        </p:nvSpPr>
        <p:spPr bwMode="auto">
          <a:xfrm>
            <a:off x="1889125" y="3844925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FF9933"/>
                </a:solidFill>
              </a:rPr>
              <a:t>Glycolysis</a:t>
            </a:r>
            <a:endParaRPr lang="en-GB" sz="2400">
              <a:solidFill>
                <a:srgbClr val="FF9933"/>
              </a:solidFill>
            </a:endParaRPr>
          </a:p>
        </p:txBody>
      </p:sp>
      <p:sp>
        <p:nvSpPr>
          <p:cNvPr id="8217" name="AutoShape 23"/>
          <p:cNvSpPr>
            <a:spLocks/>
          </p:cNvSpPr>
          <p:nvPr/>
        </p:nvSpPr>
        <p:spPr bwMode="auto">
          <a:xfrm rot="5400000">
            <a:off x="4813300" y="846138"/>
            <a:ext cx="381000" cy="2070100"/>
          </a:xfrm>
          <a:prstGeom prst="leftBrace">
            <a:avLst>
              <a:gd name="adj1" fmla="val 452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Text Box 24"/>
          <p:cNvSpPr txBox="1">
            <a:spLocks noChangeArrowheads="1"/>
          </p:cNvSpPr>
          <p:nvPr/>
        </p:nvSpPr>
        <p:spPr bwMode="auto">
          <a:xfrm>
            <a:off x="4187825" y="1292225"/>
            <a:ext cx="157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FF9933"/>
                </a:solidFill>
              </a:rPr>
              <a:t>TCA cycle</a:t>
            </a:r>
            <a:endParaRPr lang="en-GB" sz="2400">
              <a:solidFill>
                <a:srgbClr val="FF9933"/>
              </a:solidFill>
            </a:endParaRPr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H="1" flipV="1">
            <a:off x="4572000" y="3716338"/>
            <a:ext cx="360363" cy="2736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rot="6219363" flipV="1">
            <a:off x="1439069" y="1259682"/>
            <a:ext cx="1146175" cy="1912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1" name="Line 27"/>
          <p:cNvSpPr>
            <a:spLocks noChangeShapeType="1"/>
          </p:cNvSpPr>
          <p:nvPr/>
        </p:nvSpPr>
        <p:spPr bwMode="auto">
          <a:xfrm rot="6219363" flipV="1">
            <a:off x="2793206" y="184944"/>
            <a:ext cx="935038" cy="412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2" name="Line 28"/>
          <p:cNvSpPr>
            <a:spLocks noChangeShapeType="1"/>
          </p:cNvSpPr>
          <p:nvPr/>
        </p:nvSpPr>
        <p:spPr bwMode="auto">
          <a:xfrm rot="6219363" flipV="1">
            <a:off x="2193925" y="708026"/>
            <a:ext cx="1042987" cy="314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3" name="Line 29"/>
          <p:cNvSpPr>
            <a:spLocks noChangeShapeType="1"/>
          </p:cNvSpPr>
          <p:nvPr/>
        </p:nvSpPr>
        <p:spPr bwMode="auto">
          <a:xfrm rot="15380637" flipH="1">
            <a:off x="3221831" y="-1166018"/>
            <a:ext cx="1152525" cy="46974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4" name="Text Box 30"/>
          <p:cNvSpPr txBox="1">
            <a:spLocks noChangeArrowheads="1"/>
          </p:cNvSpPr>
          <p:nvPr/>
        </p:nvSpPr>
        <p:spPr bwMode="auto">
          <a:xfrm>
            <a:off x="6175375" y="947738"/>
            <a:ext cx="6937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200">
                <a:solidFill>
                  <a:schemeClr val="accent1"/>
                </a:solidFill>
              </a:rPr>
              <a:t>NH</a:t>
            </a:r>
            <a:r>
              <a:rPr lang="en-US" sz="2200" baseline="-25000">
                <a:solidFill>
                  <a:schemeClr val="accent1"/>
                </a:solidFill>
              </a:rPr>
              <a:t>2</a:t>
            </a:r>
            <a:endParaRPr lang="en-GB" sz="2200" baseline="-25000">
              <a:solidFill>
                <a:schemeClr val="accent1"/>
              </a:solidFill>
            </a:endParaRPr>
          </a:p>
        </p:txBody>
      </p:sp>
      <p:sp>
        <p:nvSpPr>
          <p:cNvPr id="8225" name="Line 31"/>
          <p:cNvSpPr>
            <a:spLocks noChangeShapeType="1"/>
          </p:cNvSpPr>
          <p:nvPr/>
        </p:nvSpPr>
        <p:spPr bwMode="auto">
          <a:xfrm rot="15380637" flipH="1">
            <a:off x="7218363" y="568325"/>
            <a:ext cx="285750" cy="11398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6" name="Line 32"/>
          <p:cNvSpPr>
            <a:spLocks noChangeShapeType="1"/>
          </p:cNvSpPr>
          <p:nvPr/>
        </p:nvSpPr>
        <p:spPr bwMode="auto">
          <a:xfrm rot="9980637" flipH="1">
            <a:off x="7969250" y="1203325"/>
            <a:ext cx="466725" cy="19875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7" name="Text Box 33"/>
          <p:cNvSpPr txBox="1">
            <a:spLocks noChangeArrowheads="1"/>
          </p:cNvSpPr>
          <p:nvPr/>
        </p:nvSpPr>
        <p:spPr bwMode="auto">
          <a:xfrm>
            <a:off x="5057775" y="5126038"/>
            <a:ext cx="7096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200">
                <a:solidFill>
                  <a:srgbClr val="000099"/>
                </a:solidFill>
              </a:rPr>
              <a:t>CO</a:t>
            </a:r>
            <a:r>
              <a:rPr lang="en-US" sz="2200" baseline="-25000">
                <a:solidFill>
                  <a:srgbClr val="000099"/>
                </a:solidFill>
              </a:rPr>
              <a:t>2</a:t>
            </a:r>
            <a:endParaRPr lang="en-GB" sz="2200" baseline="-25000">
              <a:solidFill>
                <a:srgbClr val="000099"/>
              </a:solidFill>
            </a:endParaRPr>
          </a:p>
        </p:txBody>
      </p:sp>
      <p:sp>
        <p:nvSpPr>
          <p:cNvPr id="8228" name="Text Box 34"/>
          <p:cNvSpPr txBox="1">
            <a:spLocks noChangeArrowheads="1"/>
          </p:cNvSpPr>
          <p:nvPr/>
        </p:nvSpPr>
        <p:spPr bwMode="auto">
          <a:xfrm>
            <a:off x="6607175" y="33893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99"/>
                </a:solidFill>
              </a:rPr>
              <a:t>ATP</a:t>
            </a:r>
            <a:endParaRPr lang="en-GB" baseline="-25000">
              <a:solidFill>
                <a:srgbClr val="000099"/>
              </a:solidFill>
            </a:endParaRPr>
          </a:p>
        </p:txBody>
      </p:sp>
      <p:sp>
        <p:nvSpPr>
          <p:cNvPr id="8229" name="Text Box 35"/>
          <p:cNvSpPr txBox="1">
            <a:spLocks noChangeArrowheads="1"/>
          </p:cNvSpPr>
          <p:nvPr/>
        </p:nvSpPr>
        <p:spPr bwMode="auto">
          <a:xfrm>
            <a:off x="1857375" y="29194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</a:rPr>
              <a:t>ATP</a:t>
            </a:r>
            <a:endParaRPr lang="en-GB" baseline="-25000">
              <a:solidFill>
                <a:srgbClr val="FF0000"/>
              </a:solidFill>
            </a:endParaRPr>
          </a:p>
        </p:txBody>
      </p:sp>
      <p:sp>
        <p:nvSpPr>
          <p:cNvPr id="8230" name="Text Box 36"/>
          <p:cNvSpPr txBox="1">
            <a:spLocks noChangeArrowheads="1"/>
          </p:cNvSpPr>
          <p:nvPr/>
        </p:nvSpPr>
        <p:spPr bwMode="auto">
          <a:xfrm>
            <a:off x="1828800" y="332581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99"/>
                </a:solidFill>
              </a:rPr>
              <a:t>NADH</a:t>
            </a:r>
            <a:endParaRPr lang="en-GB">
              <a:solidFill>
                <a:srgbClr val="000099"/>
              </a:solidFill>
            </a:endParaRPr>
          </a:p>
        </p:txBody>
      </p:sp>
      <p:sp>
        <p:nvSpPr>
          <p:cNvPr id="8231" name="Text Box 37"/>
          <p:cNvSpPr txBox="1">
            <a:spLocks noChangeArrowheads="1"/>
          </p:cNvSpPr>
          <p:nvPr/>
        </p:nvSpPr>
        <p:spPr bwMode="auto">
          <a:xfrm>
            <a:off x="7140575" y="3767138"/>
            <a:ext cx="508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200">
                <a:solidFill>
                  <a:srgbClr val="000099"/>
                </a:solidFill>
              </a:rPr>
              <a:t>O</a:t>
            </a:r>
            <a:r>
              <a:rPr lang="en-US" sz="2200" baseline="-25000">
                <a:solidFill>
                  <a:srgbClr val="000099"/>
                </a:solidFill>
              </a:rPr>
              <a:t>2</a:t>
            </a:r>
            <a:endParaRPr lang="en-GB" sz="2200" baseline="-25000">
              <a:solidFill>
                <a:srgbClr val="000099"/>
              </a:solidFill>
            </a:endParaRPr>
          </a:p>
        </p:txBody>
      </p:sp>
      <p:sp>
        <p:nvSpPr>
          <p:cNvPr id="8232" name="Line 38"/>
          <p:cNvSpPr>
            <a:spLocks noChangeShapeType="1"/>
          </p:cNvSpPr>
          <p:nvPr/>
        </p:nvSpPr>
        <p:spPr bwMode="auto">
          <a:xfrm rot="1955555" flipV="1">
            <a:off x="7658100" y="3398838"/>
            <a:ext cx="13970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3" name="Line 39"/>
          <p:cNvSpPr>
            <a:spLocks noChangeShapeType="1"/>
          </p:cNvSpPr>
          <p:nvPr/>
        </p:nvSpPr>
        <p:spPr bwMode="auto">
          <a:xfrm rot="15380637" flipH="1">
            <a:off x="6985794" y="3936207"/>
            <a:ext cx="682625" cy="28844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4" name="Line 40"/>
          <p:cNvSpPr>
            <a:spLocks noChangeShapeType="1"/>
          </p:cNvSpPr>
          <p:nvPr/>
        </p:nvSpPr>
        <p:spPr bwMode="auto">
          <a:xfrm rot="6219363" flipV="1">
            <a:off x="3578225" y="3413125"/>
            <a:ext cx="1247775" cy="20288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5" name="Line 41"/>
          <p:cNvSpPr>
            <a:spLocks noChangeShapeType="1"/>
          </p:cNvSpPr>
          <p:nvPr/>
        </p:nvSpPr>
        <p:spPr bwMode="auto">
          <a:xfrm rot="8471116" flipV="1">
            <a:off x="4668838" y="3843338"/>
            <a:ext cx="550862" cy="1219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6" name="Text Box 42"/>
          <p:cNvSpPr txBox="1">
            <a:spLocks noChangeArrowheads="1"/>
          </p:cNvSpPr>
          <p:nvPr/>
        </p:nvSpPr>
        <p:spPr bwMode="auto">
          <a:xfrm>
            <a:off x="123825" y="1096963"/>
            <a:ext cx="1311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99"/>
                </a:solidFill>
              </a:rPr>
              <a:t>Amino Acids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8237" name="Text Box 43"/>
          <p:cNvSpPr txBox="1">
            <a:spLocks noChangeArrowheads="1"/>
          </p:cNvSpPr>
          <p:nvPr/>
        </p:nvSpPr>
        <p:spPr bwMode="auto">
          <a:xfrm>
            <a:off x="152400" y="4865688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99"/>
                </a:solidFill>
              </a:rPr>
              <a:t>Simple sugars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8238" name="Text Box 44"/>
          <p:cNvSpPr txBox="1">
            <a:spLocks noChangeArrowheads="1"/>
          </p:cNvSpPr>
          <p:nvPr/>
        </p:nvSpPr>
        <p:spPr bwMode="auto">
          <a:xfrm>
            <a:off x="6430963" y="6421438"/>
            <a:ext cx="60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>
                <a:solidFill>
                  <a:srgbClr val="000099"/>
                </a:solidFill>
              </a:rPr>
              <a:t>Fats</a:t>
            </a:r>
            <a:endParaRPr lang="en-GB" sz="1600" b="1">
              <a:solidFill>
                <a:srgbClr val="000099"/>
              </a:solidFill>
            </a:endParaRPr>
          </a:p>
        </p:txBody>
      </p:sp>
      <p:sp>
        <p:nvSpPr>
          <p:cNvPr id="8239" name="AutoShape 45"/>
          <p:cNvSpPr>
            <a:spLocks noChangeArrowheads="1"/>
          </p:cNvSpPr>
          <p:nvPr/>
        </p:nvSpPr>
        <p:spPr bwMode="auto">
          <a:xfrm>
            <a:off x="635000" y="820738"/>
            <a:ext cx="254000" cy="3556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0" name="AutoShape 46"/>
          <p:cNvSpPr>
            <a:spLocks noChangeArrowheads="1"/>
          </p:cNvSpPr>
          <p:nvPr/>
        </p:nvSpPr>
        <p:spPr bwMode="auto">
          <a:xfrm flipV="1">
            <a:off x="762000" y="5202238"/>
            <a:ext cx="254000" cy="3556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1" name="AutoShape 47"/>
          <p:cNvSpPr>
            <a:spLocks noChangeArrowheads="1"/>
          </p:cNvSpPr>
          <p:nvPr/>
        </p:nvSpPr>
        <p:spPr bwMode="auto">
          <a:xfrm rot="5400000" flipH="1">
            <a:off x="6151563" y="6402388"/>
            <a:ext cx="254000" cy="3556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Text Box 48"/>
          <p:cNvSpPr txBox="1">
            <a:spLocks noChangeArrowheads="1"/>
          </p:cNvSpPr>
          <p:nvPr/>
        </p:nvSpPr>
        <p:spPr bwMode="auto">
          <a:xfrm>
            <a:off x="1841500" y="163513"/>
            <a:ext cx="602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400" b="1" i="1"/>
              <a:t>The Three stages of Cellular Metabolism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7242004" y="6381328"/>
            <a:ext cx="1901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/>
              <a:t>Courtesy of Dr James Pease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Email me at </a:t>
            </a:r>
            <a:r>
              <a:rPr lang="en-GB" dirty="0" smtClean="0">
                <a:hlinkClick r:id="rId3"/>
              </a:rPr>
              <a:t>ken.wu09@imperial.ac.uk</a:t>
            </a:r>
            <a:endParaRPr lang="en-GB" dirty="0" smtClean="0"/>
          </a:p>
          <a:p>
            <a:r>
              <a:rPr lang="en-GB" dirty="0" smtClean="0"/>
              <a:t>Visit the ICSM Year 1+2 past paper bank </a:t>
            </a:r>
            <a:r>
              <a:rPr lang="en-GB" dirty="0" err="1" smtClean="0"/>
              <a:t>Facebook</a:t>
            </a:r>
            <a:r>
              <a:rPr lang="en-GB" dirty="0" smtClean="0"/>
              <a:t> group</a:t>
            </a:r>
          </a:p>
          <a:p>
            <a:r>
              <a:rPr lang="en-GB" dirty="0" smtClean="0"/>
              <a:t>Good luck with the formative exam and MCD!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1977231"/>
            <a:ext cx="56578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altLang="en-GB"/>
              <a:t>© Imperial College London</a:t>
            </a:r>
            <a:endParaRPr lang="en-US" altLang="en-US"/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en-US"/>
              <a:t>Page </a:t>
            </a:r>
            <a:fld id="{BD7B1FBE-72EA-4AD5-A089-046E655EBE3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263525" y="423863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>
                <a:solidFill>
                  <a:srgbClr val="000099"/>
                </a:solidFill>
              </a:rPr>
              <a:t>Proteins</a:t>
            </a:r>
            <a:endParaRPr lang="en-GB" sz="1600" b="1">
              <a:solidFill>
                <a:srgbClr val="000099"/>
              </a:solidFill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0" y="5589588"/>
            <a:ext cx="178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>
                <a:solidFill>
                  <a:srgbClr val="000099"/>
                </a:solidFill>
              </a:rPr>
              <a:t>Polysaccharides</a:t>
            </a:r>
            <a:endParaRPr lang="en-GB" sz="1600" b="1">
              <a:solidFill>
                <a:srgbClr val="000099"/>
              </a:solidFill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4932363" y="6237288"/>
            <a:ext cx="12461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99"/>
                </a:solidFill>
              </a:rPr>
              <a:t>Fatty Acids </a:t>
            </a: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000099"/>
                </a:solidFill>
              </a:rPr>
              <a:t>&amp;Glycerol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2422525" y="3043238"/>
            <a:ext cx="12874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200">
                <a:solidFill>
                  <a:schemeClr val="accent1"/>
                </a:solidFill>
              </a:rPr>
              <a:t>Pyruvate</a:t>
            </a:r>
            <a:endParaRPr lang="en-GB" sz="2200">
              <a:solidFill>
                <a:schemeClr val="accent1"/>
              </a:solidFill>
            </a:endParaRP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4095750" y="2979738"/>
            <a:ext cx="944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>
                <a:solidFill>
                  <a:schemeClr val="accent1"/>
                </a:solidFill>
              </a:rPr>
              <a:t>Acetyl</a:t>
            </a:r>
          </a:p>
          <a:p>
            <a:pPr algn="ctr">
              <a:spcBef>
                <a:spcPct val="0"/>
              </a:spcBef>
            </a:pPr>
            <a:r>
              <a:rPr lang="en-US" sz="2200">
                <a:solidFill>
                  <a:schemeClr val="accent1"/>
                </a:solidFill>
              </a:rPr>
              <a:t>CoA</a:t>
            </a:r>
            <a:endParaRPr lang="en-GB" sz="2200">
              <a:solidFill>
                <a:schemeClr val="accent1"/>
              </a:solidFill>
            </a:endParaRPr>
          </a:p>
        </p:txBody>
      </p:sp>
      <p:sp>
        <p:nvSpPr>
          <p:cNvPr id="8201" name="Oval 7"/>
          <p:cNvSpPr>
            <a:spLocks noChangeArrowheads="1"/>
          </p:cNvSpPr>
          <p:nvPr/>
        </p:nvSpPr>
        <p:spPr bwMode="auto">
          <a:xfrm>
            <a:off x="3848100" y="2116138"/>
            <a:ext cx="4838700" cy="241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5313363" y="3132138"/>
            <a:ext cx="974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>
                <a:solidFill>
                  <a:srgbClr val="000099"/>
                </a:solidFill>
              </a:rPr>
              <a:t>NADH</a:t>
            </a:r>
            <a:endParaRPr lang="en-GB" sz="2200">
              <a:solidFill>
                <a:srgbClr val="000099"/>
              </a:solidFill>
            </a:endParaRPr>
          </a:p>
        </p:txBody>
      </p:sp>
      <p:sp>
        <p:nvSpPr>
          <p:cNvPr id="8203" name="AutoShape 9"/>
          <p:cNvSpPr>
            <a:spLocks noChangeArrowheads="1"/>
          </p:cNvSpPr>
          <p:nvPr/>
        </p:nvSpPr>
        <p:spPr bwMode="auto">
          <a:xfrm>
            <a:off x="6261100" y="3246438"/>
            <a:ext cx="1689100" cy="254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5991225" y="2679700"/>
            <a:ext cx="192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>
                <a:solidFill>
                  <a:srgbClr val="FF9933"/>
                </a:solidFill>
              </a:rPr>
              <a:t>Oxidative </a:t>
            </a:r>
          </a:p>
          <a:p>
            <a:pPr algn="ctr">
              <a:spcBef>
                <a:spcPct val="0"/>
              </a:spcBef>
            </a:pPr>
            <a:r>
              <a:rPr lang="en-US" b="1">
                <a:solidFill>
                  <a:srgbClr val="FF9933"/>
                </a:solidFill>
              </a:rPr>
              <a:t>Phosphoryation</a:t>
            </a:r>
            <a:endParaRPr lang="en-GB" b="1">
              <a:solidFill>
                <a:srgbClr val="FF9933"/>
              </a:solidFill>
            </a:endParaRP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7832725" y="3133725"/>
            <a:ext cx="68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000099"/>
                </a:solidFill>
              </a:rPr>
              <a:t>H</a:t>
            </a:r>
            <a:r>
              <a:rPr lang="en-US" sz="2400" baseline="-25000">
                <a:solidFill>
                  <a:srgbClr val="000099"/>
                </a:solidFill>
              </a:rPr>
              <a:t>2</a:t>
            </a:r>
            <a:r>
              <a:rPr lang="en-US" sz="2400">
                <a:solidFill>
                  <a:srgbClr val="000099"/>
                </a:solidFill>
              </a:rPr>
              <a:t>0</a:t>
            </a:r>
            <a:endParaRPr lang="en-GB" sz="2400">
              <a:solidFill>
                <a:srgbClr val="000099"/>
              </a:solidFill>
            </a:endParaRPr>
          </a:p>
        </p:txBody>
      </p:sp>
      <p:sp>
        <p:nvSpPr>
          <p:cNvPr id="8206" name="Freeform 12"/>
          <p:cNvSpPr>
            <a:spLocks/>
          </p:cNvSpPr>
          <p:nvPr/>
        </p:nvSpPr>
        <p:spPr bwMode="auto">
          <a:xfrm>
            <a:off x="3998913" y="1984375"/>
            <a:ext cx="4537075" cy="2444750"/>
          </a:xfrm>
          <a:custGeom>
            <a:avLst/>
            <a:gdLst>
              <a:gd name="T0" fmla="*/ 2147483647 w 2858"/>
              <a:gd name="T1" fmla="*/ 2147483647 h 1540"/>
              <a:gd name="T2" fmla="*/ 2147483647 w 2858"/>
              <a:gd name="T3" fmla="*/ 2147483647 h 1540"/>
              <a:gd name="T4" fmla="*/ 2147483647 w 2858"/>
              <a:gd name="T5" fmla="*/ 2147483647 h 1540"/>
              <a:gd name="T6" fmla="*/ 2147483647 w 2858"/>
              <a:gd name="T7" fmla="*/ 2147483647 h 1540"/>
              <a:gd name="T8" fmla="*/ 2147483647 w 2858"/>
              <a:gd name="T9" fmla="*/ 2147483647 h 1540"/>
              <a:gd name="T10" fmla="*/ 2147483647 w 2858"/>
              <a:gd name="T11" fmla="*/ 2147483647 h 1540"/>
              <a:gd name="T12" fmla="*/ 2147483647 w 2858"/>
              <a:gd name="T13" fmla="*/ 2147483647 h 1540"/>
              <a:gd name="T14" fmla="*/ 2147483647 w 2858"/>
              <a:gd name="T15" fmla="*/ 2147483647 h 1540"/>
              <a:gd name="T16" fmla="*/ 2147483647 w 2858"/>
              <a:gd name="T17" fmla="*/ 2147483647 h 1540"/>
              <a:gd name="T18" fmla="*/ 2147483647 w 2858"/>
              <a:gd name="T19" fmla="*/ 2147483647 h 1540"/>
              <a:gd name="T20" fmla="*/ 2147483647 w 2858"/>
              <a:gd name="T21" fmla="*/ 2147483647 h 1540"/>
              <a:gd name="T22" fmla="*/ 2147483647 w 2858"/>
              <a:gd name="T23" fmla="*/ 2147483647 h 1540"/>
              <a:gd name="T24" fmla="*/ 2147483647 w 2858"/>
              <a:gd name="T25" fmla="*/ 2147483647 h 1540"/>
              <a:gd name="T26" fmla="*/ 2147483647 w 2858"/>
              <a:gd name="T27" fmla="*/ 2147483647 h 1540"/>
              <a:gd name="T28" fmla="*/ 2147483647 w 2858"/>
              <a:gd name="T29" fmla="*/ 2147483647 h 1540"/>
              <a:gd name="T30" fmla="*/ 2147483647 w 2858"/>
              <a:gd name="T31" fmla="*/ 2147483647 h 1540"/>
              <a:gd name="T32" fmla="*/ 2147483647 w 2858"/>
              <a:gd name="T33" fmla="*/ 2147483647 h 1540"/>
              <a:gd name="T34" fmla="*/ 2147483647 w 2858"/>
              <a:gd name="T35" fmla="*/ 2147483647 h 1540"/>
              <a:gd name="T36" fmla="*/ 2147483647 w 2858"/>
              <a:gd name="T37" fmla="*/ 2147483647 h 1540"/>
              <a:gd name="T38" fmla="*/ 2147483647 w 2858"/>
              <a:gd name="T39" fmla="*/ 2147483647 h 1540"/>
              <a:gd name="T40" fmla="*/ 2147483647 w 2858"/>
              <a:gd name="T41" fmla="*/ 2147483647 h 1540"/>
              <a:gd name="T42" fmla="*/ 2147483647 w 2858"/>
              <a:gd name="T43" fmla="*/ 2147483647 h 1540"/>
              <a:gd name="T44" fmla="*/ 2147483647 w 2858"/>
              <a:gd name="T45" fmla="*/ 2147483647 h 1540"/>
              <a:gd name="T46" fmla="*/ 2147483647 w 2858"/>
              <a:gd name="T47" fmla="*/ 2147483647 h 1540"/>
              <a:gd name="T48" fmla="*/ 2147483647 w 2858"/>
              <a:gd name="T49" fmla="*/ 2147483647 h 1540"/>
              <a:gd name="T50" fmla="*/ 2147483647 w 2858"/>
              <a:gd name="T51" fmla="*/ 2147483647 h 1540"/>
              <a:gd name="T52" fmla="*/ 2147483647 w 2858"/>
              <a:gd name="T53" fmla="*/ 2147483647 h 1540"/>
              <a:gd name="T54" fmla="*/ 2147483647 w 2858"/>
              <a:gd name="T55" fmla="*/ 2147483647 h 1540"/>
              <a:gd name="T56" fmla="*/ 2147483647 w 2858"/>
              <a:gd name="T57" fmla="*/ 2147483647 h 1540"/>
              <a:gd name="T58" fmla="*/ 2147483647 w 2858"/>
              <a:gd name="T59" fmla="*/ 2147483647 h 1540"/>
              <a:gd name="T60" fmla="*/ 2147483647 w 2858"/>
              <a:gd name="T61" fmla="*/ 2147483647 h 1540"/>
              <a:gd name="T62" fmla="*/ 2147483647 w 2858"/>
              <a:gd name="T63" fmla="*/ 2147483647 h 1540"/>
              <a:gd name="T64" fmla="*/ 2147483647 w 2858"/>
              <a:gd name="T65" fmla="*/ 2147483647 h 1540"/>
              <a:gd name="T66" fmla="*/ 2147483647 w 2858"/>
              <a:gd name="T67" fmla="*/ 2147483647 h 1540"/>
              <a:gd name="T68" fmla="*/ 2147483647 w 2858"/>
              <a:gd name="T69" fmla="*/ 2147483647 h 15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58"/>
              <a:gd name="T106" fmla="*/ 0 h 1540"/>
              <a:gd name="T107" fmla="*/ 2858 w 2858"/>
              <a:gd name="T108" fmla="*/ 1540 h 15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58" h="1540">
                <a:moveTo>
                  <a:pt x="417" y="1307"/>
                </a:moveTo>
                <a:cubicBezTo>
                  <a:pt x="481" y="1326"/>
                  <a:pt x="535" y="1356"/>
                  <a:pt x="601" y="1371"/>
                </a:cubicBezTo>
                <a:cubicBezTo>
                  <a:pt x="660" y="1384"/>
                  <a:pt x="852" y="1407"/>
                  <a:pt x="881" y="1411"/>
                </a:cubicBezTo>
                <a:cubicBezTo>
                  <a:pt x="1034" y="1475"/>
                  <a:pt x="942" y="1448"/>
                  <a:pt x="1161" y="1467"/>
                </a:cubicBezTo>
                <a:cubicBezTo>
                  <a:pt x="1188" y="1462"/>
                  <a:pt x="1231" y="1476"/>
                  <a:pt x="1241" y="1451"/>
                </a:cubicBezTo>
                <a:cubicBezTo>
                  <a:pt x="1332" y="1231"/>
                  <a:pt x="1165" y="1212"/>
                  <a:pt x="1321" y="1251"/>
                </a:cubicBezTo>
                <a:cubicBezTo>
                  <a:pt x="1326" y="1264"/>
                  <a:pt x="1329" y="1279"/>
                  <a:pt x="1337" y="1291"/>
                </a:cubicBezTo>
                <a:cubicBezTo>
                  <a:pt x="1343" y="1299"/>
                  <a:pt x="1357" y="1298"/>
                  <a:pt x="1361" y="1307"/>
                </a:cubicBezTo>
                <a:cubicBezTo>
                  <a:pt x="1371" y="1332"/>
                  <a:pt x="1367" y="1362"/>
                  <a:pt x="1377" y="1387"/>
                </a:cubicBezTo>
                <a:cubicBezTo>
                  <a:pt x="1421" y="1499"/>
                  <a:pt x="1512" y="1495"/>
                  <a:pt x="1617" y="1507"/>
                </a:cubicBezTo>
                <a:cubicBezTo>
                  <a:pt x="1669" y="1504"/>
                  <a:pt x="1878" y="1540"/>
                  <a:pt x="1937" y="1451"/>
                </a:cubicBezTo>
                <a:cubicBezTo>
                  <a:pt x="1905" y="1410"/>
                  <a:pt x="1880" y="1341"/>
                  <a:pt x="1841" y="1315"/>
                </a:cubicBezTo>
                <a:cubicBezTo>
                  <a:pt x="1846" y="1254"/>
                  <a:pt x="1821" y="1181"/>
                  <a:pt x="1857" y="1131"/>
                </a:cubicBezTo>
                <a:cubicBezTo>
                  <a:pt x="1877" y="1102"/>
                  <a:pt x="1934" y="1125"/>
                  <a:pt x="1961" y="1147"/>
                </a:cubicBezTo>
                <a:cubicBezTo>
                  <a:pt x="1982" y="1164"/>
                  <a:pt x="1971" y="1200"/>
                  <a:pt x="1977" y="1227"/>
                </a:cubicBezTo>
                <a:cubicBezTo>
                  <a:pt x="1989" y="1284"/>
                  <a:pt x="1990" y="1353"/>
                  <a:pt x="2041" y="1387"/>
                </a:cubicBezTo>
                <a:cubicBezTo>
                  <a:pt x="2086" y="1455"/>
                  <a:pt x="2194" y="1420"/>
                  <a:pt x="2257" y="1411"/>
                </a:cubicBezTo>
                <a:cubicBezTo>
                  <a:pt x="2356" y="1396"/>
                  <a:pt x="2432" y="1351"/>
                  <a:pt x="2521" y="1315"/>
                </a:cubicBezTo>
                <a:cubicBezTo>
                  <a:pt x="2569" y="1243"/>
                  <a:pt x="2521" y="1132"/>
                  <a:pt x="2505" y="1051"/>
                </a:cubicBezTo>
                <a:cubicBezTo>
                  <a:pt x="2510" y="1032"/>
                  <a:pt x="2504" y="1004"/>
                  <a:pt x="2521" y="995"/>
                </a:cubicBezTo>
                <a:cubicBezTo>
                  <a:pt x="2541" y="984"/>
                  <a:pt x="2583" y="1015"/>
                  <a:pt x="2601" y="1027"/>
                </a:cubicBezTo>
                <a:cubicBezTo>
                  <a:pt x="2638" y="1083"/>
                  <a:pt x="2622" y="1148"/>
                  <a:pt x="2681" y="1187"/>
                </a:cubicBezTo>
                <a:cubicBezTo>
                  <a:pt x="2723" y="1170"/>
                  <a:pt x="2732" y="1173"/>
                  <a:pt x="2761" y="1131"/>
                </a:cubicBezTo>
                <a:cubicBezTo>
                  <a:pt x="2808" y="1064"/>
                  <a:pt x="2747" y="1111"/>
                  <a:pt x="2801" y="1075"/>
                </a:cubicBezTo>
                <a:cubicBezTo>
                  <a:pt x="2821" y="996"/>
                  <a:pt x="2844" y="934"/>
                  <a:pt x="2857" y="851"/>
                </a:cubicBezTo>
                <a:cubicBezTo>
                  <a:pt x="2852" y="784"/>
                  <a:pt x="2858" y="716"/>
                  <a:pt x="2841" y="651"/>
                </a:cubicBezTo>
                <a:cubicBezTo>
                  <a:pt x="2837" y="637"/>
                  <a:pt x="2813" y="643"/>
                  <a:pt x="2801" y="635"/>
                </a:cubicBezTo>
                <a:cubicBezTo>
                  <a:pt x="2793" y="629"/>
                  <a:pt x="2793" y="617"/>
                  <a:pt x="2785" y="611"/>
                </a:cubicBezTo>
                <a:cubicBezTo>
                  <a:pt x="2755" y="589"/>
                  <a:pt x="2713" y="576"/>
                  <a:pt x="2681" y="555"/>
                </a:cubicBezTo>
                <a:cubicBezTo>
                  <a:pt x="2634" y="563"/>
                  <a:pt x="2587" y="564"/>
                  <a:pt x="2545" y="587"/>
                </a:cubicBezTo>
                <a:cubicBezTo>
                  <a:pt x="2509" y="607"/>
                  <a:pt x="2441" y="651"/>
                  <a:pt x="2441" y="651"/>
                </a:cubicBezTo>
                <a:cubicBezTo>
                  <a:pt x="2409" y="638"/>
                  <a:pt x="2370" y="636"/>
                  <a:pt x="2345" y="611"/>
                </a:cubicBezTo>
                <a:cubicBezTo>
                  <a:pt x="2335" y="601"/>
                  <a:pt x="2349" y="578"/>
                  <a:pt x="2361" y="571"/>
                </a:cubicBezTo>
                <a:cubicBezTo>
                  <a:pt x="2384" y="557"/>
                  <a:pt x="2414" y="560"/>
                  <a:pt x="2441" y="555"/>
                </a:cubicBezTo>
                <a:cubicBezTo>
                  <a:pt x="2446" y="534"/>
                  <a:pt x="2457" y="513"/>
                  <a:pt x="2457" y="491"/>
                </a:cubicBezTo>
                <a:cubicBezTo>
                  <a:pt x="2457" y="261"/>
                  <a:pt x="2463" y="333"/>
                  <a:pt x="2225" y="315"/>
                </a:cubicBezTo>
                <a:cubicBezTo>
                  <a:pt x="2153" y="243"/>
                  <a:pt x="2272" y="355"/>
                  <a:pt x="2065" y="251"/>
                </a:cubicBezTo>
                <a:cubicBezTo>
                  <a:pt x="2038" y="238"/>
                  <a:pt x="2012" y="224"/>
                  <a:pt x="1985" y="211"/>
                </a:cubicBezTo>
                <a:cubicBezTo>
                  <a:pt x="1945" y="224"/>
                  <a:pt x="1892" y="218"/>
                  <a:pt x="1865" y="251"/>
                </a:cubicBezTo>
                <a:cubicBezTo>
                  <a:pt x="1809" y="320"/>
                  <a:pt x="1869" y="383"/>
                  <a:pt x="1801" y="451"/>
                </a:cubicBezTo>
                <a:cubicBezTo>
                  <a:pt x="1796" y="464"/>
                  <a:pt x="1795" y="481"/>
                  <a:pt x="1785" y="491"/>
                </a:cubicBezTo>
                <a:cubicBezTo>
                  <a:pt x="1775" y="501"/>
                  <a:pt x="1757" y="499"/>
                  <a:pt x="1745" y="507"/>
                </a:cubicBezTo>
                <a:cubicBezTo>
                  <a:pt x="1735" y="513"/>
                  <a:pt x="1729" y="523"/>
                  <a:pt x="1721" y="531"/>
                </a:cubicBezTo>
                <a:cubicBezTo>
                  <a:pt x="1702" y="526"/>
                  <a:pt x="1679" y="529"/>
                  <a:pt x="1665" y="515"/>
                </a:cubicBezTo>
                <a:cubicBezTo>
                  <a:pt x="1604" y="454"/>
                  <a:pt x="1653" y="340"/>
                  <a:pt x="1681" y="275"/>
                </a:cubicBezTo>
                <a:cubicBezTo>
                  <a:pt x="1626" y="0"/>
                  <a:pt x="1293" y="122"/>
                  <a:pt x="1065" y="187"/>
                </a:cubicBezTo>
                <a:cubicBezTo>
                  <a:pt x="1034" y="239"/>
                  <a:pt x="1032" y="234"/>
                  <a:pt x="1081" y="267"/>
                </a:cubicBezTo>
                <a:cubicBezTo>
                  <a:pt x="1104" y="361"/>
                  <a:pt x="1132" y="441"/>
                  <a:pt x="1081" y="547"/>
                </a:cubicBezTo>
                <a:cubicBezTo>
                  <a:pt x="1069" y="572"/>
                  <a:pt x="1028" y="536"/>
                  <a:pt x="1001" y="531"/>
                </a:cubicBezTo>
                <a:cubicBezTo>
                  <a:pt x="966" y="443"/>
                  <a:pt x="995" y="523"/>
                  <a:pt x="961" y="355"/>
                </a:cubicBezTo>
                <a:cubicBezTo>
                  <a:pt x="957" y="333"/>
                  <a:pt x="964" y="302"/>
                  <a:pt x="945" y="291"/>
                </a:cubicBezTo>
                <a:cubicBezTo>
                  <a:pt x="898" y="263"/>
                  <a:pt x="785" y="251"/>
                  <a:pt x="785" y="251"/>
                </a:cubicBezTo>
                <a:cubicBezTo>
                  <a:pt x="643" y="276"/>
                  <a:pt x="584" y="269"/>
                  <a:pt x="481" y="331"/>
                </a:cubicBezTo>
                <a:cubicBezTo>
                  <a:pt x="525" y="482"/>
                  <a:pt x="480" y="443"/>
                  <a:pt x="561" y="491"/>
                </a:cubicBezTo>
                <a:cubicBezTo>
                  <a:pt x="566" y="510"/>
                  <a:pt x="568" y="530"/>
                  <a:pt x="577" y="547"/>
                </a:cubicBezTo>
                <a:cubicBezTo>
                  <a:pt x="592" y="577"/>
                  <a:pt x="630" y="566"/>
                  <a:pt x="585" y="611"/>
                </a:cubicBezTo>
                <a:cubicBezTo>
                  <a:pt x="575" y="621"/>
                  <a:pt x="558" y="622"/>
                  <a:pt x="545" y="627"/>
                </a:cubicBezTo>
                <a:cubicBezTo>
                  <a:pt x="518" y="622"/>
                  <a:pt x="491" y="619"/>
                  <a:pt x="465" y="611"/>
                </a:cubicBezTo>
                <a:cubicBezTo>
                  <a:pt x="424" y="599"/>
                  <a:pt x="439" y="568"/>
                  <a:pt x="425" y="531"/>
                </a:cubicBezTo>
                <a:cubicBezTo>
                  <a:pt x="419" y="516"/>
                  <a:pt x="409" y="504"/>
                  <a:pt x="401" y="491"/>
                </a:cubicBezTo>
                <a:cubicBezTo>
                  <a:pt x="316" y="496"/>
                  <a:pt x="228" y="485"/>
                  <a:pt x="145" y="507"/>
                </a:cubicBezTo>
                <a:cubicBezTo>
                  <a:pt x="112" y="516"/>
                  <a:pt x="109" y="568"/>
                  <a:pt x="81" y="587"/>
                </a:cubicBezTo>
                <a:cubicBezTo>
                  <a:pt x="65" y="669"/>
                  <a:pt x="58" y="690"/>
                  <a:pt x="1" y="747"/>
                </a:cubicBezTo>
                <a:cubicBezTo>
                  <a:pt x="11" y="841"/>
                  <a:pt x="0" y="948"/>
                  <a:pt x="97" y="987"/>
                </a:cubicBezTo>
                <a:cubicBezTo>
                  <a:pt x="132" y="1046"/>
                  <a:pt x="151" y="1097"/>
                  <a:pt x="201" y="1147"/>
                </a:cubicBezTo>
                <a:cubicBezTo>
                  <a:pt x="206" y="1168"/>
                  <a:pt x="201" y="1195"/>
                  <a:pt x="217" y="1211"/>
                </a:cubicBezTo>
                <a:cubicBezTo>
                  <a:pt x="233" y="1227"/>
                  <a:pt x="260" y="1220"/>
                  <a:pt x="281" y="1227"/>
                </a:cubicBezTo>
                <a:cubicBezTo>
                  <a:pt x="327" y="1242"/>
                  <a:pt x="329" y="1246"/>
                  <a:pt x="361" y="1267"/>
                </a:cubicBezTo>
                <a:cubicBezTo>
                  <a:pt x="366" y="1275"/>
                  <a:pt x="368" y="1287"/>
                  <a:pt x="377" y="1291"/>
                </a:cubicBezTo>
                <a:cubicBezTo>
                  <a:pt x="413" y="1309"/>
                  <a:pt x="476" y="1307"/>
                  <a:pt x="417" y="1307"/>
                </a:cubicBezTo>
                <a:close/>
              </a:path>
            </a:pathLst>
          </a:cu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4838700" y="336073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3632200" y="328453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09" name="Text Box 15"/>
          <p:cNvSpPr txBox="1">
            <a:spLocks noChangeArrowheads="1"/>
          </p:cNvSpPr>
          <p:nvPr/>
        </p:nvSpPr>
        <p:spPr bwMode="auto">
          <a:xfrm>
            <a:off x="1025525" y="3090863"/>
            <a:ext cx="928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0099"/>
                </a:solidFill>
              </a:rPr>
              <a:t>Glucose</a:t>
            </a:r>
            <a:endParaRPr lang="en-GB" sz="1600" dirty="0">
              <a:solidFill>
                <a:srgbClr val="000099"/>
              </a:solidFill>
            </a:endParaRPr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1968500" y="328453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1" name="Oval 17"/>
          <p:cNvSpPr>
            <a:spLocks noChangeArrowheads="1"/>
          </p:cNvSpPr>
          <p:nvPr/>
        </p:nvSpPr>
        <p:spPr bwMode="auto">
          <a:xfrm>
            <a:off x="952500" y="642938"/>
            <a:ext cx="8026400" cy="55499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18"/>
          <p:cNvSpPr>
            <a:spLocks noChangeShapeType="1"/>
          </p:cNvSpPr>
          <p:nvPr/>
        </p:nvSpPr>
        <p:spPr bwMode="auto">
          <a:xfrm flipV="1">
            <a:off x="977900" y="3398838"/>
            <a:ext cx="4572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3" name="Text Box 19"/>
          <p:cNvSpPr txBox="1">
            <a:spLocks noChangeArrowheads="1"/>
          </p:cNvSpPr>
          <p:nvPr/>
        </p:nvSpPr>
        <p:spPr bwMode="auto">
          <a:xfrm>
            <a:off x="4140200" y="620713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>
                <a:solidFill>
                  <a:srgbClr val="000099"/>
                </a:solidFill>
              </a:rPr>
              <a:t>cytosol</a:t>
            </a:r>
            <a:endParaRPr lang="en-GB" sz="2400" i="1">
              <a:solidFill>
                <a:srgbClr val="000099"/>
              </a:solidFill>
            </a:endParaRPr>
          </a:p>
        </p:txBody>
      </p:sp>
      <p:sp>
        <p:nvSpPr>
          <p:cNvPr id="8214" name="Text Box 20"/>
          <p:cNvSpPr txBox="1">
            <a:spLocks noChangeArrowheads="1"/>
          </p:cNvSpPr>
          <p:nvPr/>
        </p:nvSpPr>
        <p:spPr bwMode="auto">
          <a:xfrm>
            <a:off x="5489575" y="4551363"/>
            <a:ext cx="210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>
                <a:solidFill>
                  <a:srgbClr val="000099"/>
                </a:solidFill>
              </a:rPr>
              <a:t>mitochondrion</a:t>
            </a:r>
            <a:endParaRPr lang="en-GB" sz="2400" i="1">
              <a:solidFill>
                <a:srgbClr val="000099"/>
              </a:solidFill>
            </a:endParaRPr>
          </a:p>
        </p:txBody>
      </p:sp>
      <p:sp>
        <p:nvSpPr>
          <p:cNvPr id="8215" name="AutoShape 21"/>
          <p:cNvSpPr>
            <a:spLocks/>
          </p:cNvSpPr>
          <p:nvPr/>
        </p:nvSpPr>
        <p:spPr bwMode="auto">
          <a:xfrm rot="16200000" flipV="1">
            <a:off x="2438400" y="2681288"/>
            <a:ext cx="381000" cy="2070100"/>
          </a:xfrm>
          <a:prstGeom prst="leftBrace">
            <a:avLst>
              <a:gd name="adj1" fmla="val 452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Text Box 22"/>
          <p:cNvSpPr txBox="1">
            <a:spLocks noChangeArrowheads="1"/>
          </p:cNvSpPr>
          <p:nvPr/>
        </p:nvSpPr>
        <p:spPr bwMode="auto">
          <a:xfrm>
            <a:off x="1889125" y="3844925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FF9933"/>
                </a:solidFill>
              </a:rPr>
              <a:t>Glycolysis</a:t>
            </a:r>
            <a:endParaRPr lang="en-GB" sz="2400">
              <a:solidFill>
                <a:srgbClr val="FF9933"/>
              </a:solidFill>
            </a:endParaRPr>
          </a:p>
        </p:txBody>
      </p:sp>
      <p:sp>
        <p:nvSpPr>
          <p:cNvPr id="8217" name="AutoShape 23"/>
          <p:cNvSpPr>
            <a:spLocks/>
          </p:cNvSpPr>
          <p:nvPr/>
        </p:nvSpPr>
        <p:spPr bwMode="auto">
          <a:xfrm rot="5400000">
            <a:off x="4813300" y="846138"/>
            <a:ext cx="381000" cy="2070100"/>
          </a:xfrm>
          <a:prstGeom prst="leftBrace">
            <a:avLst>
              <a:gd name="adj1" fmla="val 452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Text Box 24"/>
          <p:cNvSpPr txBox="1">
            <a:spLocks noChangeArrowheads="1"/>
          </p:cNvSpPr>
          <p:nvPr/>
        </p:nvSpPr>
        <p:spPr bwMode="auto">
          <a:xfrm>
            <a:off x="4187825" y="1292225"/>
            <a:ext cx="157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FF9933"/>
                </a:solidFill>
              </a:rPr>
              <a:t>TCA cycle</a:t>
            </a:r>
            <a:endParaRPr lang="en-GB" sz="2400">
              <a:solidFill>
                <a:srgbClr val="FF9933"/>
              </a:solidFill>
            </a:endParaRPr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H="1" flipV="1">
            <a:off x="4572000" y="3716338"/>
            <a:ext cx="360363" cy="2736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rot="6219363" flipV="1">
            <a:off x="1439069" y="1259682"/>
            <a:ext cx="1146175" cy="1912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1" name="Line 27"/>
          <p:cNvSpPr>
            <a:spLocks noChangeShapeType="1"/>
          </p:cNvSpPr>
          <p:nvPr/>
        </p:nvSpPr>
        <p:spPr bwMode="auto">
          <a:xfrm rot="6219363" flipV="1">
            <a:off x="2793206" y="184944"/>
            <a:ext cx="935038" cy="412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2" name="Line 28"/>
          <p:cNvSpPr>
            <a:spLocks noChangeShapeType="1"/>
          </p:cNvSpPr>
          <p:nvPr/>
        </p:nvSpPr>
        <p:spPr bwMode="auto">
          <a:xfrm rot="6219363" flipV="1">
            <a:off x="2193925" y="708026"/>
            <a:ext cx="1042987" cy="314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3" name="Line 29"/>
          <p:cNvSpPr>
            <a:spLocks noChangeShapeType="1"/>
          </p:cNvSpPr>
          <p:nvPr/>
        </p:nvSpPr>
        <p:spPr bwMode="auto">
          <a:xfrm rot="15380637" flipH="1">
            <a:off x="3221831" y="-1166018"/>
            <a:ext cx="1152525" cy="469741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4" name="Text Box 30"/>
          <p:cNvSpPr txBox="1">
            <a:spLocks noChangeArrowheads="1"/>
          </p:cNvSpPr>
          <p:nvPr/>
        </p:nvSpPr>
        <p:spPr bwMode="auto">
          <a:xfrm>
            <a:off x="6175375" y="947738"/>
            <a:ext cx="6937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200">
                <a:solidFill>
                  <a:schemeClr val="accent1"/>
                </a:solidFill>
              </a:rPr>
              <a:t>NH</a:t>
            </a:r>
            <a:r>
              <a:rPr lang="en-US" sz="2200" baseline="-25000">
                <a:solidFill>
                  <a:schemeClr val="accent1"/>
                </a:solidFill>
              </a:rPr>
              <a:t>2</a:t>
            </a:r>
            <a:endParaRPr lang="en-GB" sz="2200" baseline="-25000">
              <a:solidFill>
                <a:schemeClr val="accent1"/>
              </a:solidFill>
            </a:endParaRPr>
          </a:p>
        </p:txBody>
      </p:sp>
      <p:sp>
        <p:nvSpPr>
          <p:cNvPr id="8225" name="Line 31"/>
          <p:cNvSpPr>
            <a:spLocks noChangeShapeType="1"/>
          </p:cNvSpPr>
          <p:nvPr/>
        </p:nvSpPr>
        <p:spPr bwMode="auto">
          <a:xfrm rot="15380637" flipH="1">
            <a:off x="7218363" y="568325"/>
            <a:ext cx="285750" cy="11398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6" name="Line 32"/>
          <p:cNvSpPr>
            <a:spLocks noChangeShapeType="1"/>
          </p:cNvSpPr>
          <p:nvPr/>
        </p:nvSpPr>
        <p:spPr bwMode="auto">
          <a:xfrm rot="9980637" flipH="1">
            <a:off x="7969250" y="1203325"/>
            <a:ext cx="466725" cy="19875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27" name="Text Box 33"/>
          <p:cNvSpPr txBox="1">
            <a:spLocks noChangeArrowheads="1"/>
          </p:cNvSpPr>
          <p:nvPr/>
        </p:nvSpPr>
        <p:spPr bwMode="auto">
          <a:xfrm>
            <a:off x="5057775" y="5126038"/>
            <a:ext cx="7096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200">
                <a:solidFill>
                  <a:srgbClr val="000099"/>
                </a:solidFill>
              </a:rPr>
              <a:t>CO</a:t>
            </a:r>
            <a:r>
              <a:rPr lang="en-US" sz="2200" baseline="-25000">
                <a:solidFill>
                  <a:srgbClr val="000099"/>
                </a:solidFill>
              </a:rPr>
              <a:t>2</a:t>
            </a:r>
            <a:endParaRPr lang="en-GB" sz="2200" baseline="-25000">
              <a:solidFill>
                <a:srgbClr val="000099"/>
              </a:solidFill>
            </a:endParaRPr>
          </a:p>
        </p:txBody>
      </p:sp>
      <p:sp>
        <p:nvSpPr>
          <p:cNvPr id="8228" name="Text Box 34"/>
          <p:cNvSpPr txBox="1">
            <a:spLocks noChangeArrowheads="1"/>
          </p:cNvSpPr>
          <p:nvPr/>
        </p:nvSpPr>
        <p:spPr bwMode="auto">
          <a:xfrm>
            <a:off x="6607175" y="33893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99"/>
                </a:solidFill>
              </a:rPr>
              <a:t>ATP</a:t>
            </a:r>
            <a:endParaRPr lang="en-GB" baseline="-25000">
              <a:solidFill>
                <a:srgbClr val="000099"/>
              </a:solidFill>
            </a:endParaRPr>
          </a:p>
        </p:txBody>
      </p:sp>
      <p:sp>
        <p:nvSpPr>
          <p:cNvPr id="8229" name="Text Box 35"/>
          <p:cNvSpPr txBox="1">
            <a:spLocks noChangeArrowheads="1"/>
          </p:cNvSpPr>
          <p:nvPr/>
        </p:nvSpPr>
        <p:spPr bwMode="auto">
          <a:xfrm>
            <a:off x="1857375" y="29194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</a:rPr>
              <a:t>ATP</a:t>
            </a:r>
            <a:endParaRPr lang="en-GB" baseline="-25000">
              <a:solidFill>
                <a:srgbClr val="FF0000"/>
              </a:solidFill>
            </a:endParaRPr>
          </a:p>
        </p:txBody>
      </p:sp>
      <p:sp>
        <p:nvSpPr>
          <p:cNvPr id="8230" name="Text Box 36"/>
          <p:cNvSpPr txBox="1">
            <a:spLocks noChangeArrowheads="1"/>
          </p:cNvSpPr>
          <p:nvPr/>
        </p:nvSpPr>
        <p:spPr bwMode="auto">
          <a:xfrm>
            <a:off x="1828800" y="332581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99"/>
                </a:solidFill>
              </a:rPr>
              <a:t>NADH</a:t>
            </a:r>
            <a:endParaRPr lang="en-GB">
              <a:solidFill>
                <a:srgbClr val="000099"/>
              </a:solidFill>
            </a:endParaRPr>
          </a:p>
        </p:txBody>
      </p:sp>
      <p:sp>
        <p:nvSpPr>
          <p:cNvPr id="8231" name="Text Box 37"/>
          <p:cNvSpPr txBox="1">
            <a:spLocks noChangeArrowheads="1"/>
          </p:cNvSpPr>
          <p:nvPr/>
        </p:nvSpPr>
        <p:spPr bwMode="auto">
          <a:xfrm>
            <a:off x="7140575" y="3767138"/>
            <a:ext cx="508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200">
                <a:solidFill>
                  <a:srgbClr val="000099"/>
                </a:solidFill>
              </a:rPr>
              <a:t>O</a:t>
            </a:r>
            <a:r>
              <a:rPr lang="en-US" sz="2200" baseline="-25000">
                <a:solidFill>
                  <a:srgbClr val="000099"/>
                </a:solidFill>
              </a:rPr>
              <a:t>2</a:t>
            </a:r>
            <a:endParaRPr lang="en-GB" sz="2200" baseline="-25000">
              <a:solidFill>
                <a:srgbClr val="000099"/>
              </a:solidFill>
            </a:endParaRPr>
          </a:p>
        </p:txBody>
      </p:sp>
      <p:sp>
        <p:nvSpPr>
          <p:cNvPr id="8232" name="Line 38"/>
          <p:cNvSpPr>
            <a:spLocks noChangeShapeType="1"/>
          </p:cNvSpPr>
          <p:nvPr/>
        </p:nvSpPr>
        <p:spPr bwMode="auto">
          <a:xfrm rot="1955555" flipV="1">
            <a:off x="7658100" y="3398838"/>
            <a:ext cx="13970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3" name="Line 39"/>
          <p:cNvSpPr>
            <a:spLocks noChangeShapeType="1"/>
          </p:cNvSpPr>
          <p:nvPr/>
        </p:nvSpPr>
        <p:spPr bwMode="auto">
          <a:xfrm rot="15380637" flipH="1">
            <a:off x="6985794" y="3936207"/>
            <a:ext cx="682625" cy="28844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4" name="Line 40"/>
          <p:cNvSpPr>
            <a:spLocks noChangeShapeType="1"/>
          </p:cNvSpPr>
          <p:nvPr/>
        </p:nvSpPr>
        <p:spPr bwMode="auto">
          <a:xfrm rot="6219363" flipV="1">
            <a:off x="3578225" y="3413125"/>
            <a:ext cx="1247775" cy="20288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5" name="Line 41"/>
          <p:cNvSpPr>
            <a:spLocks noChangeShapeType="1"/>
          </p:cNvSpPr>
          <p:nvPr/>
        </p:nvSpPr>
        <p:spPr bwMode="auto">
          <a:xfrm rot="8471116" flipV="1">
            <a:off x="4668838" y="3843338"/>
            <a:ext cx="550862" cy="1219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36" name="Text Box 42"/>
          <p:cNvSpPr txBox="1">
            <a:spLocks noChangeArrowheads="1"/>
          </p:cNvSpPr>
          <p:nvPr/>
        </p:nvSpPr>
        <p:spPr bwMode="auto">
          <a:xfrm>
            <a:off x="123825" y="1096963"/>
            <a:ext cx="1311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99"/>
                </a:solidFill>
              </a:rPr>
              <a:t>Amino Acids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8237" name="Text Box 43"/>
          <p:cNvSpPr txBox="1">
            <a:spLocks noChangeArrowheads="1"/>
          </p:cNvSpPr>
          <p:nvPr/>
        </p:nvSpPr>
        <p:spPr bwMode="auto">
          <a:xfrm>
            <a:off x="152400" y="4865688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00099"/>
                </a:solidFill>
              </a:rPr>
              <a:t>Simple sugars</a:t>
            </a:r>
            <a:endParaRPr lang="en-GB" sz="1600">
              <a:solidFill>
                <a:srgbClr val="000099"/>
              </a:solidFill>
            </a:endParaRPr>
          </a:p>
        </p:txBody>
      </p:sp>
      <p:sp>
        <p:nvSpPr>
          <p:cNvPr id="8238" name="Text Box 44"/>
          <p:cNvSpPr txBox="1">
            <a:spLocks noChangeArrowheads="1"/>
          </p:cNvSpPr>
          <p:nvPr/>
        </p:nvSpPr>
        <p:spPr bwMode="auto">
          <a:xfrm>
            <a:off x="6430963" y="6421438"/>
            <a:ext cx="60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>
                <a:solidFill>
                  <a:srgbClr val="000099"/>
                </a:solidFill>
              </a:rPr>
              <a:t>Fats</a:t>
            </a:r>
            <a:endParaRPr lang="en-GB" sz="1600" b="1">
              <a:solidFill>
                <a:srgbClr val="000099"/>
              </a:solidFill>
            </a:endParaRPr>
          </a:p>
        </p:txBody>
      </p:sp>
      <p:sp>
        <p:nvSpPr>
          <p:cNvPr id="8239" name="AutoShape 45"/>
          <p:cNvSpPr>
            <a:spLocks noChangeArrowheads="1"/>
          </p:cNvSpPr>
          <p:nvPr/>
        </p:nvSpPr>
        <p:spPr bwMode="auto">
          <a:xfrm>
            <a:off x="635000" y="820738"/>
            <a:ext cx="254000" cy="3556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0" name="AutoShape 46"/>
          <p:cNvSpPr>
            <a:spLocks noChangeArrowheads="1"/>
          </p:cNvSpPr>
          <p:nvPr/>
        </p:nvSpPr>
        <p:spPr bwMode="auto">
          <a:xfrm flipV="1">
            <a:off x="762000" y="5202238"/>
            <a:ext cx="254000" cy="3556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1" name="AutoShape 47"/>
          <p:cNvSpPr>
            <a:spLocks noChangeArrowheads="1"/>
          </p:cNvSpPr>
          <p:nvPr/>
        </p:nvSpPr>
        <p:spPr bwMode="auto">
          <a:xfrm rot="5400000" flipH="1">
            <a:off x="6151563" y="6402388"/>
            <a:ext cx="254000" cy="3556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Text Box 48"/>
          <p:cNvSpPr txBox="1">
            <a:spLocks noChangeArrowheads="1"/>
          </p:cNvSpPr>
          <p:nvPr/>
        </p:nvSpPr>
        <p:spPr bwMode="auto">
          <a:xfrm>
            <a:off x="1841500" y="163513"/>
            <a:ext cx="602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400" b="1" i="1"/>
              <a:t>The Three stages of Cellular Metabolism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7242004" y="6381328"/>
            <a:ext cx="1901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/>
              <a:t>Courtesy of Dr James Pease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Glycolysis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Makes </a:t>
            </a:r>
            <a:r>
              <a:rPr lang="en-GB" b="1" dirty="0" smtClean="0">
                <a:solidFill>
                  <a:srgbClr val="FF0000"/>
                </a:solidFill>
              </a:rPr>
              <a:t>PYRUVATE</a:t>
            </a:r>
          </a:p>
          <a:p>
            <a:r>
              <a:rPr lang="en-GB" dirty="0" smtClean="0"/>
              <a:t>Needs ATP…</a:t>
            </a:r>
          </a:p>
          <a:p>
            <a:r>
              <a:rPr lang="en-GB" dirty="0" smtClean="0"/>
              <a:t>…but net gain of 2 ATP</a:t>
            </a:r>
          </a:p>
          <a:p>
            <a:pPr lvl="1"/>
            <a:r>
              <a:rPr lang="en-GB" dirty="0" smtClean="0"/>
              <a:t>By substrate-level phosphorylation</a:t>
            </a:r>
          </a:p>
          <a:p>
            <a:r>
              <a:rPr lang="en-GB" dirty="0" smtClean="0"/>
              <a:t>Also makes 2xNADH</a:t>
            </a:r>
          </a:p>
          <a:p>
            <a:pPr lvl="1"/>
            <a:r>
              <a:rPr lang="en-GB" dirty="0" smtClean="0"/>
              <a:t>For oxidative phosphorylation</a:t>
            </a:r>
          </a:p>
          <a:p>
            <a:r>
              <a:rPr lang="en-GB" dirty="0" smtClean="0"/>
              <a:t>Occurs in the </a:t>
            </a:r>
            <a:r>
              <a:rPr lang="en-GB" b="1" dirty="0" smtClean="0">
                <a:solidFill>
                  <a:srgbClr val="FF0000"/>
                </a:solidFill>
              </a:rPr>
              <a:t>Cytoplasm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Fate of Pyruvate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Ethanol via acetaldehyde</a:t>
            </a:r>
          </a:p>
          <a:p>
            <a:r>
              <a:rPr lang="en-GB" dirty="0" smtClean="0"/>
              <a:t>Lactate </a:t>
            </a:r>
          </a:p>
          <a:p>
            <a:pPr lvl="1"/>
            <a:r>
              <a:rPr lang="en-GB" dirty="0" smtClean="0"/>
              <a:t>Via lactate dehydrogenase</a:t>
            </a:r>
          </a:p>
          <a:p>
            <a:r>
              <a:rPr lang="en-GB" dirty="0" smtClean="0"/>
              <a:t>Needs NADH</a:t>
            </a:r>
          </a:p>
          <a:p>
            <a:r>
              <a:rPr lang="en-GB" dirty="0" smtClean="0"/>
              <a:t>Regenerates NAD for </a:t>
            </a:r>
            <a:r>
              <a:rPr lang="en-GB" dirty="0" err="1" smtClean="0"/>
              <a:t>glycolysis</a:t>
            </a:r>
            <a:endParaRPr lang="en-GB" dirty="0" smtClean="0"/>
          </a:p>
          <a:p>
            <a:r>
              <a:rPr lang="en-GB" dirty="0" smtClean="0"/>
              <a:t>Acetyl Co-A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Acetyl CoA synthesis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Pyruvate</a:t>
            </a:r>
            <a:r>
              <a:rPr lang="en-GB" dirty="0" smtClean="0"/>
              <a:t> </a:t>
            </a:r>
            <a:r>
              <a:rPr lang="en-GB" dirty="0" err="1" smtClean="0"/>
              <a:t>dehydrogenase</a:t>
            </a:r>
            <a:r>
              <a:rPr lang="en-GB" dirty="0" smtClean="0"/>
              <a:t> complex</a:t>
            </a:r>
          </a:p>
          <a:p>
            <a:r>
              <a:rPr lang="en-GB" dirty="0" smtClean="0"/>
              <a:t>Generates </a:t>
            </a:r>
            <a:r>
              <a:rPr lang="en-GB" b="1" dirty="0" smtClean="0">
                <a:solidFill>
                  <a:srgbClr val="FF0000"/>
                </a:solidFill>
              </a:rPr>
              <a:t>Acetyl </a:t>
            </a:r>
            <a:r>
              <a:rPr lang="en-GB" b="1" dirty="0" err="1" smtClean="0">
                <a:solidFill>
                  <a:srgbClr val="FF0000"/>
                </a:solidFill>
              </a:rPr>
              <a:t>CoA</a:t>
            </a:r>
            <a:r>
              <a:rPr lang="en-GB" b="1" dirty="0" smtClean="0">
                <a:solidFill>
                  <a:srgbClr val="FF0000"/>
                </a:solidFill>
              </a:rPr>
              <a:t>, NADH</a:t>
            </a:r>
          </a:p>
          <a:p>
            <a:r>
              <a:rPr lang="en-GB" dirty="0" smtClean="0"/>
              <a:t>Occurs in the </a:t>
            </a:r>
            <a:r>
              <a:rPr lang="en-GB" b="1" dirty="0" smtClean="0"/>
              <a:t>mitochondria matrix</a:t>
            </a:r>
            <a:endParaRPr lang="en-GB" dirty="0" smtClean="0"/>
          </a:p>
          <a:p>
            <a:r>
              <a:rPr lang="en-GB" b="1" dirty="0" smtClean="0"/>
              <a:t>3 Enzymes</a:t>
            </a:r>
          </a:p>
          <a:p>
            <a:pPr lvl="1"/>
            <a:r>
              <a:rPr lang="en-GB" sz="2300" dirty="0" err="1" smtClean="0"/>
              <a:t>Pyruvate</a:t>
            </a:r>
            <a:r>
              <a:rPr lang="en-GB" sz="2300" dirty="0" smtClean="0"/>
              <a:t> </a:t>
            </a:r>
            <a:r>
              <a:rPr lang="en-GB" sz="2300" dirty="0" err="1" smtClean="0"/>
              <a:t>decarboxylase</a:t>
            </a:r>
            <a:endParaRPr lang="en-GB" sz="2300" dirty="0" smtClean="0"/>
          </a:p>
          <a:p>
            <a:pPr lvl="1"/>
            <a:r>
              <a:rPr lang="en-GB" sz="2300" dirty="0" err="1" smtClean="0"/>
              <a:t>Lipoamide-reductase-transacetylase</a:t>
            </a:r>
            <a:endParaRPr lang="en-GB" sz="2300" dirty="0" smtClean="0"/>
          </a:p>
          <a:p>
            <a:pPr lvl="1"/>
            <a:r>
              <a:rPr lang="en-GB" sz="2300" dirty="0" err="1" smtClean="0"/>
              <a:t>Dihydrolipoyl</a:t>
            </a:r>
            <a:r>
              <a:rPr lang="en-GB" sz="2300" dirty="0" smtClean="0"/>
              <a:t> </a:t>
            </a:r>
            <a:r>
              <a:rPr lang="en-GB" sz="2300" dirty="0" err="1" smtClean="0"/>
              <a:t>dehydrogenase</a:t>
            </a:r>
            <a:endParaRPr lang="en-GB" sz="2300" dirty="0" smtClean="0"/>
          </a:p>
          <a:p>
            <a:r>
              <a:rPr lang="en-GB" b="1" dirty="0" smtClean="0"/>
              <a:t>5 Co-factors</a:t>
            </a:r>
          </a:p>
          <a:p>
            <a:pPr lvl="1"/>
            <a:r>
              <a:rPr lang="en-GB" sz="2300" dirty="0" smtClean="0"/>
              <a:t>FAD</a:t>
            </a:r>
          </a:p>
          <a:p>
            <a:pPr lvl="1"/>
            <a:r>
              <a:rPr lang="en-GB" sz="2300" dirty="0" smtClean="0"/>
              <a:t>NAD</a:t>
            </a:r>
          </a:p>
          <a:p>
            <a:pPr lvl="1"/>
            <a:r>
              <a:rPr lang="en-GB" sz="2300" dirty="0" err="1" smtClean="0"/>
              <a:t>CoA</a:t>
            </a:r>
            <a:endParaRPr lang="en-GB" sz="2300" dirty="0" smtClean="0"/>
          </a:p>
          <a:p>
            <a:pPr lvl="1"/>
            <a:r>
              <a:rPr lang="en-GB" sz="2300" dirty="0" err="1" smtClean="0"/>
              <a:t>Lipoamide</a:t>
            </a:r>
            <a:endParaRPr lang="en-GB" sz="2300" dirty="0" smtClean="0"/>
          </a:p>
          <a:p>
            <a:pPr lvl="1"/>
            <a:r>
              <a:rPr lang="en-GB" sz="2300" dirty="0" smtClean="0"/>
              <a:t>TPP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Pyruvate dehydrogenase complex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Pyruvate decarboxylase removes a carbon dioxide molecule from pyruvate</a:t>
            </a:r>
          </a:p>
          <a:p>
            <a:r>
              <a:rPr lang="en-GB" dirty="0" smtClean="0"/>
              <a:t>Results in an Acetyl group attached to the enzymes by the co-factors TPP and </a:t>
            </a:r>
            <a:r>
              <a:rPr lang="en-GB" dirty="0" err="1" smtClean="0"/>
              <a:t>lipoamide</a:t>
            </a:r>
            <a:endParaRPr lang="en-GB" dirty="0" smtClean="0"/>
          </a:p>
          <a:p>
            <a:r>
              <a:rPr lang="en-GB" dirty="0" smtClean="0"/>
              <a:t>CoA is added to form 2 compounds</a:t>
            </a:r>
          </a:p>
          <a:p>
            <a:pPr lvl="1"/>
            <a:r>
              <a:rPr lang="en-GB" dirty="0" smtClean="0"/>
              <a:t>Acetyl CoA </a:t>
            </a:r>
          </a:p>
          <a:p>
            <a:pPr lvl="1"/>
            <a:r>
              <a:rPr lang="en-GB" dirty="0" smtClean="0"/>
              <a:t>Enzymes with co-factors attached</a:t>
            </a:r>
          </a:p>
          <a:p>
            <a:r>
              <a:rPr lang="en-GB" dirty="0" smtClean="0"/>
              <a:t>Enzymes and co-factors are then separated using NAD, forming</a:t>
            </a:r>
          </a:p>
          <a:p>
            <a:pPr lvl="1"/>
            <a:r>
              <a:rPr lang="en-GB" dirty="0" smtClean="0"/>
              <a:t>Original enzymes</a:t>
            </a:r>
          </a:p>
          <a:p>
            <a:pPr lvl="1"/>
            <a:r>
              <a:rPr lang="en-GB" dirty="0" smtClean="0"/>
              <a:t>Original co-factors</a:t>
            </a:r>
          </a:p>
          <a:p>
            <a:pPr lvl="1"/>
            <a:r>
              <a:rPr lang="en-GB" dirty="0" smtClean="0"/>
              <a:t>NADH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2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Krebs/TCA/Citric acid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turn of the cycle:</a:t>
            </a:r>
          </a:p>
          <a:p>
            <a:pPr lvl="1"/>
            <a:r>
              <a:rPr lang="en-GB" sz="4000" dirty="0" smtClean="0"/>
              <a:t>Generates </a:t>
            </a:r>
            <a:r>
              <a:rPr lang="en-GB" sz="4000" b="1" dirty="0" smtClean="0">
                <a:solidFill>
                  <a:srgbClr val="FF0000"/>
                </a:solidFill>
              </a:rPr>
              <a:t>3xNADH</a:t>
            </a:r>
          </a:p>
          <a:p>
            <a:pPr lvl="1"/>
            <a:r>
              <a:rPr lang="en-GB" sz="4000" dirty="0" smtClean="0"/>
              <a:t>Also generates </a:t>
            </a:r>
            <a:r>
              <a:rPr lang="en-GB" sz="4000" b="1" dirty="0" smtClean="0"/>
              <a:t>1xGTP, 1xFADH</a:t>
            </a:r>
            <a:r>
              <a:rPr lang="en-GB" sz="4000" b="1" baseline="-25000" dirty="0" smtClean="0"/>
              <a:t>2</a:t>
            </a:r>
            <a:r>
              <a:rPr lang="en-GB" sz="4000" b="1" dirty="0" smtClean="0"/>
              <a:t> </a:t>
            </a:r>
          </a:p>
          <a:p>
            <a:pPr lvl="1"/>
            <a:r>
              <a:rPr lang="en-GB" sz="4000" dirty="0" smtClean="0"/>
              <a:t>Occurs in </a:t>
            </a:r>
            <a:r>
              <a:rPr lang="en-GB" sz="4000" b="1" dirty="0" smtClean="0">
                <a:solidFill>
                  <a:srgbClr val="FF0000"/>
                </a:solidFill>
              </a:rPr>
              <a:t>Matrix of Mitochondria</a:t>
            </a:r>
          </a:p>
          <a:p>
            <a:endParaRPr lang="en-GB" b="1" dirty="0" smtClean="0"/>
          </a:p>
          <a:p>
            <a:pPr>
              <a:buNone/>
            </a:pPr>
            <a:endParaRPr lang="en-GB" b="1" baseline="-25000" dirty="0" smtClean="0"/>
          </a:p>
          <a:p>
            <a:endParaRPr lang="en-GB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907</Words>
  <Application>Microsoft Office PowerPoint</Application>
  <PresentationFormat>On-screen Show (4:3)</PresentationFormat>
  <Paragraphs>283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Metabolism: An overview</vt:lpstr>
      <vt:lpstr>Disclaimer</vt:lpstr>
      <vt:lpstr>Energy</vt:lpstr>
      <vt:lpstr>PowerPoint Presentation</vt:lpstr>
      <vt:lpstr>Glycolysis</vt:lpstr>
      <vt:lpstr>The Fate of Pyruvate</vt:lpstr>
      <vt:lpstr>Acetyl CoA synthesis</vt:lpstr>
      <vt:lpstr>Pyruvate dehydrogenase complex</vt:lpstr>
      <vt:lpstr>Krebs/TCA/Citric acid cycle</vt:lpstr>
      <vt:lpstr>-ase, -ase, -ase…WTF!!!</vt:lpstr>
      <vt:lpstr>Key enzymes</vt:lpstr>
      <vt:lpstr>Key enzymes (cont’d)</vt:lpstr>
      <vt:lpstr>Oxidative phosphorylation</vt:lpstr>
      <vt:lpstr>Demonstration!!!</vt:lpstr>
      <vt:lpstr>Key points</vt:lpstr>
      <vt:lpstr>Chemiosmosis</vt:lpstr>
      <vt:lpstr>Oxidative vs substrate level phosphorylation</vt:lpstr>
      <vt:lpstr>PowerPoint Presentation</vt:lpstr>
      <vt:lpstr>Fat metabolism</vt:lpstr>
      <vt:lpstr>b-oxidation</vt:lpstr>
      <vt:lpstr>PowerPoint Presentation</vt:lpstr>
      <vt:lpstr>Synthesis: un-metabolism</vt:lpstr>
      <vt:lpstr>Lipogenesis</vt:lpstr>
      <vt:lpstr>Lipogenesis (cont’d)</vt:lpstr>
      <vt:lpstr>Cholesterol synthesis</vt:lpstr>
      <vt:lpstr>Cholesterol synthesis (cont’d)</vt:lpstr>
      <vt:lpstr>PowerPoint Presentation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Metabolism: An overview</dc:title>
  <dc:creator>Ken Wu</dc:creator>
  <cp:lastModifiedBy>Ken</cp:lastModifiedBy>
  <cp:revision>37</cp:revision>
  <dcterms:created xsi:type="dcterms:W3CDTF">2011-03-08T00:09:21Z</dcterms:created>
  <dcterms:modified xsi:type="dcterms:W3CDTF">2011-12-13T11:45:21Z</dcterms:modified>
</cp:coreProperties>
</file>