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724" r:id="rId2"/>
  </p:sldMasterIdLst>
  <p:handoutMasterIdLst>
    <p:handoutMasterId r:id="rId28"/>
  </p:handoutMasterIdLst>
  <p:sldIdLst>
    <p:sldId id="256" r:id="rId3"/>
    <p:sldId id="257" r:id="rId4"/>
    <p:sldId id="259" r:id="rId5"/>
    <p:sldId id="282" r:id="rId6"/>
    <p:sldId id="260" r:id="rId7"/>
    <p:sldId id="269" r:id="rId8"/>
    <p:sldId id="266" r:id="rId9"/>
    <p:sldId id="281" r:id="rId10"/>
    <p:sldId id="268" r:id="rId11"/>
    <p:sldId id="283" r:id="rId12"/>
    <p:sldId id="263" r:id="rId13"/>
    <p:sldId id="261" r:id="rId14"/>
    <p:sldId id="262" r:id="rId15"/>
    <p:sldId id="270" r:id="rId16"/>
    <p:sldId id="271" r:id="rId17"/>
    <p:sldId id="272" r:id="rId18"/>
    <p:sldId id="284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 varScale="1">
        <p:scale>
          <a:sx n="70" d="100"/>
          <a:sy n="70" d="100"/>
        </p:scale>
        <p:origin x="-5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0C87602-4B44-49D7-A331-70369F486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403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4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40D2F8E5-0658-485C-9EDC-E9535459B819}" type="datetimeFigureOut">
              <a:rPr lang="en-US"/>
              <a:pPr/>
              <a:t>1/13/2010</a:t>
            </a:fld>
            <a:endParaRPr lang="en-US"/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4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E514185-A74D-4FA4-A5E4-25F94C92C8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3" grpId="0" build="p">
        <p:tmplLst>
          <p:tmpl lvl="1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04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40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40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2C923D-EF7A-4929-91EC-50804F8F02CF}" type="datetimeFigureOut">
              <a:rPr lang="en-US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C45F9-6E91-4B74-9C09-B2147D473A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5A1C9B-7625-4D11-8B55-CFA92E596CB9}" type="datetimeFigureOut">
              <a:rPr lang="en-US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D3BA4-5208-4F88-B432-D41259EE70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716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6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EB1CC-09C6-4601-B97C-01AE8799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2" grpId="0" build="p" autoUpdateAnimBg="0" advAuto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488B47-0463-4584-A9FB-BFF97506B1C1}" type="datetimeFigureOut">
              <a:rPr lang="en-US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5A050-2402-4D00-9C78-58F2243153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4FFB24-7DAB-4CB1-9369-056081EC123D}" type="datetimeFigureOut">
              <a:rPr lang="en-US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0A574-8E78-44AB-B26A-2AF10293C6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F899C3-441D-4D76-A24F-F66B8039DCF9}" type="datetimeFigureOut">
              <a:rPr lang="en-US"/>
              <a:pPr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87C4A-0E1A-472D-9A89-7938E48034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62BA90-B932-4073-AECF-5730A83242E8}" type="datetimeFigureOut">
              <a:rPr lang="en-US"/>
              <a:pPr/>
              <a:t>1/13/2010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4CFF0-D96D-4FC1-AD67-4EF0B862D6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12E534-908E-41A8-AE07-616B0DA8848A}" type="datetimeFigureOut">
              <a:rPr lang="en-US"/>
              <a:pPr/>
              <a:t>1/13/2010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AD5A6-88B6-49A7-B695-818845602E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5BF9D3-3841-4BB2-BA74-894397D2AF32}" type="datetimeFigureOut">
              <a:rPr lang="en-US"/>
              <a:pPr/>
              <a:t>1/13/2010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655A7-C25B-4103-A165-3CD70829E1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E4C8EA-61C3-4C15-A891-CC207D2CD0D3}" type="datetimeFigureOut">
              <a:rPr lang="en-US"/>
              <a:pPr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DEAD4-A35A-4836-AA67-67F6714040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6D6985-73DB-4D5D-A10F-E05E510D6C80}" type="datetimeFigureOut">
              <a:rPr lang="en-US"/>
              <a:pPr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1E9A7-896B-4ECB-B565-1A838BC19C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301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1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1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fld id="{252C4728-5FBF-4C75-B7C8-BD10327485FE}" type="datetimeFigureOut">
              <a:rPr lang="en-US"/>
              <a:pPr/>
              <a:t>1/13/2010</a:t>
            </a:fld>
            <a:endParaRPr lang="en-US"/>
          </a:p>
        </p:txBody>
      </p:sp>
      <p:sp>
        <p:nvSpPr>
          <p:cNvPr id="4302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02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fld id="{D1E9FDB8-C7E9-4427-8070-BEEB81EF845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9" grpId="0" build="p">
        <p:tmplLst>
          <p:tmpl lvl="1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0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30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30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0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30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30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0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30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30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0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30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30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0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30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30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6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5157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5475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FD3604C-EAD0-4DD1-9C34-5A05DA18B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b="1"/>
              <a:t>A. Metabolism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en-US" sz="3200" b="1"/>
              <a:t>1. Anabolism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n-US" sz="3200" b="1"/>
              <a:t>A) synthesis reactions (building up)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en-US" sz="3200" b="1"/>
              <a:t>2. Catabolism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n-US" sz="3200" b="1"/>
              <a:t>A) lysis reactions (breaking down)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b="1"/>
              <a:t>B. Enzymes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en-US" sz="3200" b="1"/>
              <a:t>1. proteins that facilitate chemical reactions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/>
              <a:t>5) Enzyme Inhibitors</a:t>
            </a:r>
          </a:p>
          <a:p>
            <a:pPr lvl="1">
              <a:buFont typeface="Wingdings" pitchFamily="2" charset="2"/>
              <a:buNone/>
            </a:pPr>
            <a:r>
              <a:rPr lang="en-US" b="1"/>
              <a:t>a) chemicals that inhibit enzyme function</a:t>
            </a:r>
          </a:p>
          <a:p>
            <a:pPr lvl="1">
              <a:buFont typeface="Wingdings" pitchFamily="2" charset="2"/>
              <a:buNone/>
            </a:pPr>
            <a:r>
              <a:rPr lang="en-US" b="1"/>
              <a:t>b) 2 types</a:t>
            </a:r>
          </a:p>
          <a:p>
            <a:pPr lvl="2">
              <a:buFont typeface="Wingdings" pitchFamily="2" charset="2"/>
              <a:buNone/>
            </a:pPr>
            <a:r>
              <a:rPr lang="en-US" sz="2800" b="1"/>
              <a:t>i) competitive</a:t>
            </a:r>
          </a:p>
          <a:p>
            <a:pPr lvl="2">
              <a:buFont typeface="Wingdings" pitchFamily="2" charset="2"/>
              <a:buNone/>
            </a:pPr>
            <a:r>
              <a:rPr lang="en-US" sz="2800" b="1"/>
              <a:t>ii) non-competitive</a:t>
            </a:r>
          </a:p>
          <a:p>
            <a:pPr lvl="1">
              <a:buFontTx/>
              <a:buNone/>
            </a:pPr>
            <a:r>
              <a:rPr lang="en-US" b="1"/>
              <a:t>c) may be reversible (allosteric control)</a:t>
            </a:r>
          </a:p>
          <a:p>
            <a:pPr lvl="2">
              <a:buFontTx/>
              <a:buNone/>
            </a:pPr>
            <a:r>
              <a:rPr lang="en-US" sz="2800" b="1"/>
              <a:t>i) ex. ATP</a:t>
            </a:r>
          </a:p>
          <a:p>
            <a:pPr lvl="1">
              <a:buFontTx/>
              <a:buNone/>
            </a:pPr>
            <a:r>
              <a:rPr lang="en-US" b="1"/>
              <a:t>d) may be irreversible</a:t>
            </a:r>
          </a:p>
          <a:p>
            <a:pPr lvl="2">
              <a:buFontTx/>
              <a:buNone/>
            </a:pPr>
            <a:r>
              <a:rPr lang="en-US" sz="2800" b="1"/>
              <a:t>i) ex. penicillin</a:t>
            </a:r>
            <a:endParaRPr lang="en-US" sz="2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764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b="1"/>
              <a:t>C. Energy</a:t>
            </a:r>
          </a:p>
          <a:p>
            <a:pPr lvl="1">
              <a:buFontTx/>
              <a:buNone/>
            </a:pPr>
            <a:r>
              <a:rPr lang="en-US" sz="3000" b="1"/>
              <a:t>1. necessary for most cellular activities</a:t>
            </a:r>
          </a:p>
          <a:p>
            <a:pPr lvl="1">
              <a:buFont typeface="Wingdings" pitchFamily="2" charset="2"/>
              <a:buNone/>
            </a:pPr>
            <a:r>
              <a:rPr lang="en-US" sz="3000" b="1"/>
              <a:t>2. Adenosine Triphosphate (ATP)</a:t>
            </a:r>
          </a:p>
          <a:p>
            <a:pPr lvl="2">
              <a:buFont typeface="Wingdings" pitchFamily="2" charset="2"/>
              <a:buNone/>
            </a:pPr>
            <a:r>
              <a:rPr lang="en-US" sz="3000" b="1"/>
              <a:t>A) Energy currency for all living things</a:t>
            </a:r>
          </a:p>
          <a:p>
            <a:pPr lvl="2">
              <a:buFont typeface="Wingdings" pitchFamily="2" charset="2"/>
              <a:buNone/>
            </a:pPr>
            <a:r>
              <a:rPr lang="en-US" sz="3000" b="1"/>
              <a:t>B) Composed of an adenine, ribose, and 3 PO</a:t>
            </a:r>
            <a:r>
              <a:rPr lang="en-US" sz="3000" b="1" baseline="-25000"/>
              <a:t>4</a:t>
            </a:r>
            <a:r>
              <a:rPr lang="en-US" sz="3000" b="1" baseline="30000"/>
              <a:t>-</a:t>
            </a:r>
          </a:p>
          <a:p>
            <a:pPr lvl="1">
              <a:buFontTx/>
              <a:buNone/>
            </a:pPr>
            <a:endParaRPr lang="en-US" sz="30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 b="1"/>
              <a:t>C) Energy is stored in the high-energy phosphate bonds and released when they are broken</a:t>
            </a:r>
          </a:p>
          <a:p>
            <a:pPr lvl="1">
              <a:buFont typeface="Wingdings" pitchFamily="2" charset="2"/>
              <a:buNone/>
            </a:pPr>
            <a:r>
              <a:rPr lang="en-US" sz="3000" b="1"/>
              <a:t>ATP </a:t>
            </a:r>
            <a:r>
              <a:rPr lang="en-US" sz="3000" b="1">
                <a:sym typeface="Wingdings" pitchFamily="2" charset="2"/>
              </a:rPr>
              <a:t> ADP + P (releases energy)</a:t>
            </a:r>
          </a:p>
          <a:p>
            <a:pPr lvl="1">
              <a:buFont typeface="Wingdings" pitchFamily="2" charset="2"/>
              <a:buNone/>
            </a:pPr>
            <a:r>
              <a:rPr lang="en-US" sz="3000" b="1">
                <a:sym typeface="Wingdings" pitchFamily="2" charset="2"/>
              </a:rPr>
              <a:t>ADP + P  ATP (requires energy)</a:t>
            </a:r>
          </a:p>
          <a:p>
            <a:pPr>
              <a:buFont typeface="Wingdings" pitchFamily="2" charset="2"/>
              <a:buNone/>
            </a:pPr>
            <a:r>
              <a:rPr lang="en-US" sz="3000" b="1"/>
              <a:t>D) Microbes use 4 mechanisms to build ATP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1) Aerobic (Cellular) Respiration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a) the complete oxidation of glucose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b) C</a:t>
            </a:r>
            <a:r>
              <a:rPr lang="en-US" b="1" baseline="-25000"/>
              <a:t>6</a:t>
            </a:r>
            <a:r>
              <a:rPr lang="en-US" b="1"/>
              <a:t>H</a:t>
            </a:r>
            <a:r>
              <a:rPr lang="en-US" b="1" baseline="-25000"/>
              <a:t>12</a:t>
            </a:r>
            <a:r>
              <a:rPr lang="en-US" b="1"/>
              <a:t>O</a:t>
            </a:r>
            <a:r>
              <a:rPr lang="en-US" b="1" baseline="-25000"/>
              <a:t>6</a:t>
            </a:r>
            <a:r>
              <a:rPr lang="en-US" b="1"/>
              <a:t> + 6O</a:t>
            </a:r>
            <a:r>
              <a:rPr lang="en-US" b="1" baseline="-25000"/>
              <a:t>2</a:t>
            </a:r>
            <a:r>
              <a:rPr lang="en-US" b="1"/>
              <a:t> </a:t>
            </a:r>
            <a:r>
              <a:rPr lang="en-US" b="1">
                <a:sym typeface="Wingdings" pitchFamily="2" charset="2"/>
              </a:rPr>
              <a:t> 6CO</a:t>
            </a:r>
            <a:r>
              <a:rPr lang="en-US" b="1" baseline="-25000">
                <a:sym typeface="Wingdings" pitchFamily="2" charset="2"/>
              </a:rPr>
              <a:t>2</a:t>
            </a:r>
            <a:r>
              <a:rPr lang="en-US" b="1">
                <a:sym typeface="Wingdings" pitchFamily="2" charset="2"/>
              </a:rPr>
              <a:t> + 6H</a:t>
            </a:r>
            <a:r>
              <a:rPr lang="en-US" b="1" baseline="-25000">
                <a:sym typeface="Wingdings" pitchFamily="2" charset="2"/>
              </a:rPr>
              <a:t>2</a:t>
            </a:r>
            <a:r>
              <a:rPr lang="en-US" b="1">
                <a:sym typeface="Wingdings" pitchFamily="2" charset="2"/>
              </a:rPr>
              <a:t>O + 38 ATP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ym typeface="Wingdings" pitchFamily="2" charset="2"/>
              </a:rPr>
              <a:t>c) 4 steps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i) Glycolysis (glucose to pyruvate) – the splitting of glucose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	(a) glucose </a:t>
            </a:r>
            <a:r>
              <a:rPr lang="en-US" sz="2800" b="1">
                <a:sym typeface="Wingdings" pitchFamily="2" charset="2"/>
              </a:rPr>
              <a:t> 2 pyruvate (pyruvic acid)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sym typeface="Wingdings" pitchFamily="2" charset="2"/>
              </a:rPr>
              <a:t>		(i) 2 ATP are used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sym typeface="Wingdings" pitchFamily="2" charset="2"/>
              </a:rPr>
              <a:t>		(ii) 4 ATP are produced (a net gain of 2)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sym typeface="Wingdings" pitchFamily="2" charset="2"/>
              </a:rPr>
              <a:t>		(iii) 2 NADH are produced</a:t>
            </a:r>
            <a:endParaRPr lang="en-US" sz="28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ii) pre-Krebs (pyruvate to acetyl CoA)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(a) follows glycolysis when O</a:t>
            </a:r>
            <a:r>
              <a:rPr lang="en-US" b="1" baseline="-25000"/>
              <a:t>2</a:t>
            </a:r>
            <a:r>
              <a:rPr lang="en-US" b="1"/>
              <a:t> is present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(b) occurs twice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(c) one C &amp; H are removed from each pyruvate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(i) 1 O</a:t>
            </a:r>
            <a:r>
              <a:rPr lang="en-US" sz="2800" b="1" baseline="-25000"/>
              <a:t>2</a:t>
            </a:r>
            <a:r>
              <a:rPr lang="en-US" sz="2800" b="1"/>
              <a:t> is used for each pyruvate (2 total)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(ii) 1 CO</a:t>
            </a:r>
            <a:r>
              <a:rPr lang="en-US" sz="2800" b="1" baseline="-25000"/>
              <a:t>2</a:t>
            </a:r>
            <a:r>
              <a:rPr lang="en-US" sz="2800" b="1"/>
              <a:t> is produced for each pyruvate (2 total)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(iii) 1 NADH is produced for each pyruvate (2 total)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iii) Krebs cycle (citric acid cycle, TCA cycle)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(a) occurs twice</a:t>
            </a:r>
          </a:p>
          <a:p>
            <a:pPr lvl="1">
              <a:buFont typeface="Wingdings" pitchFamily="2" charset="2"/>
              <a:buNone/>
            </a:pPr>
            <a:r>
              <a:rPr lang="en-US" b="1"/>
              <a:t>(b) results in the oxidation of the last 4 carbon atoms</a:t>
            </a:r>
          </a:p>
          <a:p>
            <a:pPr lvl="1">
              <a:buFont typeface="Wingdings" pitchFamily="2" charset="2"/>
              <a:buNone/>
            </a:pPr>
            <a:r>
              <a:rPr lang="en-US" b="1"/>
              <a:t>(c) acetyl CoA binds with oxaloacetic acid to form citric acid</a:t>
            </a:r>
          </a:p>
          <a:p>
            <a:pPr lvl="1">
              <a:buFont typeface="Wingdings" pitchFamily="2" charset="2"/>
              <a:buNone/>
            </a:pPr>
            <a:r>
              <a:rPr lang="en-US" b="1"/>
              <a:t>(d) citric acid then progresses through a series of reactions ultimately resulting in the reformation of oxaloacetic acid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42900" lvl="1" indent="-342900">
              <a:buClr>
                <a:schemeClr val="hlink"/>
              </a:buClr>
              <a:buFont typeface="Wingdings" pitchFamily="2" charset="2"/>
              <a:buNone/>
            </a:pPr>
            <a:r>
              <a:rPr lang="en-US" b="1"/>
              <a:t>(i) C from acetyl CoA is oxidized creating 2 CO</a:t>
            </a:r>
            <a:r>
              <a:rPr lang="en-US" b="1" baseline="-25000"/>
              <a:t>2</a:t>
            </a:r>
            <a:r>
              <a:rPr lang="en-US" b="1"/>
              <a:t> per cycle (4 total) </a:t>
            </a:r>
          </a:p>
          <a:p>
            <a:pPr>
              <a:buFont typeface="Wingdings" pitchFamily="2" charset="2"/>
              <a:buNone/>
            </a:pPr>
            <a:r>
              <a:rPr lang="en-US" sz="3000" b="1"/>
              <a:t>(ii) 1 ATP is produced per cycle (2 total)</a:t>
            </a:r>
          </a:p>
          <a:p>
            <a:pPr>
              <a:buFont typeface="Wingdings" pitchFamily="2" charset="2"/>
              <a:buNone/>
            </a:pPr>
            <a:r>
              <a:rPr lang="en-US" sz="3000" b="1"/>
              <a:t>(iii) 3 NADH are produced per cycle (6 total)</a:t>
            </a:r>
          </a:p>
          <a:p>
            <a:pPr>
              <a:buFont typeface="Wingdings" pitchFamily="2" charset="2"/>
              <a:buNone/>
            </a:pPr>
            <a:r>
              <a:rPr lang="en-US" sz="3000" b="1"/>
              <a:t>(iv) 1 FADH</a:t>
            </a:r>
            <a:r>
              <a:rPr lang="en-US" sz="3000" b="1" baseline="-25000"/>
              <a:t>2</a:t>
            </a:r>
            <a:r>
              <a:rPr lang="en-US" sz="3000" b="1"/>
              <a:t> is produced per cycle (2 total)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 b="1"/>
              <a:t>iv) Electron Transport Chain</a:t>
            </a:r>
          </a:p>
          <a:p>
            <a:pPr lvl="1">
              <a:buFont typeface="Wingdings" pitchFamily="2" charset="2"/>
              <a:buNone/>
            </a:pPr>
            <a:r>
              <a:rPr lang="en-US" sz="3000" b="1"/>
              <a:t>(a) series of redox reactions</a:t>
            </a:r>
          </a:p>
          <a:p>
            <a:pPr lvl="1">
              <a:buFont typeface="Wingdings" pitchFamily="2" charset="2"/>
              <a:buNone/>
            </a:pPr>
            <a:r>
              <a:rPr lang="en-US" sz="3000" b="1"/>
              <a:t>(b) transfer e</a:t>
            </a:r>
            <a:r>
              <a:rPr lang="en-US" sz="3000" b="1" baseline="30000"/>
              <a:t>-</a:t>
            </a:r>
            <a:r>
              <a:rPr lang="en-US" sz="3000" b="1"/>
              <a:t> and H</a:t>
            </a:r>
            <a:r>
              <a:rPr lang="en-US" sz="3000" b="1" baseline="30000"/>
              <a:t>+</a:t>
            </a:r>
            <a:r>
              <a:rPr lang="en-US" sz="3000" b="1"/>
              <a:t> from NADH &amp; FADH</a:t>
            </a:r>
            <a:r>
              <a:rPr lang="en-US" sz="3000" b="1" baseline="-25000"/>
              <a:t>2</a:t>
            </a:r>
            <a:r>
              <a:rPr lang="en-US" sz="3000" b="1"/>
              <a:t> to O</a:t>
            </a:r>
            <a:r>
              <a:rPr lang="en-US" sz="3000" b="1" baseline="-25000"/>
              <a:t>2</a:t>
            </a:r>
            <a:r>
              <a:rPr lang="en-US" sz="3000" b="1"/>
              <a:t> resulting in H</a:t>
            </a:r>
            <a:r>
              <a:rPr lang="en-US" sz="3000" b="1" baseline="-25000"/>
              <a:t>2</a:t>
            </a:r>
            <a:r>
              <a:rPr lang="en-US" sz="3000" b="1"/>
              <a:t>O</a:t>
            </a:r>
          </a:p>
          <a:p>
            <a:pPr lvl="2">
              <a:buFontTx/>
              <a:buNone/>
            </a:pPr>
            <a:r>
              <a:rPr lang="en-US" sz="3000" b="1"/>
              <a:t>(i) O</a:t>
            </a:r>
            <a:r>
              <a:rPr lang="en-US" sz="3000" b="1" baseline="-25000"/>
              <a:t>2</a:t>
            </a:r>
            <a:r>
              <a:rPr lang="en-US" sz="3000" b="1"/>
              <a:t> is considered the final electron acceptor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 b="1"/>
              <a:t>c) redox energy is used to pump H</a:t>
            </a:r>
            <a:r>
              <a:rPr lang="en-US" sz="3000" b="1" baseline="30000"/>
              <a:t>+</a:t>
            </a:r>
            <a:r>
              <a:rPr lang="en-US" sz="3000" b="1"/>
              <a:t> into the cell</a:t>
            </a:r>
          </a:p>
          <a:p>
            <a:pPr lvl="1">
              <a:buFont typeface="Wingdings" pitchFamily="2" charset="2"/>
              <a:buNone/>
            </a:pPr>
            <a:r>
              <a:rPr lang="en-US" sz="3000" b="1"/>
              <a:t>i) creates a higher concentration in ICF</a:t>
            </a:r>
          </a:p>
          <a:p>
            <a:pPr>
              <a:buFontTx/>
              <a:buNone/>
            </a:pPr>
            <a:r>
              <a:rPr lang="en-US" sz="3000" b="1"/>
              <a:t>d) H</a:t>
            </a:r>
            <a:r>
              <a:rPr lang="en-US" sz="3000" b="1" baseline="30000"/>
              <a:t>+</a:t>
            </a:r>
            <a:r>
              <a:rPr lang="en-US" sz="3000" b="1"/>
              <a:t> is moved out through ATPsynthase creating ATP as it moves out</a:t>
            </a:r>
          </a:p>
          <a:p>
            <a:pPr>
              <a:buFontTx/>
              <a:buNone/>
            </a:pPr>
            <a:r>
              <a:rPr lang="en-US" sz="3000" b="1"/>
              <a:t>e) each NADH has enough energy to produce 3 ATP and each FADH</a:t>
            </a:r>
            <a:r>
              <a:rPr lang="en-US" sz="3000" b="1" baseline="-25000"/>
              <a:t>2</a:t>
            </a:r>
            <a:r>
              <a:rPr lang="en-US" sz="3000" b="1"/>
              <a:t> can produce 2</a:t>
            </a:r>
          </a:p>
          <a:p>
            <a:pPr lvl="1">
              <a:buFontTx/>
              <a:buNone/>
            </a:pPr>
            <a:r>
              <a:rPr lang="en-US" sz="3000" b="1"/>
              <a:t>i) 30 ATP from NADH and 4 from FADH</a:t>
            </a:r>
            <a:r>
              <a:rPr lang="en-US" sz="3000" b="1" baseline="-25000"/>
              <a:t>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94211" name="AutoShape 3"/>
          <p:cNvSpPr>
            <a:spLocks noGrp="1" noChangeAspect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/>
              <a:t>2. Anaerobic Respiration</a:t>
            </a:r>
          </a:p>
          <a:p>
            <a:pPr lvl="1">
              <a:buFont typeface="Wingdings" pitchFamily="2" charset="2"/>
              <a:buNone/>
            </a:pPr>
            <a:r>
              <a:rPr lang="en-US" b="1"/>
              <a:t>A) identical to aerobic respiration except O</a:t>
            </a:r>
            <a:r>
              <a:rPr lang="en-US" b="1" baseline="-25000"/>
              <a:t>2</a:t>
            </a:r>
            <a:r>
              <a:rPr lang="en-US" b="1"/>
              <a:t> is replaced with oxygen-containing salts</a:t>
            </a:r>
          </a:p>
          <a:p>
            <a:pPr lvl="2">
              <a:buFont typeface="Wingdings" pitchFamily="2" charset="2"/>
              <a:buNone/>
            </a:pPr>
            <a:r>
              <a:rPr lang="en-US" sz="2800" b="1"/>
              <a:t>1) ex. NO</a:t>
            </a:r>
            <a:r>
              <a:rPr lang="en-US" sz="2800" b="1" baseline="-25000"/>
              <a:t>3</a:t>
            </a:r>
            <a:r>
              <a:rPr lang="en-US" sz="2800" b="1" baseline="30000"/>
              <a:t>-</a:t>
            </a:r>
            <a:r>
              <a:rPr lang="en-US" sz="2800" b="1"/>
              <a:t>, SO</a:t>
            </a:r>
            <a:r>
              <a:rPr lang="en-US" sz="2800" b="1" baseline="-25000"/>
              <a:t>4</a:t>
            </a:r>
            <a:r>
              <a:rPr lang="en-US" sz="2800" b="1" baseline="30000"/>
              <a:t>-2</a:t>
            </a:r>
            <a:r>
              <a:rPr lang="en-US" sz="2800" b="1"/>
              <a:t>, CO</a:t>
            </a:r>
            <a:r>
              <a:rPr lang="en-US" sz="2800" b="1" baseline="-25000"/>
              <a:t>3</a:t>
            </a:r>
            <a:r>
              <a:rPr lang="en-US" sz="2800" b="1" baseline="30000"/>
              <a:t>-2</a:t>
            </a:r>
          </a:p>
          <a:p>
            <a:pPr>
              <a:buFont typeface="Wingdings" pitchFamily="2" charset="2"/>
              <a:buNone/>
            </a:pPr>
            <a:r>
              <a:rPr lang="en-US" sz="2800" b="1"/>
              <a:t>3. Fermentation</a:t>
            </a:r>
          </a:p>
          <a:p>
            <a:pPr lvl="1">
              <a:buFont typeface="Wingdings" pitchFamily="2" charset="2"/>
              <a:buNone/>
            </a:pPr>
            <a:r>
              <a:rPr lang="en-US" b="1"/>
              <a:t>A) incomplete oxidation of glucose</a:t>
            </a:r>
          </a:p>
          <a:p>
            <a:pPr lvl="1">
              <a:buFont typeface="Wingdings" pitchFamily="2" charset="2"/>
              <a:buNone/>
            </a:pPr>
            <a:r>
              <a:rPr lang="en-US" b="1"/>
              <a:t>B) does not require O</a:t>
            </a:r>
            <a:r>
              <a:rPr lang="en-US" b="1" baseline="-25000"/>
              <a:t>2</a:t>
            </a:r>
          </a:p>
          <a:p>
            <a:pPr lvl="1">
              <a:buFont typeface="Wingdings" pitchFamily="2" charset="2"/>
              <a:buNone/>
            </a:pPr>
            <a:r>
              <a:rPr lang="en-US" b="1"/>
              <a:t>C) follows glycolysis when O</a:t>
            </a:r>
            <a:r>
              <a:rPr lang="en-US" b="1" baseline="-25000"/>
              <a:t>2 </a:t>
            </a:r>
            <a:r>
              <a:rPr lang="en-US" b="1"/>
              <a:t>is absent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b="1"/>
              <a:t>A) reactant (</a:t>
            </a:r>
            <a:r>
              <a:rPr lang="en-US" b="1" u="sng"/>
              <a:t>substrate</a:t>
            </a:r>
            <a:r>
              <a:rPr lang="en-US" b="1"/>
              <a:t>) binds to a specific binding site (</a:t>
            </a:r>
            <a:r>
              <a:rPr lang="en-US" b="1" u="sng"/>
              <a:t>active site</a:t>
            </a:r>
            <a:r>
              <a:rPr lang="en-US" b="1"/>
              <a:t>) on the enzyme resulting in a lowering of the reaction’s </a:t>
            </a:r>
            <a:r>
              <a:rPr lang="en-US" b="1" u="sng"/>
              <a:t>activation energy</a:t>
            </a:r>
            <a:endParaRPr lang="en-US" b="1"/>
          </a:p>
          <a:p>
            <a:pPr lvl="2">
              <a:buFontTx/>
              <a:buNone/>
            </a:pPr>
            <a:r>
              <a:rPr lang="en-US" sz="2800" b="1"/>
              <a:t>1) amount of energy required to initiate a chemical reaction</a:t>
            </a:r>
          </a:p>
          <a:p>
            <a:pPr>
              <a:buFontTx/>
              <a:buNone/>
            </a:pPr>
            <a:r>
              <a:rPr lang="en-US" sz="2800" b="1"/>
              <a:t>2. often require specific cofactors to function</a:t>
            </a:r>
          </a:p>
          <a:p>
            <a:pPr lvl="1">
              <a:buFontTx/>
              <a:buNone/>
            </a:pPr>
            <a:r>
              <a:rPr lang="en-US" b="1"/>
              <a:t>A) organic cofactors (a.k.a. coenzymes) come from vitamins (ex. NAD &amp; FAD)</a:t>
            </a:r>
          </a:p>
          <a:p>
            <a:pPr lvl="1">
              <a:buFontTx/>
              <a:buNone/>
            </a:pPr>
            <a:r>
              <a:rPr lang="en-US" b="1"/>
              <a:t>B) inorganic cofactors include Fe, Zn, Mg &amp; Cu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b="1"/>
              <a:t>D) pyruvate is converted to either an acid or alcohol and NADH is converted back to NAD</a:t>
            </a:r>
          </a:p>
          <a:p>
            <a:pPr lvl="1">
              <a:buFont typeface="Wingdings" pitchFamily="2" charset="2"/>
              <a:buNone/>
            </a:pPr>
            <a:r>
              <a:rPr lang="en-US" b="1"/>
              <a:t>E) 2 types</a:t>
            </a:r>
          </a:p>
          <a:p>
            <a:pPr lvl="2">
              <a:buFont typeface="Wingdings" pitchFamily="2" charset="2"/>
              <a:buNone/>
            </a:pPr>
            <a:r>
              <a:rPr lang="en-US" sz="2800" b="1"/>
              <a:t>1) alcoholic fermentation</a:t>
            </a:r>
            <a:endParaRPr lang="en-US" sz="3200" b="1"/>
          </a:p>
          <a:p>
            <a:pPr lvl="3">
              <a:buFont typeface="Wingdings" pitchFamily="2" charset="2"/>
              <a:buNone/>
            </a:pPr>
            <a:r>
              <a:rPr lang="en-US" sz="2800" b="1"/>
              <a:t>a) results in 2 ATP, CO</a:t>
            </a:r>
            <a:r>
              <a:rPr lang="en-US" sz="2800" b="1" baseline="-25000"/>
              <a:t>2</a:t>
            </a:r>
            <a:r>
              <a:rPr lang="en-US" sz="2800" b="1"/>
              <a:t>, and an alcohol (usually ethanol)</a:t>
            </a:r>
          </a:p>
          <a:p>
            <a:pPr lvl="2">
              <a:buFont typeface="Wingdings" pitchFamily="2" charset="2"/>
              <a:buNone/>
            </a:pPr>
            <a:r>
              <a:rPr lang="en-US" sz="2800" b="1"/>
              <a:t>2) acidic fermentation</a:t>
            </a:r>
          </a:p>
          <a:p>
            <a:pPr lvl="3">
              <a:buFont typeface="Wingdings" pitchFamily="2" charset="2"/>
              <a:buNone/>
            </a:pPr>
            <a:r>
              <a:rPr lang="en-US" sz="2800" b="1"/>
              <a:t>a) results in 2 ATP plus an acid such as lactic acid and butyric acid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b="1"/>
              <a:t>4. Photosynthesis</a:t>
            </a:r>
          </a:p>
          <a:p>
            <a:pPr lvl="1">
              <a:buFontTx/>
              <a:buNone/>
            </a:pPr>
            <a:r>
              <a:rPr lang="en-US" b="1"/>
              <a:t>A) carried out by photoautotrophs</a:t>
            </a:r>
          </a:p>
          <a:p>
            <a:pPr lvl="1">
              <a:buFontTx/>
              <a:buNone/>
            </a:pPr>
            <a:r>
              <a:rPr lang="en-US" b="1"/>
              <a:t>B) 6CO</a:t>
            </a:r>
            <a:r>
              <a:rPr lang="en-US" b="1" baseline="-25000"/>
              <a:t>2</a:t>
            </a:r>
            <a:r>
              <a:rPr lang="en-US" b="1"/>
              <a:t> + 12H</a:t>
            </a:r>
            <a:r>
              <a:rPr lang="en-US" b="1" baseline="-25000"/>
              <a:t>2</a:t>
            </a:r>
            <a:r>
              <a:rPr lang="en-US" b="1"/>
              <a:t>X </a:t>
            </a:r>
            <a:r>
              <a:rPr lang="en-US" b="1">
                <a:sym typeface="Wingdings" pitchFamily="2" charset="2"/>
              </a:rPr>
              <a:t> C</a:t>
            </a:r>
            <a:r>
              <a:rPr lang="en-US" b="1" baseline="-25000">
                <a:sym typeface="Wingdings" pitchFamily="2" charset="2"/>
              </a:rPr>
              <a:t>6</a:t>
            </a:r>
            <a:r>
              <a:rPr lang="en-US" b="1">
                <a:sym typeface="Wingdings" pitchFamily="2" charset="2"/>
              </a:rPr>
              <a:t>H</a:t>
            </a:r>
            <a:r>
              <a:rPr lang="en-US" b="1" baseline="-25000">
                <a:sym typeface="Wingdings" pitchFamily="2" charset="2"/>
              </a:rPr>
              <a:t>12</a:t>
            </a:r>
            <a:r>
              <a:rPr lang="en-US" b="1">
                <a:sym typeface="Wingdings" pitchFamily="2" charset="2"/>
              </a:rPr>
              <a:t>O</a:t>
            </a:r>
            <a:r>
              <a:rPr lang="en-US" b="1" baseline="-25000">
                <a:sym typeface="Wingdings" pitchFamily="2" charset="2"/>
              </a:rPr>
              <a:t>6</a:t>
            </a:r>
            <a:r>
              <a:rPr lang="en-US" b="1">
                <a:sym typeface="Wingdings" pitchFamily="2" charset="2"/>
              </a:rPr>
              <a:t> + 12X + 6H</a:t>
            </a:r>
            <a:r>
              <a:rPr lang="en-US" b="1" baseline="-25000">
                <a:sym typeface="Wingdings" pitchFamily="2" charset="2"/>
              </a:rPr>
              <a:t>2</a:t>
            </a:r>
            <a:r>
              <a:rPr lang="en-US" b="1">
                <a:sym typeface="Wingdings" pitchFamily="2" charset="2"/>
              </a:rPr>
              <a:t>O</a:t>
            </a:r>
          </a:p>
          <a:p>
            <a:pPr lvl="2">
              <a:buFontTx/>
              <a:buNone/>
            </a:pPr>
            <a:r>
              <a:rPr lang="en-US" sz="2800" b="1">
                <a:sym typeface="Wingdings" pitchFamily="2" charset="2"/>
              </a:rPr>
              <a:t>1) X = source of reducing e</a:t>
            </a:r>
            <a:r>
              <a:rPr lang="en-US" sz="2800" b="1" baseline="30000">
                <a:sym typeface="Wingdings" pitchFamily="2" charset="2"/>
              </a:rPr>
              <a:t>-</a:t>
            </a:r>
            <a:r>
              <a:rPr lang="en-US" sz="2800" b="1">
                <a:sym typeface="Wingdings" pitchFamily="2" charset="2"/>
              </a:rPr>
              <a:t> (ex. H</a:t>
            </a:r>
            <a:r>
              <a:rPr lang="en-US" sz="2800" b="1" baseline="-25000">
                <a:sym typeface="Wingdings" pitchFamily="2" charset="2"/>
              </a:rPr>
              <a:t>2</a:t>
            </a:r>
            <a:r>
              <a:rPr lang="en-US" sz="2800" b="1">
                <a:sym typeface="Wingdings" pitchFamily="2" charset="2"/>
              </a:rPr>
              <a:t>O, H</a:t>
            </a:r>
            <a:r>
              <a:rPr lang="en-US" sz="2800" b="1" baseline="-25000">
                <a:sym typeface="Wingdings" pitchFamily="2" charset="2"/>
              </a:rPr>
              <a:t>2</a:t>
            </a:r>
            <a:r>
              <a:rPr lang="en-US" sz="2800" b="1">
                <a:sym typeface="Wingdings" pitchFamily="2" charset="2"/>
              </a:rPr>
              <a:t>S, H</a:t>
            </a:r>
            <a:r>
              <a:rPr lang="en-US" sz="2800" b="1" baseline="-25000">
                <a:sym typeface="Wingdings" pitchFamily="2" charset="2"/>
              </a:rPr>
              <a:t>2</a:t>
            </a:r>
            <a:r>
              <a:rPr lang="en-US" sz="2800" b="1">
                <a:sym typeface="Wingdings" pitchFamily="2" charset="2"/>
              </a:rPr>
              <a:t>)</a:t>
            </a:r>
            <a:endParaRPr lang="en-US" sz="2800" b="1" baseline="30000">
              <a:sym typeface="Wingdings" pitchFamily="2" charset="2"/>
            </a:endParaRPr>
          </a:p>
          <a:p>
            <a:pPr lvl="1">
              <a:buFontTx/>
              <a:buNone/>
            </a:pPr>
            <a:r>
              <a:rPr lang="en-US" b="1">
                <a:sym typeface="Wingdings" pitchFamily="2" charset="2"/>
              </a:rPr>
              <a:t>C) Utilizes multiple pigments</a:t>
            </a:r>
          </a:p>
          <a:p>
            <a:pPr lvl="2">
              <a:buFontTx/>
              <a:buNone/>
            </a:pPr>
            <a:r>
              <a:rPr lang="en-US" sz="2800" b="1"/>
              <a:t>1) chlorophylls</a:t>
            </a:r>
          </a:p>
          <a:p>
            <a:pPr lvl="3">
              <a:buFontTx/>
              <a:buNone/>
            </a:pPr>
            <a:r>
              <a:rPr lang="en-US" sz="2800" b="1"/>
              <a:t>a) absorb solar energy &amp; use it to energize e</a:t>
            </a:r>
            <a:r>
              <a:rPr lang="en-US" sz="2800" b="1" baseline="30000"/>
              <a:t>-</a:t>
            </a:r>
          </a:p>
          <a:p>
            <a:pPr lvl="3">
              <a:buFontTx/>
              <a:buNone/>
            </a:pPr>
            <a:r>
              <a:rPr lang="en-US" sz="2800" b="1"/>
              <a:t>b) found in plants, algae and cyanobacteria</a:t>
            </a:r>
          </a:p>
          <a:p>
            <a:pPr lvl="3">
              <a:buFont typeface="Wingdings" pitchFamily="2" charset="2"/>
              <a:buNone/>
            </a:pPr>
            <a:r>
              <a:rPr lang="en-US" sz="2800" b="1"/>
              <a:t>c) involved in oxygenic photosynthesis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2) bacteriochlorophylls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a) same function as chlorophylls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b) found in two groups of bacteria known as purple and green bacteria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c) absorb different types of light than chlorophylls allowing these bacteria to live in different environments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d) involved in anoxygenic photosynthesis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/>
              <a:t>D) involves 2 reactions</a:t>
            </a:r>
          </a:p>
          <a:p>
            <a:pPr lvl="1">
              <a:buFont typeface="Wingdings" pitchFamily="2" charset="2"/>
              <a:buNone/>
            </a:pPr>
            <a:r>
              <a:rPr lang="en-US" b="1"/>
              <a:t>1) light-dependent reaction (light reaction)</a:t>
            </a:r>
          </a:p>
          <a:p>
            <a:pPr lvl="2">
              <a:buFont typeface="Wingdings" pitchFamily="2" charset="2"/>
              <a:buNone/>
            </a:pPr>
            <a:r>
              <a:rPr lang="en-US" sz="2800" b="1"/>
              <a:t>a) 2 possible pathways</a:t>
            </a:r>
          </a:p>
          <a:p>
            <a:pPr lvl="3">
              <a:buFont typeface="Wingdings" pitchFamily="2" charset="2"/>
              <a:buNone/>
            </a:pPr>
            <a:r>
              <a:rPr lang="en-US" sz="2800" b="1"/>
              <a:t>i) cyclic pathway (anoxygenic)</a:t>
            </a:r>
          </a:p>
          <a:p>
            <a:pPr lvl="4">
              <a:buFont typeface="Wingdings" pitchFamily="2" charset="2"/>
              <a:buNone/>
            </a:pPr>
            <a:r>
              <a:rPr lang="en-US" sz="2800" b="1"/>
              <a:t>(a) used to create ATP only</a:t>
            </a:r>
          </a:p>
          <a:p>
            <a:pPr lvl="4">
              <a:buFont typeface="Wingdings" pitchFamily="2" charset="2"/>
              <a:buNone/>
            </a:pPr>
            <a:r>
              <a:rPr lang="en-US" sz="2800" b="1"/>
              <a:t>(b) energized electron comes from chlorophyll itself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2">
              <a:buFont typeface="Wingdings" pitchFamily="2" charset="2"/>
              <a:buNone/>
            </a:pPr>
            <a:r>
              <a:rPr lang="en-US" sz="2800" b="1"/>
              <a:t>ii) non-cyclic pathway (oxygenic)</a:t>
            </a:r>
          </a:p>
          <a:p>
            <a:pPr lvl="3">
              <a:buFont typeface="Wingdings" pitchFamily="2" charset="2"/>
              <a:buNone/>
            </a:pPr>
            <a:r>
              <a:rPr lang="en-US" sz="2800" b="1"/>
              <a:t>(a) used to create ATP, NADH &amp; O</a:t>
            </a:r>
            <a:r>
              <a:rPr lang="en-US" sz="2800" b="1" baseline="-25000"/>
              <a:t>2</a:t>
            </a:r>
          </a:p>
          <a:p>
            <a:pPr lvl="3">
              <a:buFont typeface="Wingdings" pitchFamily="2" charset="2"/>
              <a:buNone/>
            </a:pPr>
            <a:r>
              <a:rPr lang="en-US" sz="2800" b="1"/>
              <a:t>(b) excites an electron from an outside source (ex. H</a:t>
            </a:r>
            <a:r>
              <a:rPr lang="en-US" sz="2800" b="1" baseline="-25000"/>
              <a:t>2</a:t>
            </a:r>
            <a:r>
              <a:rPr lang="en-US" sz="2800" b="1"/>
              <a:t>O)</a:t>
            </a:r>
          </a:p>
          <a:p>
            <a:pPr>
              <a:buFont typeface="Wingdings" pitchFamily="2" charset="2"/>
              <a:buNone/>
            </a:pPr>
            <a:r>
              <a:rPr lang="en-US" sz="2800" b="1"/>
              <a:t>2) light-independent reaction (dark reaction, Calvin cycle, Calvin-Benson cycle)</a:t>
            </a:r>
          </a:p>
          <a:p>
            <a:pPr lvl="1">
              <a:buFont typeface="Wingdings" pitchFamily="2" charset="2"/>
              <a:buNone/>
            </a:pPr>
            <a:r>
              <a:rPr lang="en-US" b="1"/>
              <a:t>a) uses energy from light reaction to convert CO</a:t>
            </a:r>
            <a:r>
              <a:rPr lang="en-US" b="1" baseline="-25000"/>
              <a:t>2</a:t>
            </a:r>
            <a:r>
              <a:rPr lang="en-US" b="1"/>
              <a:t> to an organic molecule (usually sugar)</a:t>
            </a:r>
          </a:p>
          <a:p>
            <a:pPr lvl="1">
              <a:buFont typeface="Wingdings" pitchFamily="2" charset="2"/>
              <a:buNone/>
            </a:pPr>
            <a:r>
              <a:rPr lang="en-US" b="1"/>
              <a:t>b) 3 stages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i) CO</a:t>
            </a:r>
            <a:r>
              <a:rPr lang="en-US" sz="2800" b="1" baseline="-25000"/>
              <a:t>2</a:t>
            </a:r>
            <a:r>
              <a:rPr lang="en-US" sz="2800" b="1"/>
              <a:t> fixation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(a) CO</a:t>
            </a:r>
            <a:r>
              <a:rPr lang="en-US" b="1" baseline="-25000"/>
              <a:t>2</a:t>
            </a:r>
            <a:r>
              <a:rPr lang="en-US" b="1"/>
              <a:t> combines with ribulose bisphosphate (RuBP) and splits </a:t>
            </a:r>
            <a:r>
              <a:rPr lang="en-US" b="1">
                <a:sym typeface="Wingdings" pitchFamily="2" charset="2"/>
              </a:rPr>
              <a:t> two molecules of </a:t>
            </a:r>
            <a:r>
              <a:rPr lang="en-US" b="1"/>
              <a:t>3-phosphoglycerate (3PG)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ii) CO</a:t>
            </a:r>
            <a:r>
              <a:rPr lang="en-US" sz="2800" b="1" baseline="-25000"/>
              <a:t>2</a:t>
            </a:r>
            <a:r>
              <a:rPr lang="en-US" sz="2800" b="1"/>
              <a:t> phosphorylation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(a) 3PG + ATP </a:t>
            </a:r>
            <a:r>
              <a:rPr lang="en-US" b="1">
                <a:sym typeface="Wingdings" pitchFamily="2" charset="2"/>
              </a:rPr>
              <a:t></a:t>
            </a:r>
            <a:r>
              <a:rPr lang="en-US" b="1"/>
              <a:t> glyceraldehyde-3-phosphate (G3P) = a usable carbohydrate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iii) RuBP creation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(a) G3P is used to build new RuBP as well as for building organic molecules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b="1"/>
              <a:t>3. Enzyme-Catalyzed Reactions</a:t>
            </a:r>
          </a:p>
          <a:p>
            <a:pPr lvl="1">
              <a:buFontTx/>
              <a:buNone/>
            </a:pPr>
            <a:r>
              <a:rPr lang="en-US" sz="3000" b="1"/>
              <a:t>A) dehydration synthesis reaction</a:t>
            </a:r>
          </a:p>
          <a:p>
            <a:pPr lvl="1">
              <a:buFontTx/>
              <a:buNone/>
            </a:pPr>
            <a:r>
              <a:rPr lang="en-US" sz="3000" b="1"/>
              <a:t>B) hydrolysis</a:t>
            </a:r>
          </a:p>
          <a:p>
            <a:pPr lvl="1">
              <a:buFontTx/>
              <a:buNone/>
            </a:pPr>
            <a:r>
              <a:rPr lang="en-US" sz="3000" b="1"/>
              <a:t>C) oxidation-reduction (redox) reaction</a:t>
            </a:r>
          </a:p>
          <a:p>
            <a:pPr lvl="2">
              <a:buFontTx/>
              <a:buNone/>
            </a:pPr>
            <a:r>
              <a:rPr lang="en-US" sz="3000" b="1"/>
              <a:t>1) oxidation – the gaining of an oxygen atom or the loss of a hydrogen atom</a:t>
            </a:r>
          </a:p>
          <a:p>
            <a:pPr lvl="3">
              <a:buFontTx/>
              <a:buNone/>
            </a:pPr>
            <a:r>
              <a:rPr lang="en-US" sz="3000" b="1"/>
              <a:t>a) can also be described as the loss of an electron (e</a:t>
            </a:r>
            <a:r>
              <a:rPr lang="en-US" sz="3000" b="1" baseline="30000"/>
              <a:t>-</a:t>
            </a:r>
            <a:r>
              <a:rPr lang="en-US" sz="3000" b="1"/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b="1"/>
              <a:t>2) reduction – the loss of an oxygen atom or the gaining of a hydrogen atom</a:t>
            </a:r>
          </a:p>
          <a:p>
            <a:pPr lvl="1">
              <a:buFontTx/>
              <a:buNone/>
            </a:pPr>
            <a:r>
              <a:rPr lang="en-US" sz="3000" b="1"/>
              <a:t>a) can also be described as the gaining of an electron (e</a:t>
            </a:r>
            <a:r>
              <a:rPr lang="en-US" sz="3000" b="1" baseline="30000"/>
              <a:t>-</a:t>
            </a:r>
            <a:r>
              <a:rPr lang="en-US" sz="3000" b="1"/>
              <a:t>)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900" b="1"/>
              <a:t>3) harnesses the energy in e</a:t>
            </a:r>
            <a:r>
              <a:rPr lang="en-US" sz="2900" b="1" baseline="30000"/>
              <a:t>-</a:t>
            </a:r>
          </a:p>
          <a:p>
            <a:pPr lvl="1">
              <a:buFontTx/>
              <a:buNone/>
            </a:pPr>
            <a:r>
              <a:rPr lang="en-US" sz="2900" b="1"/>
              <a:t>a) e- donor loses an e</a:t>
            </a:r>
            <a:r>
              <a:rPr lang="en-US" sz="2900" b="1" baseline="30000"/>
              <a:t>-</a:t>
            </a:r>
            <a:r>
              <a:rPr lang="en-US" sz="2900" b="1"/>
              <a:t> (oxidation) which is taken up by an e</a:t>
            </a:r>
            <a:r>
              <a:rPr lang="en-US" sz="2900" b="1" baseline="30000"/>
              <a:t>-</a:t>
            </a:r>
            <a:r>
              <a:rPr lang="en-US" sz="2900" b="1"/>
              <a:t> acceptor (reduction)</a:t>
            </a:r>
          </a:p>
          <a:p>
            <a:pPr lvl="2">
              <a:buFontTx/>
              <a:buNone/>
            </a:pPr>
            <a:r>
              <a:rPr lang="en-US" sz="2900" b="1"/>
              <a:t>i) e</a:t>
            </a:r>
            <a:r>
              <a:rPr lang="en-US" sz="2900" b="1" baseline="30000"/>
              <a:t>-</a:t>
            </a:r>
            <a:r>
              <a:rPr lang="en-US" sz="2900" b="1"/>
              <a:t> is usually part of H atom</a:t>
            </a:r>
          </a:p>
          <a:p>
            <a:pPr lvl="1">
              <a:buFontTx/>
              <a:buNone/>
            </a:pPr>
            <a:r>
              <a:rPr lang="en-US" sz="2900" b="1"/>
              <a:t>b) energy is released every time the e</a:t>
            </a:r>
            <a:r>
              <a:rPr lang="en-US" sz="2900" b="1" baseline="30000"/>
              <a:t>-</a:t>
            </a:r>
            <a:r>
              <a:rPr lang="en-US" sz="2900" b="1"/>
              <a:t> (H) is transferred</a:t>
            </a:r>
          </a:p>
          <a:p>
            <a:pPr lvl="1">
              <a:buFontTx/>
              <a:buNone/>
            </a:pPr>
            <a:r>
              <a:rPr lang="en-US" sz="2900" b="1"/>
              <a:t>c) often incorporates an intermediate e</a:t>
            </a:r>
            <a:r>
              <a:rPr lang="en-US" sz="2900" b="1" baseline="30000"/>
              <a:t>-</a:t>
            </a:r>
            <a:r>
              <a:rPr lang="en-US" sz="2900" b="1"/>
              <a:t> acceptor</a:t>
            </a:r>
          </a:p>
          <a:p>
            <a:pPr lvl="2">
              <a:buFontTx/>
              <a:buNone/>
            </a:pPr>
            <a:r>
              <a:rPr lang="en-US" sz="2900" b="1"/>
              <a:t>i) results in 2 transfers (more E)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3">
              <a:buFontTx/>
              <a:buNone/>
            </a:pPr>
            <a:r>
              <a:rPr lang="en-US" sz="3000" b="1"/>
              <a:t>ii) intermediate e</a:t>
            </a:r>
            <a:r>
              <a:rPr lang="en-US" sz="3000" b="1" baseline="30000"/>
              <a:t>-</a:t>
            </a:r>
            <a:r>
              <a:rPr lang="en-US" sz="3000" b="1"/>
              <a:t> acceptor is usually a coenzyme</a:t>
            </a:r>
          </a:p>
          <a:p>
            <a:pPr lvl="4">
              <a:buFontTx/>
              <a:buNone/>
            </a:pPr>
            <a:r>
              <a:rPr lang="en-US" sz="3000" b="1"/>
              <a:t>(a) NAD </a:t>
            </a:r>
            <a:r>
              <a:rPr lang="en-US" sz="3000" b="1">
                <a:sym typeface="Wingdings" pitchFamily="2" charset="2"/>
              </a:rPr>
              <a:t> NADH</a:t>
            </a:r>
          </a:p>
          <a:p>
            <a:pPr lvl="4">
              <a:buFontTx/>
              <a:buNone/>
            </a:pPr>
            <a:r>
              <a:rPr lang="en-US" sz="3000" b="1">
                <a:sym typeface="Wingdings" pitchFamily="2" charset="2"/>
              </a:rPr>
              <a:t>(b) FAD  FADH</a:t>
            </a:r>
            <a:r>
              <a:rPr lang="en-US" sz="3000" b="1" baseline="-25000">
                <a:sym typeface="Wingdings" pitchFamily="2" charset="2"/>
              </a:rPr>
              <a:t>2</a:t>
            </a:r>
          </a:p>
          <a:p>
            <a:pPr lvl="3">
              <a:buFontTx/>
              <a:buNone/>
            </a:pPr>
            <a:r>
              <a:rPr lang="en-US" sz="3000" b="1"/>
              <a:t>iii) the e</a:t>
            </a:r>
            <a:r>
              <a:rPr lang="en-US" sz="3000" b="1" baseline="30000"/>
              <a:t>-</a:t>
            </a:r>
            <a:r>
              <a:rPr lang="en-US" sz="3000" b="1"/>
              <a:t> (and the H) must be transferred to a final e</a:t>
            </a:r>
            <a:r>
              <a:rPr lang="en-US" sz="3000" b="1" baseline="30000"/>
              <a:t>-</a:t>
            </a:r>
            <a:r>
              <a:rPr lang="en-US" sz="3000" b="1"/>
              <a:t> acceptor</a:t>
            </a:r>
          </a:p>
          <a:p>
            <a:pPr>
              <a:buFontTx/>
              <a:buNone/>
            </a:pPr>
            <a:r>
              <a:rPr lang="en-US" sz="3000" b="1"/>
              <a:t>D) Factors Affecting Enzyme Activity</a:t>
            </a:r>
            <a:r>
              <a:rPr lang="en-US" sz="3600"/>
              <a:t> </a:t>
            </a:r>
            <a:endParaRPr lang="en-US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1) Temperature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a) enzymes function best in a specific temperature range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i) higher temps – the reaction takes place too quickly resulting in distorted/useless products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	(a) if too high – permanently destroys the enzyme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ii) lower temps – the reaction takes place too slowly resulting in insufficient amounts of the product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2) pH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/>
              <a:t>a) most enzymes function best at a pH between 5 and 8 (slightly acidic-slightly basic)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b="1"/>
              <a:t>i) higher or lower pH results in distorted/useless/no product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3) Osmotic Pressure (Salt Concentration)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/>
              <a:t>a) most enzymes prefer isotonic or hypotonic environments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b="1"/>
              <a:t>i) hypertonic environments result in distorted/useless/no product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en-US"/>
              <a:t>Microbial Metabolism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800" b="1"/>
              <a:t>4) Cofactors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en-US" b="1"/>
              <a:t>a) non-protein helpers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en-US" b="1"/>
              <a:t>b) must be present for enzyme to function</a:t>
            </a:r>
          </a:p>
          <a:p>
            <a:pPr marL="990600" lvl="1" indent="-533400">
              <a:buFont typeface="Wingdings" pitchFamily="2" charset="2"/>
              <a:buNone/>
            </a:pPr>
            <a:r>
              <a:rPr lang="en-US" b="1"/>
              <a:t>	i) no cofactor = non-functioning enzyme = no product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881</TotalTime>
  <Words>1330</Words>
  <Application>Microsoft Office PowerPoint</Application>
  <PresentationFormat>On-screen Show (4:3)</PresentationFormat>
  <Paragraphs>168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Orbit</vt:lpstr>
      <vt:lpstr>Stream</vt:lpstr>
      <vt:lpstr>Microbial Metabolism</vt:lpstr>
      <vt:lpstr>Microbial Metabolism</vt:lpstr>
      <vt:lpstr>Microbial Metabolism</vt:lpstr>
      <vt:lpstr>Microbial Metabolism</vt:lpstr>
      <vt:lpstr>Microbial Metabolism</vt:lpstr>
      <vt:lpstr>Microbial Metabolism</vt:lpstr>
      <vt:lpstr>Microbial Metabolism</vt:lpstr>
      <vt:lpstr>Microbial Metabolism</vt:lpstr>
      <vt:lpstr>Microbial Metabolism</vt:lpstr>
      <vt:lpstr>Microbial Metabolism</vt:lpstr>
      <vt:lpstr>Microbial Metabolism</vt:lpstr>
      <vt:lpstr>Microbial Metabolism</vt:lpstr>
      <vt:lpstr>Microbial Metabolism</vt:lpstr>
      <vt:lpstr>Microbial Metabolism</vt:lpstr>
      <vt:lpstr>Microbial Metabolism</vt:lpstr>
      <vt:lpstr>Microbial Metabolism</vt:lpstr>
      <vt:lpstr>Microbial Metabolism</vt:lpstr>
      <vt:lpstr>Microbial Metabolism</vt:lpstr>
      <vt:lpstr>Microbial Metabolism</vt:lpstr>
      <vt:lpstr>Microbial Metabolism</vt:lpstr>
      <vt:lpstr>Microbial Metabolism</vt:lpstr>
      <vt:lpstr>Microbial Metabolism</vt:lpstr>
      <vt:lpstr>Microbial Metabolism</vt:lpstr>
      <vt:lpstr>Microbial Metabolism</vt:lpstr>
      <vt:lpstr>Microbial Metabolism</vt:lpstr>
    </vt:vector>
  </TitlesOfParts>
  <Company>Floyd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Microbial Metabolism</dc:title>
  <dc:creator>Floyd College</dc:creator>
  <cp:lastModifiedBy>THARNDEN</cp:lastModifiedBy>
  <cp:revision>36</cp:revision>
  <dcterms:created xsi:type="dcterms:W3CDTF">2004-09-15T19:50:09Z</dcterms:created>
  <dcterms:modified xsi:type="dcterms:W3CDTF">2010-01-13T17:43:36Z</dcterms:modified>
</cp:coreProperties>
</file>