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99" r:id="rId3"/>
    <p:sldId id="257" r:id="rId4"/>
    <p:sldId id="258" r:id="rId5"/>
    <p:sldId id="259" r:id="rId6"/>
    <p:sldId id="260" r:id="rId7"/>
    <p:sldId id="261" r:id="rId8"/>
    <p:sldId id="262" r:id="rId9"/>
    <p:sldId id="263" r:id="rId10"/>
    <p:sldId id="264" r:id="rId11"/>
    <p:sldId id="265" r:id="rId12"/>
    <p:sldId id="266" r:id="rId13"/>
    <p:sldId id="267" r:id="rId14"/>
    <p:sldId id="268" r:id="rId15"/>
    <p:sldId id="29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9144000" cy="6858000" type="screen4x3"/>
  <p:notesSz cx="6858000" cy="9144000"/>
  <p:defaultTextStyle>
    <a:defPPr>
      <a:defRPr lang="en-US"/>
    </a:defPPr>
    <a:lvl1pPr algn="l" rtl="0" fontAlgn="base">
      <a:spcBef>
        <a:spcPct val="0"/>
      </a:spcBef>
      <a:spcAft>
        <a:spcPct val="0"/>
      </a:spcAft>
      <a:defRPr sz="2400" b="1" kern="1200">
        <a:solidFill>
          <a:srgbClr val="000000"/>
        </a:solidFill>
        <a:latin typeface="Arial" charset="0"/>
        <a:ea typeface="+mn-ea"/>
        <a:cs typeface="+mn-cs"/>
      </a:defRPr>
    </a:lvl1pPr>
    <a:lvl2pPr marL="457200" algn="l" rtl="0" fontAlgn="base">
      <a:spcBef>
        <a:spcPct val="0"/>
      </a:spcBef>
      <a:spcAft>
        <a:spcPct val="0"/>
      </a:spcAft>
      <a:defRPr sz="2400" b="1" kern="1200">
        <a:solidFill>
          <a:srgbClr val="000000"/>
        </a:solidFill>
        <a:latin typeface="Arial" charset="0"/>
        <a:ea typeface="+mn-ea"/>
        <a:cs typeface="+mn-cs"/>
      </a:defRPr>
    </a:lvl2pPr>
    <a:lvl3pPr marL="914400" algn="l" rtl="0" fontAlgn="base">
      <a:spcBef>
        <a:spcPct val="0"/>
      </a:spcBef>
      <a:spcAft>
        <a:spcPct val="0"/>
      </a:spcAft>
      <a:defRPr sz="2400" b="1" kern="1200">
        <a:solidFill>
          <a:srgbClr val="000000"/>
        </a:solidFill>
        <a:latin typeface="Arial" charset="0"/>
        <a:ea typeface="+mn-ea"/>
        <a:cs typeface="+mn-cs"/>
      </a:defRPr>
    </a:lvl3pPr>
    <a:lvl4pPr marL="1371600" algn="l" rtl="0" fontAlgn="base">
      <a:spcBef>
        <a:spcPct val="0"/>
      </a:spcBef>
      <a:spcAft>
        <a:spcPct val="0"/>
      </a:spcAft>
      <a:defRPr sz="2400" b="1" kern="1200">
        <a:solidFill>
          <a:srgbClr val="000000"/>
        </a:solidFill>
        <a:latin typeface="Arial" charset="0"/>
        <a:ea typeface="+mn-ea"/>
        <a:cs typeface="+mn-cs"/>
      </a:defRPr>
    </a:lvl4pPr>
    <a:lvl5pPr marL="1828800" algn="l" rtl="0" fontAlgn="base">
      <a:spcBef>
        <a:spcPct val="0"/>
      </a:spcBef>
      <a:spcAft>
        <a:spcPct val="0"/>
      </a:spcAft>
      <a:defRPr sz="2400" b="1" kern="1200">
        <a:solidFill>
          <a:srgbClr val="000000"/>
        </a:solidFill>
        <a:latin typeface="Arial" charset="0"/>
        <a:ea typeface="+mn-ea"/>
        <a:cs typeface="+mn-cs"/>
      </a:defRPr>
    </a:lvl5pPr>
    <a:lvl6pPr marL="2286000" algn="l" defTabSz="914400" rtl="0" eaLnBrk="1" latinLnBrk="0" hangingPunct="1">
      <a:defRPr sz="2400" b="1" kern="1200">
        <a:solidFill>
          <a:srgbClr val="000000"/>
        </a:solidFill>
        <a:latin typeface="Arial" charset="0"/>
        <a:ea typeface="+mn-ea"/>
        <a:cs typeface="+mn-cs"/>
      </a:defRPr>
    </a:lvl6pPr>
    <a:lvl7pPr marL="2743200" algn="l" defTabSz="914400" rtl="0" eaLnBrk="1" latinLnBrk="0" hangingPunct="1">
      <a:defRPr sz="2400" b="1" kern="1200">
        <a:solidFill>
          <a:srgbClr val="000000"/>
        </a:solidFill>
        <a:latin typeface="Arial" charset="0"/>
        <a:ea typeface="+mn-ea"/>
        <a:cs typeface="+mn-cs"/>
      </a:defRPr>
    </a:lvl7pPr>
    <a:lvl8pPr marL="3200400" algn="l" defTabSz="914400" rtl="0" eaLnBrk="1" latinLnBrk="0" hangingPunct="1">
      <a:defRPr sz="2400" b="1" kern="1200">
        <a:solidFill>
          <a:srgbClr val="000000"/>
        </a:solidFill>
        <a:latin typeface="Arial" charset="0"/>
        <a:ea typeface="+mn-ea"/>
        <a:cs typeface="+mn-cs"/>
      </a:defRPr>
    </a:lvl8pPr>
    <a:lvl9pPr marL="3657600" algn="l" defTabSz="914400" rtl="0" eaLnBrk="1" latinLnBrk="0" hangingPunct="1">
      <a:defRPr sz="2400" b="1"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80">
          <p15:clr>
            <a:srgbClr val="A4A3A4"/>
          </p15:clr>
        </p15:guide>
        <p15:guide id="3" orient="horz" pos="1344">
          <p15:clr>
            <a:srgbClr val="A4A3A4"/>
          </p15:clr>
        </p15:guide>
        <p15:guide id="4" pos="2880">
          <p15:clr>
            <a:srgbClr val="A4A3A4"/>
          </p15:clr>
        </p15:guide>
        <p15:guide id="5" pos="240">
          <p15:clr>
            <a:srgbClr val="A4A3A4"/>
          </p15:clr>
        </p15:guide>
        <p15:guide id="6" pos="576">
          <p15:clr>
            <a:srgbClr val="A4A3A4"/>
          </p15:clr>
        </p15:guide>
        <p15:guide id="7" pos="55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B200"/>
    <a:srgbClr val="014A01"/>
    <a:srgbClr val="380069"/>
    <a:srgbClr val="000000"/>
    <a:srgbClr val="A75151"/>
    <a:srgbClr val="73EFF7"/>
    <a:srgbClr val="B760F9"/>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9" autoAdjust="0"/>
    <p:restoredTop sz="94654" autoAdjust="0"/>
  </p:normalViewPr>
  <p:slideViewPr>
    <p:cSldViewPr>
      <p:cViewPr varScale="1">
        <p:scale>
          <a:sx n="70" d="100"/>
          <a:sy n="70" d="100"/>
        </p:scale>
        <p:origin x="1566" y="72"/>
      </p:cViewPr>
      <p:guideLst>
        <p:guide orient="horz" pos="2160"/>
        <p:guide orient="horz" pos="4080"/>
        <p:guide orient="horz" pos="1344"/>
        <p:guide pos="2880"/>
        <p:guide pos="240"/>
        <p:guide pos="576"/>
        <p:guide pos="552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368"/>
    </p:cViewPr>
  </p:sorterViewPr>
  <p:notesViewPr>
    <p:cSldViewPr>
      <p:cViewPr varScale="1">
        <p:scale>
          <a:sx n="59" d="100"/>
          <a:sy n="59" d="100"/>
        </p:scale>
        <p:origin x="-20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7.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492250" y="100013"/>
            <a:ext cx="3938588" cy="5143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a:t>Fundamentals of Financial Management, 13e</a:t>
            </a:r>
          </a:p>
          <a:p>
            <a:pPr algn="ctr" eaLnBrk="0" hangingPunct="0"/>
            <a:r>
              <a:rPr lang="en-US" sz="1400"/>
              <a:t>Chapter 18: Dividend Policy</a:t>
            </a:r>
          </a:p>
        </p:txBody>
      </p:sp>
      <p:sp>
        <p:nvSpPr>
          <p:cNvPr id="3076" name="Rectangle 4"/>
          <p:cNvSpPr>
            <a:spLocks noChangeArrowheads="1"/>
          </p:cNvSpPr>
          <p:nvPr/>
        </p:nvSpPr>
        <p:spPr bwMode="auto">
          <a:xfrm>
            <a:off x="214313" y="8528050"/>
            <a:ext cx="2132012" cy="39370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000" b="0"/>
              <a:t>Van Horne &amp; Wachowicz, </a:t>
            </a:r>
          </a:p>
          <a:p>
            <a:pPr algn="ctr" eaLnBrk="0" hangingPunct="0"/>
            <a:r>
              <a:rPr lang="en-US" sz="1000" b="0"/>
              <a:t>© Pearson Education Limited 2009</a:t>
            </a:r>
          </a:p>
        </p:txBody>
      </p:sp>
      <p:sp>
        <p:nvSpPr>
          <p:cNvPr id="3077" name="Rectangle 5"/>
          <p:cNvSpPr>
            <a:spLocks noChangeArrowheads="1"/>
          </p:cNvSpPr>
          <p:nvPr/>
        </p:nvSpPr>
        <p:spPr bwMode="auto">
          <a:xfrm>
            <a:off x="3001963" y="8589963"/>
            <a:ext cx="835025" cy="2714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200" b="0">
                <a:solidFill>
                  <a:schemeClr val="tx1"/>
                </a:solidFill>
              </a:rPr>
              <a:t>XVIII - </a:t>
            </a:r>
            <a:fld id="{5A76DC4C-C81E-46D6-BCB6-EF33AE262E7F}" type="slidenum">
              <a:rPr lang="en-US" sz="1200" b="0">
                <a:solidFill>
                  <a:schemeClr val="tx1"/>
                </a:solidFill>
              </a:rPr>
              <a:pPr eaLnBrk="0" hangingPunct="0">
                <a:defRPr/>
              </a:pPr>
              <a:t>‹#›</a:t>
            </a:fld>
            <a:endParaRPr lang="en-US" sz="1200" b="0">
              <a:solidFill>
                <a:schemeClr val="tx1"/>
              </a:solidFill>
            </a:endParaRPr>
          </a:p>
        </p:txBody>
      </p:sp>
      <p:sp>
        <p:nvSpPr>
          <p:cNvPr id="3078" name="Rectangle 6"/>
          <p:cNvSpPr>
            <a:spLocks noChangeArrowheads="1"/>
          </p:cNvSpPr>
          <p:nvPr/>
        </p:nvSpPr>
        <p:spPr bwMode="auto">
          <a:xfrm>
            <a:off x="4492625" y="8528050"/>
            <a:ext cx="2111375" cy="396875"/>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1000" b="0" dirty="0"/>
              <a:t>by Gregory A. Kuhlemeyer, Ph.D.,</a:t>
            </a:r>
          </a:p>
          <a:p>
            <a:pPr algn="ctr" eaLnBrk="0" hangingPunct="0">
              <a:defRPr/>
            </a:pPr>
            <a:r>
              <a:rPr lang="en-US" sz="1000" b="0" dirty="0"/>
              <a:t>Carroll University, Waukesha, WI </a:t>
            </a:r>
          </a:p>
        </p:txBody>
      </p:sp>
    </p:spTree>
    <p:extLst>
      <p:ext uri="{BB962C8B-B14F-4D97-AF65-F5344CB8AC3E}">
        <p14:creationId xmlns:p14="http://schemas.microsoft.com/office/powerpoint/2010/main" val="406613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07"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1492250" y="100013"/>
            <a:ext cx="3938588" cy="5143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a:t>Fundamentals of Financial Management, 13e</a:t>
            </a:r>
          </a:p>
          <a:p>
            <a:pPr algn="ctr" eaLnBrk="0" hangingPunct="0"/>
            <a:r>
              <a:rPr lang="en-US" sz="1400"/>
              <a:t>Chapter 18: Dividend Policy</a:t>
            </a:r>
          </a:p>
        </p:txBody>
      </p:sp>
      <p:sp>
        <p:nvSpPr>
          <p:cNvPr id="2053" name="Rectangle 5"/>
          <p:cNvSpPr>
            <a:spLocks noChangeArrowheads="1"/>
          </p:cNvSpPr>
          <p:nvPr/>
        </p:nvSpPr>
        <p:spPr bwMode="auto">
          <a:xfrm>
            <a:off x="214313" y="8528050"/>
            <a:ext cx="2132012" cy="39370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000" b="0"/>
              <a:t>Van Horne &amp; Wachowicz, </a:t>
            </a:r>
          </a:p>
          <a:p>
            <a:pPr algn="ctr" eaLnBrk="0" hangingPunct="0"/>
            <a:r>
              <a:rPr lang="en-US" sz="1000" b="0"/>
              <a:t>© Pearson Education Limited 2009</a:t>
            </a:r>
          </a:p>
        </p:txBody>
      </p:sp>
      <p:sp>
        <p:nvSpPr>
          <p:cNvPr id="2054" name="Rectangle 6"/>
          <p:cNvSpPr>
            <a:spLocks noChangeArrowheads="1"/>
          </p:cNvSpPr>
          <p:nvPr/>
        </p:nvSpPr>
        <p:spPr bwMode="auto">
          <a:xfrm>
            <a:off x="3001963" y="8589963"/>
            <a:ext cx="835025" cy="2714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200" b="0">
                <a:solidFill>
                  <a:schemeClr val="tx1"/>
                </a:solidFill>
              </a:rPr>
              <a:t>XVIII - </a:t>
            </a:r>
            <a:fld id="{31B1EA87-17F3-4708-9809-E5EEF99C0071}" type="slidenum">
              <a:rPr lang="en-US" sz="1200" b="0">
                <a:solidFill>
                  <a:schemeClr val="tx1"/>
                </a:solidFill>
              </a:rPr>
              <a:pPr eaLnBrk="0" hangingPunct="0">
                <a:defRPr/>
              </a:pPr>
              <a:t>‹#›</a:t>
            </a:fld>
            <a:endParaRPr lang="en-US" sz="1200" b="0">
              <a:solidFill>
                <a:schemeClr val="tx1"/>
              </a:solidFill>
            </a:endParaRPr>
          </a:p>
        </p:txBody>
      </p:sp>
      <p:sp>
        <p:nvSpPr>
          <p:cNvPr id="2055" name="Rectangle 7"/>
          <p:cNvSpPr>
            <a:spLocks noChangeArrowheads="1"/>
          </p:cNvSpPr>
          <p:nvPr/>
        </p:nvSpPr>
        <p:spPr bwMode="auto">
          <a:xfrm>
            <a:off x="4492625" y="8528050"/>
            <a:ext cx="2111375" cy="396875"/>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1000" b="0" dirty="0"/>
              <a:t>by Gregory A. Kuhlemeyer, Ph.D.,</a:t>
            </a:r>
          </a:p>
          <a:p>
            <a:pPr algn="ctr" eaLnBrk="0" hangingPunct="0">
              <a:defRPr/>
            </a:pPr>
            <a:r>
              <a:rPr lang="en-US" sz="1000" b="0" dirty="0"/>
              <a:t>Carroll University, Waukesha, WI </a:t>
            </a:r>
          </a:p>
        </p:txBody>
      </p:sp>
    </p:spTree>
    <p:extLst>
      <p:ext uri="{BB962C8B-B14F-4D97-AF65-F5344CB8AC3E}">
        <p14:creationId xmlns:p14="http://schemas.microsoft.com/office/powerpoint/2010/main" val="2088799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endParaRPr lang="en-GB" smtClean="0"/>
          </a:p>
        </p:txBody>
      </p:sp>
      <p:sp>
        <p:nvSpPr>
          <p:cNvPr id="481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230708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96950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50431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15088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34050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26031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13447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55502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465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72624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1129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21312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48999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06313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59441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991434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40150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71957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26075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85230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66621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41678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6986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26075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329757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252511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206138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202789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55246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06073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88688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80293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0906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68941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213958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805172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99195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030132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03279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1641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6814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432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36988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7752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735013"/>
            <a:ext cx="6781800" cy="758825"/>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spAutoFit/>
          </a:bodyPr>
          <a:lstStyle/>
          <a:p>
            <a:pPr lvl="0"/>
            <a:r>
              <a:rPr lang="en-US" smtClean="0"/>
              <a:t>Click to edit Master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pic>
        <p:nvPicPr>
          <p:cNvPr id="6" name="Picture 5" descr="Wach13ed.jpg"/>
          <p:cNvPicPr>
            <a:picLocks noChangeAspect="1"/>
          </p:cNvPicPr>
          <p:nvPr userDrawn="1"/>
        </p:nvPicPr>
        <p:blipFill>
          <a:blip r:embed="rId13" cstate="print"/>
          <a:stretch>
            <a:fillRect/>
          </a:stretch>
        </p:blipFill>
        <p:spPr>
          <a:xfrm>
            <a:off x="0" y="0"/>
            <a:ext cx="1541633" cy="1613140"/>
          </a:xfrm>
          <a:prstGeom prst="rect">
            <a:avLst/>
          </a:prstGeom>
          <a:ln>
            <a:noFill/>
          </a:ln>
          <a:effectLst>
            <a:softEdge rad="112500"/>
          </a:effectLst>
        </p:spPr>
      </p:pic>
      <p:sp>
        <p:nvSpPr>
          <p:cNvPr id="1030" name="Text Box 6"/>
          <p:cNvSpPr txBox="1">
            <a:spLocks noChangeArrowheads="1"/>
          </p:cNvSpPr>
          <p:nvPr userDrawn="1"/>
        </p:nvSpPr>
        <p:spPr bwMode="auto">
          <a:xfrm>
            <a:off x="63500" y="6513513"/>
            <a:ext cx="806450" cy="217487"/>
          </a:xfrm>
          <a:prstGeom prst="rect">
            <a:avLst/>
          </a:prstGeom>
          <a:noFill/>
          <a:ln w="9525">
            <a:noFill/>
            <a:miter lim="800000"/>
            <a:headEnd/>
            <a:tailEnd/>
          </a:ln>
          <a:effectLst/>
        </p:spPr>
        <p:txBody>
          <a:bodyPr wrap="none" lIns="91435" tIns="45718" rIns="91435" bIns="45718"/>
          <a:lstStyle/>
          <a:p>
            <a:pPr algn="ctr" eaLnBrk="0" hangingPunct="0"/>
            <a:r>
              <a:rPr lang="en-GB" sz="800" b="0"/>
              <a:t>18.</a:t>
            </a:r>
            <a:fld id="{B6D853F1-695C-4422-85CE-834A884D8B9F}" type="slidenum">
              <a:rPr lang="en-GB" sz="800" b="0"/>
              <a:pPr algn="ctr" eaLnBrk="0" hangingPunct="0"/>
              <a:t>‹#›</a:t>
            </a:fld>
            <a:endParaRPr lang="en-GB" sz="800" b="0">
              <a:latin typeface="Times" pitchFamily="18" charset="0"/>
            </a:endParaRPr>
          </a:p>
        </p:txBody>
      </p:sp>
      <p:sp>
        <p:nvSpPr>
          <p:cNvPr id="1031" name="Text Box 7"/>
          <p:cNvSpPr txBox="1">
            <a:spLocks noChangeArrowheads="1"/>
          </p:cNvSpPr>
          <p:nvPr userDrawn="1"/>
        </p:nvSpPr>
        <p:spPr bwMode="auto">
          <a:xfrm>
            <a:off x="219075" y="6524625"/>
            <a:ext cx="8642350" cy="188913"/>
          </a:xfrm>
          <a:prstGeom prst="rect">
            <a:avLst/>
          </a:prstGeom>
          <a:noFill/>
          <a:ln w="9525">
            <a:noFill/>
            <a:miter lim="800000"/>
            <a:headEnd/>
            <a:tailEnd/>
          </a:ln>
          <a:effectLst/>
        </p:spPr>
        <p:txBody>
          <a:bodyPr lIns="91435" tIns="45718" rIns="91435" bIns="45718"/>
          <a:lstStyle/>
          <a:p>
            <a:pPr algn="r" eaLnBrk="0" hangingPunct="0"/>
            <a:r>
              <a:rPr lang="en-US" sz="800" b="0">
                <a:cs typeface="Times New Roman" pitchFamily="18" charset="0"/>
              </a:rPr>
              <a:t>Van Horne and Wachowicz, Fundamentals of Financial Management, 13th edition. © Pearson Education Limited 2009. Created by Gregory Kuhlemeyer.</a:t>
            </a:r>
            <a:endParaRPr lang="en-GB" sz="800" b="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20000"/>
        </a:spcAft>
        <a:buClr>
          <a:schemeClr val="tx2"/>
        </a:buClr>
        <a:buSzPct val="75000"/>
        <a:buFont typeface="Monotype Sorts" pitchFamily="2" charset="2"/>
        <a:buChar char="u"/>
        <a:defRPr sz="3600" b="1">
          <a:solidFill>
            <a:srgbClr val="000000"/>
          </a:solidFill>
          <a:latin typeface="+mn-lt"/>
          <a:ea typeface="+mn-ea"/>
          <a:cs typeface="+mn-cs"/>
        </a:defRPr>
      </a:lvl1pPr>
      <a:lvl2pPr marL="742950" indent="-285750" algn="l" rtl="0" eaLnBrk="0" fontAlgn="base" hangingPunct="0">
        <a:spcBef>
          <a:spcPct val="20000"/>
        </a:spcBef>
        <a:spcAft>
          <a:spcPct val="20000"/>
        </a:spcAft>
        <a:buClr>
          <a:schemeClr val="tx2"/>
        </a:buClr>
        <a:buSzPct val="75000"/>
        <a:buFont typeface="Monotype Sorts" pitchFamily="2" charset="2"/>
        <a:buChar char="u"/>
        <a:defRPr sz="3600" b="1">
          <a:solidFill>
            <a:srgbClr val="000000"/>
          </a:solidFill>
          <a:latin typeface="+mn-lt"/>
        </a:defRPr>
      </a:lvl2pPr>
      <a:lvl3pPr marL="11430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3pPr>
      <a:lvl4pPr marL="16002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4pPr>
      <a:lvl5pPr marL="20574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5pPr>
      <a:lvl6pPr marL="25146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6pPr>
      <a:lvl7pPr marL="29718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7pPr>
      <a:lvl8pPr marL="34290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8pPr>
      <a:lvl9pPr marL="38862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887812"/>
            <a:ext cx="7772400" cy="1197764"/>
          </a:xfrm>
        </p:spPr>
        <p:txBody>
          <a:bodyPr/>
          <a:lstStyle/>
          <a:p>
            <a:pPr algn="ctr">
              <a:defRPr/>
            </a:pPr>
            <a:endParaRPr lang="en-US" sz="7200" b="1" dirty="0"/>
          </a:p>
        </p:txBody>
      </p:sp>
      <p:sp>
        <p:nvSpPr>
          <p:cNvPr id="4099" name="Rectangle 3"/>
          <p:cNvSpPr>
            <a:spLocks noGrp="1" noChangeArrowheads="1"/>
          </p:cNvSpPr>
          <p:nvPr>
            <p:ph type="subTitle" idx="1"/>
          </p:nvPr>
        </p:nvSpPr>
        <p:spPr>
          <a:xfrm>
            <a:off x="457200" y="2895600"/>
            <a:ext cx="8305800" cy="1447800"/>
          </a:xfrm>
          <a:effectLst>
            <a:outerShdw dist="179605" dir="2700000" algn="ctr" rotWithShape="0">
              <a:schemeClr val="bg2"/>
            </a:outerShdw>
          </a:effectLst>
        </p:spPr>
        <p:txBody>
          <a:bodyPr/>
          <a:lstStyle/>
          <a:p>
            <a:pPr marL="342900" indent="-342900">
              <a:defRPr/>
            </a:pPr>
            <a:r>
              <a:rPr lang="en-US" sz="6600">
                <a:effectLst>
                  <a:outerShdw blurRad="38100" dist="38100" dir="2700000" algn="tl">
                    <a:srgbClr val="C0C0C0"/>
                  </a:outerShdw>
                </a:effectLst>
              </a:rPr>
              <a:t>Dividend Policy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title"/>
          </p:nvPr>
        </p:nvSpPr>
        <p:spPr>
          <a:xfrm>
            <a:off x="1676400" y="801688"/>
            <a:ext cx="7239000" cy="758825"/>
          </a:xfrm>
        </p:spPr>
        <p:txBody>
          <a:bodyPr/>
          <a:lstStyle/>
          <a:p>
            <a:pPr>
              <a:defRPr/>
            </a:pPr>
            <a:r>
              <a:rPr lang="en-US" b="1"/>
              <a:t>Other Dividend Issues</a:t>
            </a:r>
          </a:p>
        </p:txBody>
      </p:sp>
      <p:sp>
        <p:nvSpPr>
          <p:cNvPr id="13316" name="Rectangle 4"/>
          <p:cNvSpPr>
            <a:spLocks noGrp="1" noChangeArrowheads="1"/>
          </p:cNvSpPr>
          <p:nvPr>
            <p:ph type="body" idx="1"/>
          </p:nvPr>
        </p:nvSpPr>
        <p:spPr>
          <a:xfrm>
            <a:off x="584200" y="1981200"/>
            <a:ext cx="7696200" cy="3886200"/>
          </a:xfrm>
        </p:spPr>
        <p:txBody>
          <a:bodyPr/>
          <a:lstStyle/>
          <a:p>
            <a:pPr marL="685800" indent="-457200">
              <a:buFontTx/>
              <a:buChar char="•"/>
            </a:pPr>
            <a:r>
              <a:rPr lang="en-US" smtClean="0"/>
              <a:t>Flotation costs</a:t>
            </a:r>
          </a:p>
          <a:p>
            <a:pPr marL="685800" indent="-457200">
              <a:buFontTx/>
              <a:buChar char="•"/>
            </a:pPr>
            <a:r>
              <a:rPr lang="en-US" smtClean="0"/>
              <a:t>Transaction costs and divisibility of securities</a:t>
            </a:r>
          </a:p>
          <a:p>
            <a:pPr marL="685800" indent="-457200">
              <a:buFontTx/>
              <a:buChar char="•"/>
            </a:pPr>
            <a:r>
              <a:rPr lang="en-US" smtClean="0"/>
              <a:t>Institutional restrictions</a:t>
            </a:r>
          </a:p>
          <a:p>
            <a:pPr marL="685800" indent="-457200">
              <a:buFontTx/>
              <a:buChar char="•"/>
            </a:pPr>
            <a:r>
              <a:rPr lang="en-US" smtClean="0"/>
              <a:t>Financial signaling</a:t>
            </a:r>
          </a:p>
        </p:txBody>
      </p:sp>
      <p:sp>
        <p:nvSpPr>
          <p:cNvPr id="11268" name="Rectangle 6"/>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wipe(left)">
                                      <p:cBhvr>
                                        <p:cTn id="7" dur="500"/>
                                        <p:tgtEl>
                                          <p:spTgt spid="133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wipe(left)">
                                      <p:cBhvr>
                                        <p:cTn id="12" dur="500"/>
                                        <p:tgtEl>
                                          <p:spTgt spid="133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6">
                                            <p:txEl>
                                              <p:pRg st="2" end="2"/>
                                            </p:txEl>
                                          </p:spTgt>
                                        </p:tgtEl>
                                        <p:attrNameLst>
                                          <p:attrName>style.visibility</p:attrName>
                                        </p:attrNameLst>
                                      </p:cBhvr>
                                      <p:to>
                                        <p:strVal val="visible"/>
                                      </p:to>
                                    </p:set>
                                    <p:animEffect transition="in" filter="wipe(left)">
                                      <p:cBhvr>
                                        <p:cTn id="17" dur="500"/>
                                        <p:tgtEl>
                                          <p:spTgt spid="133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6">
                                            <p:txEl>
                                              <p:pRg st="3" end="3"/>
                                            </p:txEl>
                                          </p:spTgt>
                                        </p:tgtEl>
                                        <p:attrNameLst>
                                          <p:attrName>style.visibility</p:attrName>
                                        </p:attrNameLst>
                                      </p:cBhvr>
                                      <p:to>
                                        <p:strVal val="visible"/>
                                      </p:to>
                                    </p:set>
                                    <p:animEffect transition="in" filter="wipe(left)">
                                      <p:cBhvr>
                                        <p:cTn id="22" dur="500"/>
                                        <p:tgtEl>
                                          <p:spTgt spid="133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1676400" y="161925"/>
            <a:ext cx="5486400" cy="1428750"/>
          </a:xfrm>
        </p:spPr>
        <p:txBody>
          <a:bodyPr/>
          <a:lstStyle/>
          <a:p>
            <a:pPr>
              <a:defRPr/>
            </a:pPr>
            <a:r>
              <a:rPr lang="en-US" b="1"/>
              <a:t>Empirical Testing of Dividend Policy</a:t>
            </a:r>
          </a:p>
        </p:txBody>
      </p:sp>
      <p:sp>
        <p:nvSpPr>
          <p:cNvPr id="14340" name="Rectangle 4"/>
          <p:cNvSpPr>
            <a:spLocks noGrp="1" noChangeArrowheads="1"/>
          </p:cNvSpPr>
          <p:nvPr>
            <p:ph type="body" idx="1"/>
          </p:nvPr>
        </p:nvSpPr>
        <p:spPr>
          <a:xfrm>
            <a:off x="825500" y="2044700"/>
            <a:ext cx="8166100" cy="4724400"/>
          </a:xfrm>
        </p:spPr>
        <p:txBody>
          <a:bodyPr/>
          <a:lstStyle/>
          <a:p>
            <a:pPr marL="406400" indent="-406400">
              <a:lnSpc>
                <a:spcPct val="90000"/>
              </a:lnSpc>
              <a:buFont typeface="Monotype Sorts" pitchFamily="2" charset="2"/>
              <a:buNone/>
              <a:defRPr/>
            </a:pPr>
            <a:r>
              <a:rPr lang="en-US" sz="2800" i="1" smtClean="0">
                <a:solidFill>
                  <a:srgbClr val="42B200"/>
                </a:solidFill>
                <a:effectLst>
                  <a:outerShdw blurRad="38100" dist="38100" dir="2700000" algn="tl">
                    <a:srgbClr val="C0C0C0"/>
                  </a:outerShdw>
                </a:effectLst>
              </a:rPr>
              <a:t>Tax Effect</a:t>
            </a:r>
          </a:p>
          <a:p>
            <a:pPr marL="406400" indent="-406400">
              <a:lnSpc>
                <a:spcPct val="90000"/>
              </a:lnSpc>
              <a:spcBef>
                <a:spcPct val="0"/>
              </a:spcBef>
              <a:buSzTx/>
              <a:buFontTx/>
              <a:buChar char="•"/>
              <a:defRPr/>
            </a:pPr>
            <a:r>
              <a:rPr lang="en-US" sz="2400" smtClean="0"/>
              <a:t>Dividends are taxed more heavily than capital gains, so before-tax returns should be higher for high-dividend-paying firms.</a:t>
            </a:r>
          </a:p>
          <a:p>
            <a:pPr marL="406400" indent="-406400">
              <a:lnSpc>
                <a:spcPct val="90000"/>
              </a:lnSpc>
              <a:spcBef>
                <a:spcPct val="0"/>
              </a:spcBef>
              <a:buSzTx/>
              <a:buFontTx/>
              <a:buChar char="•"/>
              <a:defRPr/>
            </a:pPr>
            <a:r>
              <a:rPr lang="en-US" sz="2400" smtClean="0"/>
              <a:t>Empirical results are mixed – recently the evidence is largely consistent with dividend neutrality.</a:t>
            </a:r>
          </a:p>
          <a:p>
            <a:pPr marL="406400" indent="-406400">
              <a:lnSpc>
                <a:spcPct val="90000"/>
              </a:lnSpc>
              <a:buFont typeface="Monotype Sorts" pitchFamily="2" charset="2"/>
              <a:buNone/>
              <a:defRPr/>
            </a:pPr>
            <a:r>
              <a:rPr lang="en-US" sz="2800" i="1" smtClean="0">
                <a:solidFill>
                  <a:schemeClr val="hlink"/>
                </a:solidFill>
                <a:effectLst>
                  <a:outerShdw blurRad="38100" dist="38100" dir="2700000" algn="tl">
                    <a:srgbClr val="C0C0C0"/>
                  </a:outerShdw>
                </a:effectLst>
              </a:rPr>
              <a:t>Financial Signaling</a:t>
            </a:r>
            <a:endParaRPr lang="en-US" sz="2800" i="1" smtClean="0"/>
          </a:p>
          <a:p>
            <a:pPr marL="406400" indent="-406400">
              <a:lnSpc>
                <a:spcPct val="90000"/>
              </a:lnSpc>
              <a:spcBef>
                <a:spcPct val="0"/>
              </a:spcBef>
              <a:buSzTx/>
              <a:buFontTx/>
              <a:buChar char="•"/>
              <a:defRPr/>
            </a:pPr>
            <a:r>
              <a:rPr lang="en-US" sz="2400" smtClean="0"/>
              <a:t>Expect that increases (decreases) in dividends lead to positive (negative) excess stock returns.</a:t>
            </a:r>
          </a:p>
          <a:p>
            <a:pPr marL="406400" indent="-406400">
              <a:lnSpc>
                <a:spcPct val="90000"/>
              </a:lnSpc>
              <a:spcBef>
                <a:spcPct val="0"/>
              </a:spcBef>
              <a:buSzTx/>
              <a:buFontTx/>
              <a:buChar char="•"/>
              <a:defRPr/>
            </a:pPr>
            <a:r>
              <a:rPr lang="en-US" sz="2400" smtClean="0"/>
              <a:t>Empirical results are consistent with these expectations.</a:t>
            </a:r>
          </a:p>
        </p:txBody>
      </p:sp>
      <p:sp>
        <p:nvSpPr>
          <p:cNvPr id="12292" name="Rectangle 6"/>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wipe(left)">
                                      <p:cBhvr>
                                        <p:cTn id="7" dur="500"/>
                                        <p:tgtEl>
                                          <p:spTgt spid="1434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340">
                                            <p:txEl>
                                              <p:pRg st="1" end="1"/>
                                            </p:txEl>
                                          </p:spTgt>
                                        </p:tgtEl>
                                        <p:attrNameLst>
                                          <p:attrName>style.visibility</p:attrName>
                                        </p:attrNameLst>
                                      </p:cBhvr>
                                      <p:to>
                                        <p:strVal val="visible"/>
                                      </p:to>
                                    </p:set>
                                    <p:animEffect transition="in" filter="wipe(left)">
                                      <p:cBhvr>
                                        <p:cTn id="10" dur="500"/>
                                        <p:tgtEl>
                                          <p:spTgt spid="1434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340">
                                            <p:txEl>
                                              <p:pRg st="2" end="2"/>
                                            </p:txEl>
                                          </p:spTgt>
                                        </p:tgtEl>
                                        <p:attrNameLst>
                                          <p:attrName>style.visibility</p:attrName>
                                        </p:attrNameLst>
                                      </p:cBhvr>
                                      <p:to>
                                        <p:strVal val="visible"/>
                                      </p:to>
                                    </p:set>
                                    <p:animEffect transition="in" filter="wipe(left)">
                                      <p:cBhvr>
                                        <p:cTn id="13" dur="500"/>
                                        <p:tgtEl>
                                          <p:spTgt spid="1434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4340">
                                            <p:txEl>
                                              <p:pRg st="3" end="3"/>
                                            </p:txEl>
                                          </p:spTgt>
                                        </p:tgtEl>
                                        <p:attrNameLst>
                                          <p:attrName>style.visibility</p:attrName>
                                        </p:attrNameLst>
                                      </p:cBhvr>
                                      <p:to>
                                        <p:strVal val="visible"/>
                                      </p:to>
                                    </p:set>
                                    <p:animEffect transition="in" filter="wipe(left)">
                                      <p:cBhvr>
                                        <p:cTn id="18" dur="500"/>
                                        <p:tgtEl>
                                          <p:spTgt spid="14340">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4340">
                                            <p:txEl>
                                              <p:pRg st="4" end="4"/>
                                            </p:txEl>
                                          </p:spTgt>
                                        </p:tgtEl>
                                        <p:attrNameLst>
                                          <p:attrName>style.visibility</p:attrName>
                                        </p:attrNameLst>
                                      </p:cBhvr>
                                      <p:to>
                                        <p:strVal val="visible"/>
                                      </p:to>
                                    </p:set>
                                    <p:animEffect transition="in" filter="wipe(left)">
                                      <p:cBhvr>
                                        <p:cTn id="21" dur="500"/>
                                        <p:tgtEl>
                                          <p:spTgt spid="14340">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4340">
                                            <p:txEl>
                                              <p:pRg st="5" end="5"/>
                                            </p:txEl>
                                          </p:spTgt>
                                        </p:tgtEl>
                                        <p:attrNameLst>
                                          <p:attrName>style.visibility</p:attrName>
                                        </p:attrNameLst>
                                      </p:cBhvr>
                                      <p:to>
                                        <p:strVal val="visible"/>
                                      </p:to>
                                    </p:set>
                                    <p:animEffect transition="in" filter="wipe(left)">
                                      <p:cBhvr>
                                        <p:cTn id="24" dur="500"/>
                                        <p:tgtEl>
                                          <p:spTgt spid="143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a:xfrm>
            <a:off x="1676400" y="200025"/>
            <a:ext cx="6934200" cy="1428750"/>
          </a:xfrm>
        </p:spPr>
        <p:txBody>
          <a:bodyPr/>
          <a:lstStyle/>
          <a:p>
            <a:pPr>
              <a:defRPr/>
            </a:pPr>
            <a:r>
              <a:rPr lang="en-US" b="1"/>
              <a:t>Implications for Corporate Policy</a:t>
            </a:r>
          </a:p>
        </p:txBody>
      </p:sp>
      <p:sp>
        <p:nvSpPr>
          <p:cNvPr id="15364" name="Rectangle 4"/>
          <p:cNvSpPr>
            <a:spLocks noGrp="1" noChangeArrowheads="1"/>
          </p:cNvSpPr>
          <p:nvPr>
            <p:ph type="body" idx="1"/>
          </p:nvPr>
        </p:nvSpPr>
        <p:spPr>
          <a:xfrm>
            <a:off x="812800" y="1981200"/>
            <a:ext cx="8077200" cy="4648200"/>
          </a:xfrm>
        </p:spPr>
        <p:txBody>
          <a:bodyPr/>
          <a:lstStyle/>
          <a:p>
            <a:pPr>
              <a:buSzTx/>
              <a:buFontTx/>
              <a:buChar char="•"/>
            </a:pPr>
            <a:r>
              <a:rPr lang="en-US" sz="3000" smtClean="0"/>
              <a:t>Establish a policy that will maximize shareholder wealth.</a:t>
            </a:r>
          </a:p>
          <a:p>
            <a:pPr>
              <a:buSzTx/>
              <a:buFontTx/>
              <a:buChar char="•"/>
            </a:pPr>
            <a:r>
              <a:rPr lang="en-US" sz="3000" smtClean="0"/>
              <a:t>Distribute excess funds to shareholders and stabilize the absolute amount of dividends if necessary (passive).</a:t>
            </a:r>
          </a:p>
          <a:p>
            <a:pPr>
              <a:buSzTx/>
              <a:buFontTx/>
              <a:buChar char="•"/>
            </a:pPr>
            <a:r>
              <a:rPr lang="en-US" sz="3000" smtClean="0"/>
              <a:t>Payouts greater than excess funds should occur only in an environment that has a net preference for dividends.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wipe(left)">
                                      <p:cBhvr>
                                        <p:cTn id="7" dur="500"/>
                                        <p:tgtEl>
                                          <p:spTgt spid="15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4">
                                            <p:txEl>
                                              <p:pRg st="1" end="1"/>
                                            </p:txEl>
                                          </p:spTgt>
                                        </p:tgtEl>
                                        <p:attrNameLst>
                                          <p:attrName>style.visibility</p:attrName>
                                        </p:attrNameLst>
                                      </p:cBhvr>
                                      <p:to>
                                        <p:strVal val="visible"/>
                                      </p:to>
                                    </p:set>
                                    <p:animEffect transition="in" filter="wipe(left)">
                                      <p:cBhvr>
                                        <p:cTn id="12" dur="500"/>
                                        <p:tgtEl>
                                          <p:spTgt spid="153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4">
                                            <p:txEl>
                                              <p:pRg st="2" end="2"/>
                                            </p:txEl>
                                          </p:spTgt>
                                        </p:tgtEl>
                                        <p:attrNameLst>
                                          <p:attrName>style.visibility</p:attrName>
                                        </p:attrNameLst>
                                      </p:cBhvr>
                                      <p:to>
                                        <p:strVal val="visible"/>
                                      </p:to>
                                    </p:set>
                                    <p:animEffect transition="in" filter="wipe(left)">
                                      <p:cBhvr>
                                        <p:cTn id="17" dur="500"/>
                                        <p:tgtEl>
                                          <p:spTgt spid="153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xfrm>
            <a:off x="1676400" y="200025"/>
            <a:ext cx="6934200" cy="1428750"/>
          </a:xfrm>
        </p:spPr>
        <p:txBody>
          <a:bodyPr/>
          <a:lstStyle/>
          <a:p>
            <a:pPr>
              <a:defRPr/>
            </a:pPr>
            <a:r>
              <a:rPr lang="en-US" b="1"/>
              <a:t>Implications for Corporate Policy</a:t>
            </a:r>
          </a:p>
        </p:txBody>
      </p:sp>
      <p:sp>
        <p:nvSpPr>
          <p:cNvPr id="16388" name="Rectangle 4"/>
          <p:cNvSpPr>
            <a:spLocks noGrp="1" noChangeArrowheads="1"/>
          </p:cNvSpPr>
          <p:nvPr>
            <p:ph type="body" idx="1"/>
          </p:nvPr>
        </p:nvSpPr>
        <p:spPr>
          <a:xfrm>
            <a:off x="584200" y="1981200"/>
            <a:ext cx="8305800" cy="4181475"/>
          </a:xfrm>
        </p:spPr>
        <p:txBody>
          <a:bodyPr>
            <a:spAutoFit/>
          </a:bodyPr>
          <a:lstStyle/>
          <a:p>
            <a:pPr marL="685800" indent="-457200">
              <a:buSzTx/>
              <a:buFontTx/>
              <a:buChar char="•"/>
            </a:pPr>
            <a:r>
              <a:rPr lang="en-US" sz="3200" smtClean="0"/>
              <a:t>There is a positive value associated with a modest dividend. Could be due to institutional restrictions or signaling effects.</a:t>
            </a:r>
          </a:p>
          <a:p>
            <a:pPr marL="685800" indent="-457200">
              <a:buSzTx/>
              <a:buFontTx/>
              <a:buChar char="•"/>
            </a:pPr>
            <a:r>
              <a:rPr lang="en-US" sz="3200" smtClean="0"/>
              <a:t>Dividends in excess of the passive policy does not appear to lead to share price improvement because of taxes and flotation costs.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wipe(left)">
                                      <p:cBhvr>
                                        <p:cTn id="7" dur="500"/>
                                        <p:tgtEl>
                                          <p:spTgt spid="163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wipe(left)">
                                      <p:cBhvr>
                                        <p:cTn id="12" dur="500"/>
                                        <p:tgtEl>
                                          <p:spTgt spid="163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1676400" y="161925"/>
            <a:ext cx="7239000" cy="1428750"/>
          </a:xfrm>
        </p:spPr>
        <p:txBody>
          <a:bodyPr/>
          <a:lstStyle/>
          <a:p>
            <a:pPr>
              <a:defRPr/>
            </a:pPr>
            <a:r>
              <a:rPr lang="en-US" b="1"/>
              <a:t>Factors Influencing Dividend Policy</a:t>
            </a:r>
          </a:p>
        </p:txBody>
      </p:sp>
      <p:sp>
        <p:nvSpPr>
          <p:cNvPr id="17412" name="Rectangle 4"/>
          <p:cNvSpPr>
            <a:spLocks noGrp="1" noChangeArrowheads="1"/>
          </p:cNvSpPr>
          <p:nvPr>
            <p:ph type="body" idx="1"/>
          </p:nvPr>
        </p:nvSpPr>
        <p:spPr>
          <a:xfrm>
            <a:off x="812800" y="2438400"/>
            <a:ext cx="7924800" cy="4038600"/>
          </a:xfrm>
        </p:spPr>
        <p:txBody>
          <a:bodyPr/>
          <a:lstStyle/>
          <a:p>
            <a:pPr>
              <a:lnSpc>
                <a:spcPct val="90000"/>
              </a:lnSpc>
              <a:buSzTx/>
              <a:buFontTx/>
              <a:buChar char="•"/>
              <a:defRPr/>
            </a:pPr>
            <a:r>
              <a:rPr lang="en-US" sz="2800" i="1" smtClean="0">
                <a:solidFill>
                  <a:srgbClr val="42B200"/>
                </a:solidFill>
                <a:effectLst>
                  <a:outerShdw blurRad="38100" dist="38100" dir="2700000" algn="tl">
                    <a:srgbClr val="C0C0C0"/>
                  </a:outerShdw>
                </a:effectLst>
              </a:rPr>
              <a:t>Capital Impairment Rule</a:t>
            </a:r>
            <a:r>
              <a:rPr lang="en-US" sz="2800" smtClean="0">
                <a:solidFill>
                  <a:srgbClr val="42B200"/>
                </a:solidFill>
                <a:effectLst>
                  <a:outerShdw blurRad="38100" dist="38100" dir="2700000" algn="tl">
                    <a:srgbClr val="C0C0C0"/>
                  </a:outerShdw>
                </a:effectLst>
              </a:rPr>
              <a:t> </a:t>
            </a:r>
            <a:r>
              <a:rPr lang="en-US" sz="2800" smtClean="0"/>
              <a:t>– many states prohibit the payment of dividends if these dividends impair “capital” (usually either par value of common stock or par plus additional paid-in capital).</a:t>
            </a:r>
          </a:p>
          <a:p>
            <a:pPr marL="1085850" lvl="1">
              <a:lnSpc>
                <a:spcPct val="90000"/>
              </a:lnSpc>
              <a:buSzTx/>
              <a:buFontTx/>
              <a:buChar char="•"/>
              <a:defRPr/>
            </a:pPr>
            <a:r>
              <a:rPr lang="en-US" sz="2400" smtClean="0"/>
              <a:t>Incorporation in some states (notably Delaware) allows a firm to use the “fair value,” rather than “book value,” of its assets when judging whether a dividend impairs “capital.”</a:t>
            </a:r>
          </a:p>
        </p:txBody>
      </p:sp>
      <p:sp>
        <p:nvSpPr>
          <p:cNvPr id="17414" name="Rectangle 6"/>
          <p:cNvSpPr>
            <a:spLocks noChangeArrowheads="1"/>
          </p:cNvSpPr>
          <p:nvPr/>
        </p:nvSpPr>
        <p:spPr bwMode="auto">
          <a:xfrm>
            <a:off x="381000" y="1828800"/>
            <a:ext cx="8216900" cy="603250"/>
          </a:xfrm>
          <a:prstGeom prst="rect">
            <a:avLst/>
          </a:prstGeom>
          <a:solidFill>
            <a:srgbClr val="FCFEB9"/>
          </a:solidFill>
          <a:ln w="12700">
            <a:solidFill>
              <a:srgbClr val="000000"/>
            </a:solidFill>
            <a:miter lim="800000"/>
            <a:headEnd/>
            <a:tailEnd/>
          </a:ln>
          <a:effectLst/>
        </p:spPr>
        <p:txBody>
          <a:bodyPr lIns="90488" tIns="44450" rIns="90488" bIns="44450"/>
          <a:lstStyle/>
          <a:p>
            <a:pPr marL="857250" indent="-628650" algn="ctr" eaLnBrk="0" hangingPunct="0">
              <a:spcBef>
                <a:spcPct val="10000"/>
              </a:spcBef>
              <a:spcAft>
                <a:spcPct val="10000"/>
              </a:spcAft>
              <a:defRPr/>
            </a:pPr>
            <a:r>
              <a:rPr lang="en-US" sz="3200">
                <a:solidFill>
                  <a:schemeClr val="hlink"/>
                </a:solidFill>
                <a:effectLst>
                  <a:outerShdw blurRad="38100" dist="38100" dir="2700000" algn="tl">
                    <a:srgbClr val="000000"/>
                  </a:outerShdw>
                </a:effectLst>
              </a:rPr>
              <a:t>Legal Rules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wipe(left)">
                                      <p:cBhvr>
                                        <p:cTn id="7" dur="500"/>
                                        <p:tgtEl>
                                          <p:spTgt spid="1741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412">
                                            <p:txEl>
                                              <p:pRg st="1" end="1"/>
                                            </p:txEl>
                                          </p:spTgt>
                                        </p:tgtEl>
                                        <p:attrNameLst>
                                          <p:attrName>style.visibility</p:attrName>
                                        </p:attrNameLst>
                                      </p:cBhvr>
                                      <p:to>
                                        <p:strVal val="visible"/>
                                      </p:to>
                                    </p:set>
                                    <p:animEffect transition="in" filter="wipe(left)">
                                      <p:cBhvr>
                                        <p:cTn id="10" dur="500"/>
                                        <p:tgtEl>
                                          <p:spTgt spid="174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xfrm>
            <a:off x="1676400" y="161925"/>
            <a:ext cx="7239000" cy="1428750"/>
          </a:xfrm>
        </p:spPr>
        <p:txBody>
          <a:bodyPr/>
          <a:lstStyle/>
          <a:p>
            <a:pPr>
              <a:defRPr/>
            </a:pPr>
            <a:r>
              <a:rPr lang="en-US" b="1"/>
              <a:t>Factors Influencing Dividend Policy</a:t>
            </a:r>
          </a:p>
        </p:txBody>
      </p:sp>
      <p:sp>
        <p:nvSpPr>
          <p:cNvPr id="50180" name="Rectangle 4"/>
          <p:cNvSpPr>
            <a:spLocks noGrp="1" noChangeArrowheads="1"/>
          </p:cNvSpPr>
          <p:nvPr>
            <p:ph type="body" idx="1"/>
          </p:nvPr>
        </p:nvSpPr>
        <p:spPr>
          <a:xfrm>
            <a:off x="812800" y="2514600"/>
            <a:ext cx="7950200" cy="3676650"/>
          </a:xfrm>
        </p:spPr>
        <p:txBody>
          <a:bodyPr>
            <a:spAutoFit/>
          </a:bodyPr>
          <a:lstStyle/>
          <a:p>
            <a:pPr>
              <a:buSzTx/>
              <a:buFontTx/>
              <a:buChar char="•"/>
              <a:defRPr/>
            </a:pPr>
            <a:r>
              <a:rPr lang="en-US" sz="2800" i="1" smtClean="0">
                <a:solidFill>
                  <a:srgbClr val="42B200"/>
                </a:solidFill>
                <a:effectLst>
                  <a:outerShdw blurRad="38100" dist="38100" dir="2700000" algn="tl">
                    <a:srgbClr val="C0C0C0"/>
                  </a:outerShdw>
                </a:effectLst>
              </a:rPr>
              <a:t>Insolvency Rule</a:t>
            </a:r>
            <a:r>
              <a:rPr lang="en-US" sz="2800" smtClean="0">
                <a:solidFill>
                  <a:srgbClr val="42B200"/>
                </a:solidFill>
                <a:effectLst>
                  <a:outerShdw blurRad="38100" dist="38100" dir="2700000" algn="tl">
                    <a:srgbClr val="C0C0C0"/>
                  </a:outerShdw>
                </a:effectLst>
              </a:rPr>
              <a:t> </a:t>
            </a:r>
            <a:r>
              <a:rPr lang="en-US" sz="2800" smtClean="0"/>
              <a:t>– some states prohibit the payment of cash dividends if the company is insolvent under either a “fair market valuation” or “equitable” sense.</a:t>
            </a:r>
          </a:p>
          <a:p>
            <a:pPr>
              <a:buSzTx/>
              <a:buFontTx/>
              <a:buChar char="•"/>
              <a:defRPr/>
            </a:pPr>
            <a:r>
              <a:rPr lang="en-US" sz="2800" i="1" smtClean="0">
                <a:solidFill>
                  <a:srgbClr val="42B200"/>
                </a:solidFill>
                <a:effectLst>
                  <a:outerShdw blurRad="38100" dist="38100" dir="2700000" algn="tl">
                    <a:srgbClr val="C0C0C0"/>
                  </a:outerShdw>
                </a:effectLst>
              </a:rPr>
              <a:t>Undue Retention of Earnings Rule</a:t>
            </a:r>
            <a:r>
              <a:rPr lang="en-US" sz="2800" smtClean="0">
                <a:solidFill>
                  <a:srgbClr val="42B200"/>
                </a:solidFill>
                <a:effectLst>
                  <a:outerShdw blurRad="38100" dist="38100" dir="2700000" algn="tl">
                    <a:srgbClr val="C0C0C0"/>
                  </a:outerShdw>
                </a:effectLst>
              </a:rPr>
              <a:t> </a:t>
            </a:r>
            <a:r>
              <a:rPr lang="en-US" sz="2800" smtClean="0"/>
              <a:t>– prohibits the undue retention of earnings in excess of the present and future investment needs of the firm.</a:t>
            </a:r>
          </a:p>
        </p:txBody>
      </p:sp>
      <p:sp>
        <p:nvSpPr>
          <p:cNvPr id="50182" name="Rectangle 6"/>
          <p:cNvSpPr>
            <a:spLocks noChangeArrowheads="1"/>
          </p:cNvSpPr>
          <p:nvPr/>
        </p:nvSpPr>
        <p:spPr bwMode="auto">
          <a:xfrm>
            <a:off x="381000" y="1828800"/>
            <a:ext cx="8216900" cy="603250"/>
          </a:xfrm>
          <a:prstGeom prst="rect">
            <a:avLst/>
          </a:prstGeom>
          <a:solidFill>
            <a:srgbClr val="FCFEB9"/>
          </a:solidFill>
          <a:ln w="12700">
            <a:solidFill>
              <a:srgbClr val="000000"/>
            </a:solidFill>
            <a:miter lim="800000"/>
            <a:headEnd/>
            <a:tailEnd/>
          </a:ln>
          <a:effectLst/>
        </p:spPr>
        <p:txBody>
          <a:bodyPr lIns="90488" tIns="44450" rIns="90488" bIns="44450"/>
          <a:lstStyle/>
          <a:p>
            <a:pPr marL="857250" indent="-628650" algn="ctr" eaLnBrk="0" hangingPunct="0">
              <a:spcBef>
                <a:spcPct val="10000"/>
              </a:spcBef>
              <a:spcAft>
                <a:spcPct val="10000"/>
              </a:spcAft>
              <a:defRPr/>
            </a:pPr>
            <a:r>
              <a:rPr lang="en-US" sz="3200">
                <a:solidFill>
                  <a:schemeClr val="hlink"/>
                </a:solidFill>
                <a:effectLst>
                  <a:outerShdw blurRad="38100" dist="38100" dir="2700000" algn="tl">
                    <a:srgbClr val="000000"/>
                  </a:outerShdw>
                </a:effectLst>
              </a:rPr>
              <a:t>Legal Rules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animEffect transition="in" filter="wipe(left)">
                                      <p:cBhvr>
                                        <p:cTn id="7" dur="500"/>
                                        <p:tgtEl>
                                          <p:spTgt spid="501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0">
                                            <p:txEl>
                                              <p:pRg st="1" end="1"/>
                                            </p:txEl>
                                          </p:spTgt>
                                        </p:tgtEl>
                                        <p:attrNameLst>
                                          <p:attrName>style.visibility</p:attrName>
                                        </p:attrNameLst>
                                      </p:cBhvr>
                                      <p:to>
                                        <p:strVal val="visible"/>
                                      </p:to>
                                    </p:set>
                                    <p:animEffect transition="in" filter="wipe(left)">
                                      <p:cBhvr>
                                        <p:cTn id="12" dur="500"/>
                                        <p:tgtEl>
                                          <p:spTgt spid="50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xfrm>
            <a:off x="1676400" y="161925"/>
            <a:ext cx="7239000" cy="1428750"/>
          </a:xfrm>
        </p:spPr>
        <p:txBody>
          <a:bodyPr/>
          <a:lstStyle/>
          <a:p>
            <a:pPr>
              <a:defRPr/>
            </a:pPr>
            <a:r>
              <a:rPr lang="en-US" b="1"/>
              <a:t>Factors Influencing Dividend Policy</a:t>
            </a:r>
          </a:p>
        </p:txBody>
      </p:sp>
      <p:sp>
        <p:nvSpPr>
          <p:cNvPr id="18436" name="Rectangle 4"/>
          <p:cNvSpPr>
            <a:spLocks noGrp="1" noChangeArrowheads="1"/>
          </p:cNvSpPr>
          <p:nvPr>
            <p:ph type="body" idx="1"/>
          </p:nvPr>
        </p:nvSpPr>
        <p:spPr>
          <a:xfrm>
            <a:off x="812800" y="2667000"/>
            <a:ext cx="6781800" cy="3787775"/>
          </a:xfrm>
        </p:spPr>
        <p:txBody>
          <a:bodyPr>
            <a:spAutoFit/>
          </a:bodyPr>
          <a:lstStyle/>
          <a:p>
            <a:pPr>
              <a:buSzTx/>
              <a:buFontTx/>
              <a:buChar char="•"/>
            </a:pPr>
            <a:r>
              <a:rPr lang="en-US" sz="3200" smtClean="0"/>
              <a:t>Funding Needs of the Firm</a:t>
            </a:r>
          </a:p>
          <a:p>
            <a:pPr>
              <a:buSzTx/>
              <a:buFontTx/>
              <a:buChar char="•"/>
            </a:pPr>
            <a:r>
              <a:rPr lang="en-US" sz="3200" smtClean="0"/>
              <a:t>Liquidity</a:t>
            </a:r>
          </a:p>
          <a:p>
            <a:pPr>
              <a:buSzTx/>
              <a:buFontTx/>
              <a:buChar char="•"/>
            </a:pPr>
            <a:r>
              <a:rPr lang="en-US" sz="3200" smtClean="0"/>
              <a:t>Ability to Borrow</a:t>
            </a:r>
          </a:p>
          <a:p>
            <a:pPr>
              <a:buSzTx/>
              <a:buFontTx/>
              <a:buChar char="•"/>
            </a:pPr>
            <a:r>
              <a:rPr lang="en-US" sz="3200" smtClean="0"/>
              <a:t>Restrictions in Debt Contracts (protective covenants)</a:t>
            </a:r>
          </a:p>
          <a:p>
            <a:pPr>
              <a:buSzTx/>
              <a:buFontTx/>
              <a:buChar char="•"/>
            </a:pPr>
            <a:r>
              <a:rPr lang="en-US" sz="3200" smtClean="0"/>
              <a:t>Control</a:t>
            </a:r>
          </a:p>
        </p:txBody>
      </p:sp>
      <p:sp>
        <p:nvSpPr>
          <p:cNvPr id="18438" name="Rectangle 6"/>
          <p:cNvSpPr>
            <a:spLocks noChangeArrowheads="1"/>
          </p:cNvSpPr>
          <p:nvPr/>
        </p:nvSpPr>
        <p:spPr bwMode="auto">
          <a:xfrm>
            <a:off x="920750" y="1911350"/>
            <a:ext cx="6311900" cy="596900"/>
          </a:xfrm>
          <a:prstGeom prst="rect">
            <a:avLst/>
          </a:prstGeom>
          <a:solidFill>
            <a:srgbClr val="FCFEB9"/>
          </a:solidFill>
          <a:ln w="12700">
            <a:solidFill>
              <a:srgbClr val="000000"/>
            </a:solidFill>
            <a:miter lim="800000"/>
            <a:headEnd/>
            <a:tailEnd/>
          </a:ln>
          <a:effectLst/>
        </p:spPr>
        <p:txBody>
          <a:bodyPr lIns="90488" tIns="44450" rIns="90488" bIns="44450"/>
          <a:lstStyle/>
          <a:p>
            <a:pPr marL="857250" indent="-628650" algn="ctr" eaLnBrk="0" hangingPunct="0">
              <a:spcBef>
                <a:spcPct val="10000"/>
              </a:spcBef>
              <a:spcAft>
                <a:spcPct val="10000"/>
              </a:spcAft>
              <a:defRPr/>
            </a:pPr>
            <a:r>
              <a:rPr lang="en-US" sz="3600">
                <a:solidFill>
                  <a:schemeClr val="hlink"/>
                </a:solidFill>
                <a:effectLst>
                  <a:outerShdw blurRad="38100" dist="38100" dir="2700000" algn="tl">
                    <a:srgbClr val="000000"/>
                  </a:outerShdw>
                </a:effectLst>
              </a:rPr>
              <a:t>Other Issues to Consider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wipe(left)">
                                      <p:cBhvr>
                                        <p:cTn id="7" dur="5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wipe(left)">
                                      <p:cBhvr>
                                        <p:cTn id="12" dur="500"/>
                                        <p:tgtEl>
                                          <p:spTgt spid="184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wipe(left)">
                                      <p:cBhvr>
                                        <p:cTn id="17" dur="500"/>
                                        <p:tgtEl>
                                          <p:spTgt spid="184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6">
                                            <p:txEl>
                                              <p:pRg st="3" end="3"/>
                                            </p:txEl>
                                          </p:spTgt>
                                        </p:tgtEl>
                                        <p:attrNameLst>
                                          <p:attrName>style.visibility</p:attrName>
                                        </p:attrNameLst>
                                      </p:cBhvr>
                                      <p:to>
                                        <p:strVal val="visible"/>
                                      </p:to>
                                    </p:set>
                                    <p:animEffect transition="in" filter="wipe(left)">
                                      <p:cBhvr>
                                        <p:cTn id="22" dur="500"/>
                                        <p:tgtEl>
                                          <p:spTgt spid="184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6">
                                            <p:txEl>
                                              <p:pRg st="4" end="4"/>
                                            </p:txEl>
                                          </p:spTgt>
                                        </p:tgtEl>
                                        <p:attrNameLst>
                                          <p:attrName>style.visibility</p:attrName>
                                        </p:attrNameLst>
                                      </p:cBhvr>
                                      <p:to>
                                        <p:strVal val="visible"/>
                                      </p:to>
                                    </p:set>
                                    <p:animEffect transition="in" filter="wipe(left)">
                                      <p:cBhvr>
                                        <p:cTn id="27" dur="500"/>
                                        <p:tgtEl>
                                          <p:spTgt spid="184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1676400" y="752475"/>
            <a:ext cx="6781800" cy="758825"/>
          </a:xfrm>
        </p:spPr>
        <p:txBody>
          <a:bodyPr/>
          <a:lstStyle/>
          <a:p>
            <a:pPr>
              <a:defRPr/>
            </a:pPr>
            <a:r>
              <a:rPr lang="en-US" b="1"/>
              <a:t>Dividend Stability</a:t>
            </a:r>
          </a:p>
        </p:txBody>
      </p:sp>
      <p:sp>
        <p:nvSpPr>
          <p:cNvPr id="19462" name="Rectangle 6"/>
          <p:cNvSpPr>
            <a:spLocks noChangeArrowheads="1"/>
          </p:cNvSpPr>
          <p:nvPr/>
        </p:nvSpPr>
        <p:spPr bwMode="auto">
          <a:xfrm>
            <a:off x="311150" y="1905000"/>
            <a:ext cx="8445500" cy="977900"/>
          </a:xfrm>
          <a:prstGeom prst="rect">
            <a:avLst/>
          </a:prstGeom>
          <a:solidFill>
            <a:srgbClr val="FCFEB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sz="2800">
                <a:solidFill>
                  <a:srgbClr val="42B200"/>
                </a:solidFill>
                <a:effectLst>
                  <a:outerShdw blurRad="38100" dist="38100" dir="2700000" algn="tl">
                    <a:srgbClr val="000000"/>
                  </a:outerShdw>
                </a:effectLst>
              </a:rPr>
              <a:t>Stability </a:t>
            </a:r>
            <a:r>
              <a:rPr lang="en-US" sz="2800">
                <a:effectLst>
                  <a:outerShdw blurRad="38100" dist="38100" dir="2700000" algn="tl">
                    <a:srgbClr val="FFFFFF"/>
                  </a:outerShdw>
                </a:effectLst>
              </a:rPr>
              <a:t>– maintaining the position of the firm’s dividend payments in relation to a trend line.</a:t>
            </a:r>
          </a:p>
        </p:txBody>
      </p:sp>
      <p:sp>
        <p:nvSpPr>
          <p:cNvPr id="18436" name="Line 7"/>
          <p:cNvSpPr>
            <a:spLocks noChangeShapeType="1"/>
          </p:cNvSpPr>
          <p:nvPr/>
        </p:nvSpPr>
        <p:spPr bwMode="auto">
          <a:xfrm>
            <a:off x="1752600" y="3117850"/>
            <a:ext cx="0" cy="2895600"/>
          </a:xfrm>
          <a:prstGeom prst="line">
            <a:avLst/>
          </a:prstGeom>
          <a:noFill/>
          <a:ln w="12700">
            <a:solidFill>
              <a:srgbClr val="000000"/>
            </a:solidFill>
            <a:round/>
            <a:headEnd/>
            <a:tailEnd/>
          </a:ln>
        </p:spPr>
        <p:txBody>
          <a:bodyPr/>
          <a:lstStyle/>
          <a:p>
            <a:endParaRPr lang="en-US"/>
          </a:p>
        </p:txBody>
      </p:sp>
      <p:sp>
        <p:nvSpPr>
          <p:cNvPr id="18437" name="Rectangle 8"/>
          <p:cNvSpPr>
            <a:spLocks noChangeArrowheads="1"/>
          </p:cNvSpPr>
          <p:nvPr/>
        </p:nvSpPr>
        <p:spPr bwMode="auto">
          <a:xfrm rot="-5400000">
            <a:off x="-477043" y="4402931"/>
            <a:ext cx="2722562" cy="454025"/>
          </a:xfrm>
          <a:prstGeom prst="rect">
            <a:avLst/>
          </a:prstGeom>
          <a:noFill/>
          <a:ln w="12700">
            <a:noFill/>
            <a:miter lim="800000"/>
            <a:headEnd/>
            <a:tailEnd/>
          </a:ln>
        </p:spPr>
        <p:txBody>
          <a:bodyPr wrap="none" lIns="90488" tIns="44450" rIns="90488" bIns="44450">
            <a:spAutoFit/>
          </a:bodyPr>
          <a:lstStyle/>
          <a:p>
            <a:pPr eaLnBrk="0" hangingPunct="0"/>
            <a:r>
              <a:rPr lang="en-US"/>
              <a:t>Dollars Per Share</a:t>
            </a:r>
          </a:p>
        </p:txBody>
      </p:sp>
      <p:sp>
        <p:nvSpPr>
          <p:cNvPr id="18438" name="Rectangle 9"/>
          <p:cNvSpPr>
            <a:spLocks noChangeArrowheads="1"/>
          </p:cNvSpPr>
          <p:nvPr/>
        </p:nvSpPr>
        <p:spPr bwMode="auto">
          <a:xfrm>
            <a:off x="1281113" y="37814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3</a:t>
            </a:r>
          </a:p>
        </p:txBody>
      </p:sp>
      <p:sp>
        <p:nvSpPr>
          <p:cNvPr id="18439" name="Rectangle 10"/>
          <p:cNvSpPr>
            <a:spLocks noChangeArrowheads="1"/>
          </p:cNvSpPr>
          <p:nvPr/>
        </p:nvSpPr>
        <p:spPr bwMode="auto">
          <a:xfrm>
            <a:off x="1281113" y="30956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4</a:t>
            </a:r>
          </a:p>
        </p:txBody>
      </p:sp>
      <p:sp>
        <p:nvSpPr>
          <p:cNvPr id="18440" name="Rectangle 11"/>
          <p:cNvSpPr>
            <a:spLocks noChangeArrowheads="1"/>
          </p:cNvSpPr>
          <p:nvPr/>
        </p:nvSpPr>
        <p:spPr bwMode="auto">
          <a:xfrm>
            <a:off x="1281113" y="45434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2</a:t>
            </a:r>
          </a:p>
        </p:txBody>
      </p:sp>
      <p:sp>
        <p:nvSpPr>
          <p:cNvPr id="18441" name="Rectangle 12"/>
          <p:cNvSpPr>
            <a:spLocks noChangeArrowheads="1"/>
          </p:cNvSpPr>
          <p:nvPr/>
        </p:nvSpPr>
        <p:spPr bwMode="auto">
          <a:xfrm>
            <a:off x="1281113" y="52292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1</a:t>
            </a:r>
          </a:p>
        </p:txBody>
      </p:sp>
      <p:sp>
        <p:nvSpPr>
          <p:cNvPr id="18442" name="Line 13"/>
          <p:cNvSpPr>
            <a:spLocks noChangeShapeType="1"/>
          </p:cNvSpPr>
          <p:nvPr/>
        </p:nvSpPr>
        <p:spPr bwMode="auto">
          <a:xfrm>
            <a:off x="1752600" y="4718050"/>
            <a:ext cx="609600" cy="0"/>
          </a:xfrm>
          <a:prstGeom prst="line">
            <a:avLst/>
          </a:prstGeom>
          <a:noFill/>
          <a:ln w="25400">
            <a:solidFill>
              <a:schemeClr val="hlink"/>
            </a:solidFill>
            <a:round/>
            <a:headEnd/>
            <a:tailEnd/>
          </a:ln>
        </p:spPr>
        <p:txBody>
          <a:bodyPr/>
          <a:lstStyle/>
          <a:p>
            <a:endParaRPr lang="en-US"/>
          </a:p>
        </p:txBody>
      </p:sp>
      <p:sp>
        <p:nvSpPr>
          <p:cNvPr id="18443" name="Line 14"/>
          <p:cNvSpPr>
            <a:spLocks noChangeShapeType="1"/>
          </p:cNvSpPr>
          <p:nvPr/>
        </p:nvSpPr>
        <p:spPr bwMode="auto">
          <a:xfrm>
            <a:off x="2362200" y="4337050"/>
            <a:ext cx="609600" cy="0"/>
          </a:xfrm>
          <a:prstGeom prst="line">
            <a:avLst/>
          </a:prstGeom>
          <a:noFill/>
          <a:ln w="25400">
            <a:solidFill>
              <a:schemeClr val="hlink"/>
            </a:solidFill>
            <a:round/>
            <a:headEnd/>
            <a:tailEnd/>
          </a:ln>
        </p:spPr>
        <p:txBody>
          <a:bodyPr/>
          <a:lstStyle/>
          <a:p>
            <a:endParaRPr lang="en-US"/>
          </a:p>
        </p:txBody>
      </p:sp>
      <p:sp>
        <p:nvSpPr>
          <p:cNvPr id="18444" name="Line 15"/>
          <p:cNvSpPr>
            <a:spLocks noChangeShapeType="1"/>
          </p:cNvSpPr>
          <p:nvPr/>
        </p:nvSpPr>
        <p:spPr bwMode="auto">
          <a:xfrm flipV="1">
            <a:off x="2362200" y="4337050"/>
            <a:ext cx="0" cy="381000"/>
          </a:xfrm>
          <a:prstGeom prst="line">
            <a:avLst/>
          </a:prstGeom>
          <a:noFill/>
          <a:ln w="25400">
            <a:solidFill>
              <a:schemeClr val="hlink"/>
            </a:solidFill>
            <a:round/>
            <a:headEnd/>
            <a:tailEnd/>
          </a:ln>
        </p:spPr>
        <p:txBody>
          <a:bodyPr/>
          <a:lstStyle/>
          <a:p>
            <a:endParaRPr lang="en-US"/>
          </a:p>
        </p:txBody>
      </p:sp>
      <p:sp>
        <p:nvSpPr>
          <p:cNvPr id="18445" name="Line 16"/>
          <p:cNvSpPr>
            <a:spLocks noChangeShapeType="1"/>
          </p:cNvSpPr>
          <p:nvPr/>
        </p:nvSpPr>
        <p:spPr bwMode="auto">
          <a:xfrm>
            <a:off x="2971800" y="5099050"/>
            <a:ext cx="609600" cy="0"/>
          </a:xfrm>
          <a:prstGeom prst="line">
            <a:avLst/>
          </a:prstGeom>
          <a:noFill/>
          <a:ln w="25400">
            <a:solidFill>
              <a:schemeClr val="hlink"/>
            </a:solidFill>
            <a:round/>
            <a:headEnd/>
            <a:tailEnd/>
          </a:ln>
        </p:spPr>
        <p:txBody>
          <a:bodyPr/>
          <a:lstStyle/>
          <a:p>
            <a:endParaRPr lang="en-US"/>
          </a:p>
        </p:txBody>
      </p:sp>
      <p:sp>
        <p:nvSpPr>
          <p:cNvPr id="18446" name="Line 17"/>
          <p:cNvSpPr>
            <a:spLocks noChangeShapeType="1"/>
          </p:cNvSpPr>
          <p:nvPr/>
        </p:nvSpPr>
        <p:spPr bwMode="auto">
          <a:xfrm>
            <a:off x="3581400" y="4718050"/>
            <a:ext cx="609600" cy="0"/>
          </a:xfrm>
          <a:prstGeom prst="line">
            <a:avLst/>
          </a:prstGeom>
          <a:noFill/>
          <a:ln w="25400">
            <a:solidFill>
              <a:schemeClr val="hlink"/>
            </a:solidFill>
            <a:round/>
            <a:headEnd/>
            <a:tailEnd/>
          </a:ln>
        </p:spPr>
        <p:txBody>
          <a:bodyPr/>
          <a:lstStyle/>
          <a:p>
            <a:endParaRPr lang="en-US"/>
          </a:p>
        </p:txBody>
      </p:sp>
      <p:sp>
        <p:nvSpPr>
          <p:cNvPr id="18447" name="Line 18"/>
          <p:cNvSpPr>
            <a:spLocks noChangeShapeType="1"/>
          </p:cNvSpPr>
          <p:nvPr/>
        </p:nvSpPr>
        <p:spPr bwMode="auto">
          <a:xfrm>
            <a:off x="4191000" y="3956050"/>
            <a:ext cx="609600" cy="0"/>
          </a:xfrm>
          <a:prstGeom prst="line">
            <a:avLst/>
          </a:prstGeom>
          <a:noFill/>
          <a:ln w="25400">
            <a:solidFill>
              <a:schemeClr val="hlink"/>
            </a:solidFill>
            <a:round/>
            <a:headEnd/>
            <a:tailEnd/>
          </a:ln>
        </p:spPr>
        <p:txBody>
          <a:bodyPr/>
          <a:lstStyle/>
          <a:p>
            <a:endParaRPr lang="en-US"/>
          </a:p>
        </p:txBody>
      </p:sp>
      <p:sp>
        <p:nvSpPr>
          <p:cNvPr id="18448" name="Line 19"/>
          <p:cNvSpPr>
            <a:spLocks noChangeShapeType="1"/>
          </p:cNvSpPr>
          <p:nvPr/>
        </p:nvSpPr>
        <p:spPr bwMode="auto">
          <a:xfrm>
            <a:off x="4800600" y="3194050"/>
            <a:ext cx="609600" cy="0"/>
          </a:xfrm>
          <a:prstGeom prst="line">
            <a:avLst/>
          </a:prstGeom>
          <a:noFill/>
          <a:ln w="25400">
            <a:solidFill>
              <a:schemeClr val="hlink"/>
            </a:solidFill>
            <a:round/>
            <a:headEnd/>
            <a:tailEnd/>
          </a:ln>
        </p:spPr>
        <p:txBody>
          <a:bodyPr/>
          <a:lstStyle/>
          <a:p>
            <a:endParaRPr lang="en-US"/>
          </a:p>
        </p:txBody>
      </p:sp>
      <p:sp>
        <p:nvSpPr>
          <p:cNvPr id="18449" name="Line 20"/>
          <p:cNvSpPr>
            <a:spLocks noChangeShapeType="1"/>
          </p:cNvSpPr>
          <p:nvPr/>
        </p:nvSpPr>
        <p:spPr bwMode="auto">
          <a:xfrm>
            <a:off x="5410200" y="3956050"/>
            <a:ext cx="609600" cy="0"/>
          </a:xfrm>
          <a:prstGeom prst="line">
            <a:avLst/>
          </a:prstGeom>
          <a:noFill/>
          <a:ln w="25400">
            <a:solidFill>
              <a:schemeClr val="hlink"/>
            </a:solidFill>
            <a:round/>
            <a:headEnd/>
            <a:tailEnd/>
          </a:ln>
        </p:spPr>
        <p:txBody>
          <a:bodyPr/>
          <a:lstStyle/>
          <a:p>
            <a:endParaRPr lang="en-US"/>
          </a:p>
        </p:txBody>
      </p:sp>
      <p:sp>
        <p:nvSpPr>
          <p:cNvPr id="18450" name="Line 21"/>
          <p:cNvSpPr>
            <a:spLocks noChangeShapeType="1"/>
          </p:cNvSpPr>
          <p:nvPr/>
        </p:nvSpPr>
        <p:spPr bwMode="auto">
          <a:xfrm>
            <a:off x="6019800" y="4718050"/>
            <a:ext cx="609600" cy="0"/>
          </a:xfrm>
          <a:prstGeom prst="line">
            <a:avLst/>
          </a:prstGeom>
          <a:noFill/>
          <a:ln w="25400">
            <a:solidFill>
              <a:schemeClr val="hlink"/>
            </a:solidFill>
            <a:round/>
            <a:headEnd/>
            <a:tailEnd/>
          </a:ln>
        </p:spPr>
        <p:txBody>
          <a:bodyPr/>
          <a:lstStyle/>
          <a:p>
            <a:endParaRPr lang="en-US"/>
          </a:p>
        </p:txBody>
      </p:sp>
      <p:sp>
        <p:nvSpPr>
          <p:cNvPr id="18451" name="Line 22"/>
          <p:cNvSpPr>
            <a:spLocks noChangeShapeType="1"/>
          </p:cNvSpPr>
          <p:nvPr/>
        </p:nvSpPr>
        <p:spPr bwMode="auto">
          <a:xfrm flipV="1">
            <a:off x="2971800" y="4337050"/>
            <a:ext cx="0" cy="762000"/>
          </a:xfrm>
          <a:prstGeom prst="line">
            <a:avLst/>
          </a:prstGeom>
          <a:noFill/>
          <a:ln w="25400">
            <a:solidFill>
              <a:schemeClr val="hlink"/>
            </a:solidFill>
            <a:round/>
            <a:headEnd/>
            <a:tailEnd/>
          </a:ln>
        </p:spPr>
        <p:txBody>
          <a:bodyPr/>
          <a:lstStyle/>
          <a:p>
            <a:endParaRPr lang="en-US"/>
          </a:p>
        </p:txBody>
      </p:sp>
      <p:sp>
        <p:nvSpPr>
          <p:cNvPr id="18452" name="Line 23"/>
          <p:cNvSpPr>
            <a:spLocks noChangeShapeType="1"/>
          </p:cNvSpPr>
          <p:nvPr/>
        </p:nvSpPr>
        <p:spPr bwMode="auto">
          <a:xfrm flipV="1">
            <a:off x="3581400" y="4718050"/>
            <a:ext cx="0" cy="381000"/>
          </a:xfrm>
          <a:prstGeom prst="line">
            <a:avLst/>
          </a:prstGeom>
          <a:noFill/>
          <a:ln w="25400">
            <a:solidFill>
              <a:schemeClr val="hlink"/>
            </a:solidFill>
            <a:round/>
            <a:headEnd/>
            <a:tailEnd/>
          </a:ln>
        </p:spPr>
        <p:txBody>
          <a:bodyPr/>
          <a:lstStyle/>
          <a:p>
            <a:endParaRPr lang="en-US"/>
          </a:p>
        </p:txBody>
      </p:sp>
      <p:sp>
        <p:nvSpPr>
          <p:cNvPr id="18453" name="Line 24"/>
          <p:cNvSpPr>
            <a:spLocks noChangeShapeType="1"/>
          </p:cNvSpPr>
          <p:nvPr/>
        </p:nvSpPr>
        <p:spPr bwMode="auto">
          <a:xfrm flipV="1">
            <a:off x="4191000" y="3956050"/>
            <a:ext cx="0" cy="762000"/>
          </a:xfrm>
          <a:prstGeom prst="line">
            <a:avLst/>
          </a:prstGeom>
          <a:noFill/>
          <a:ln w="25400">
            <a:solidFill>
              <a:schemeClr val="hlink"/>
            </a:solidFill>
            <a:round/>
            <a:headEnd/>
            <a:tailEnd/>
          </a:ln>
        </p:spPr>
        <p:txBody>
          <a:bodyPr/>
          <a:lstStyle/>
          <a:p>
            <a:endParaRPr lang="en-US"/>
          </a:p>
        </p:txBody>
      </p:sp>
      <p:sp>
        <p:nvSpPr>
          <p:cNvPr id="18454" name="Line 25"/>
          <p:cNvSpPr>
            <a:spLocks noChangeShapeType="1"/>
          </p:cNvSpPr>
          <p:nvPr/>
        </p:nvSpPr>
        <p:spPr bwMode="auto">
          <a:xfrm flipV="1">
            <a:off x="4800600" y="3194050"/>
            <a:ext cx="0" cy="762000"/>
          </a:xfrm>
          <a:prstGeom prst="line">
            <a:avLst/>
          </a:prstGeom>
          <a:noFill/>
          <a:ln w="25400">
            <a:solidFill>
              <a:schemeClr val="hlink"/>
            </a:solidFill>
            <a:round/>
            <a:headEnd/>
            <a:tailEnd/>
          </a:ln>
        </p:spPr>
        <p:txBody>
          <a:bodyPr/>
          <a:lstStyle/>
          <a:p>
            <a:endParaRPr lang="en-US"/>
          </a:p>
        </p:txBody>
      </p:sp>
      <p:sp>
        <p:nvSpPr>
          <p:cNvPr id="18455" name="Line 26"/>
          <p:cNvSpPr>
            <a:spLocks noChangeShapeType="1"/>
          </p:cNvSpPr>
          <p:nvPr/>
        </p:nvSpPr>
        <p:spPr bwMode="auto">
          <a:xfrm flipV="1">
            <a:off x="5410200" y="3194050"/>
            <a:ext cx="0" cy="762000"/>
          </a:xfrm>
          <a:prstGeom prst="line">
            <a:avLst/>
          </a:prstGeom>
          <a:noFill/>
          <a:ln w="25400">
            <a:solidFill>
              <a:schemeClr val="hlink"/>
            </a:solidFill>
            <a:round/>
            <a:headEnd/>
            <a:tailEnd/>
          </a:ln>
        </p:spPr>
        <p:txBody>
          <a:bodyPr/>
          <a:lstStyle/>
          <a:p>
            <a:endParaRPr lang="en-US"/>
          </a:p>
        </p:txBody>
      </p:sp>
      <p:sp>
        <p:nvSpPr>
          <p:cNvPr id="18456" name="Line 27"/>
          <p:cNvSpPr>
            <a:spLocks noChangeShapeType="1"/>
          </p:cNvSpPr>
          <p:nvPr/>
        </p:nvSpPr>
        <p:spPr bwMode="auto">
          <a:xfrm flipV="1">
            <a:off x="6019800" y="3956050"/>
            <a:ext cx="0" cy="762000"/>
          </a:xfrm>
          <a:prstGeom prst="line">
            <a:avLst/>
          </a:prstGeom>
          <a:noFill/>
          <a:ln w="25400">
            <a:solidFill>
              <a:schemeClr val="hlink"/>
            </a:solidFill>
            <a:round/>
            <a:headEnd/>
            <a:tailEnd/>
          </a:ln>
        </p:spPr>
        <p:txBody>
          <a:bodyPr/>
          <a:lstStyle/>
          <a:p>
            <a:endParaRPr lang="en-US"/>
          </a:p>
        </p:txBody>
      </p:sp>
      <p:sp>
        <p:nvSpPr>
          <p:cNvPr id="18457" name="Line 28"/>
          <p:cNvSpPr>
            <a:spLocks noChangeShapeType="1"/>
          </p:cNvSpPr>
          <p:nvPr/>
        </p:nvSpPr>
        <p:spPr bwMode="auto">
          <a:xfrm flipV="1">
            <a:off x="6629400" y="4337050"/>
            <a:ext cx="0" cy="381000"/>
          </a:xfrm>
          <a:prstGeom prst="line">
            <a:avLst/>
          </a:prstGeom>
          <a:noFill/>
          <a:ln w="25400">
            <a:solidFill>
              <a:schemeClr val="hlink"/>
            </a:solidFill>
            <a:round/>
            <a:headEnd/>
            <a:tailEnd/>
          </a:ln>
        </p:spPr>
        <p:txBody>
          <a:bodyPr/>
          <a:lstStyle/>
          <a:p>
            <a:endParaRPr lang="en-US"/>
          </a:p>
        </p:txBody>
      </p:sp>
      <p:sp>
        <p:nvSpPr>
          <p:cNvPr id="18458" name="Line 29"/>
          <p:cNvSpPr>
            <a:spLocks noChangeShapeType="1"/>
          </p:cNvSpPr>
          <p:nvPr/>
        </p:nvSpPr>
        <p:spPr bwMode="auto">
          <a:xfrm>
            <a:off x="6629400" y="4337050"/>
            <a:ext cx="609600" cy="0"/>
          </a:xfrm>
          <a:prstGeom prst="line">
            <a:avLst/>
          </a:prstGeom>
          <a:noFill/>
          <a:ln w="25400">
            <a:solidFill>
              <a:schemeClr val="hlink"/>
            </a:solidFill>
            <a:round/>
            <a:headEnd/>
            <a:tailEnd/>
          </a:ln>
        </p:spPr>
        <p:txBody>
          <a:bodyPr/>
          <a:lstStyle/>
          <a:p>
            <a:endParaRPr lang="en-US"/>
          </a:p>
        </p:txBody>
      </p:sp>
      <p:sp>
        <p:nvSpPr>
          <p:cNvPr id="18459" name="Line 30"/>
          <p:cNvSpPr>
            <a:spLocks noChangeShapeType="1"/>
          </p:cNvSpPr>
          <p:nvPr/>
        </p:nvSpPr>
        <p:spPr bwMode="auto">
          <a:xfrm>
            <a:off x="7239000" y="3956050"/>
            <a:ext cx="609600" cy="0"/>
          </a:xfrm>
          <a:prstGeom prst="line">
            <a:avLst/>
          </a:prstGeom>
          <a:noFill/>
          <a:ln w="25400">
            <a:solidFill>
              <a:schemeClr val="hlink"/>
            </a:solidFill>
            <a:round/>
            <a:headEnd/>
            <a:tailEnd/>
          </a:ln>
        </p:spPr>
        <p:txBody>
          <a:bodyPr/>
          <a:lstStyle/>
          <a:p>
            <a:endParaRPr lang="en-US"/>
          </a:p>
        </p:txBody>
      </p:sp>
      <p:sp>
        <p:nvSpPr>
          <p:cNvPr id="18460" name="Line 31"/>
          <p:cNvSpPr>
            <a:spLocks noChangeShapeType="1"/>
          </p:cNvSpPr>
          <p:nvPr/>
        </p:nvSpPr>
        <p:spPr bwMode="auto">
          <a:xfrm flipV="1">
            <a:off x="7239000" y="3956050"/>
            <a:ext cx="0" cy="381000"/>
          </a:xfrm>
          <a:prstGeom prst="line">
            <a:avLst/>
          </a:prstGeom>
          <a:noFill/>
          <a:ln w="25400">
            <a:solidFill>
              <a:schemeClr val="hlink"/>
            </a:solidFill>
            <a:round/>
            <a:headEnd/>
            <a:tailEnd/>
          </a:ln>
        </p:spPr>
        <p:txBody>
          <a:bodyPr/>
          <a:lstStyle/>
          <a:p>
            <a:endParaRPr lang="en-US"/>
          </a:p>
        </p:txBody>
      </p:sp>
      <p:sp>
        <p:nvSpPr>
          <p:cNvPr id="18461" name="Line 32"/>
          <p:cNvSpPr>
            <a:spLocks noChangeShapeType="1"/>
          </p:cNvSpPr>
          <p:nvPr/>
        </p:nvSpPr>
        <p:spPr bwMode="auto">
          <a:xfrm flipV="1">
            <a:off x="7848600" y="3575050"/>
            <a:ext cx="0" cy="381000"/>
          </a:xfrm>
          <a:prstGeom prst="line">
            <a:avLst/>
          </a:prstGeom>
          <a:noFill/>
          <a:ln w="25400">
            <a:solidFill>
              <a:schemeClr val="hlink"/>
            </a:solidFill>
            <a:round/>
            <a:headEnd/>
            <a:tailEnd/>
          </a:ln>
        </p:spPr>
        <p:txBody>
          <a:bodyPr/>
          <a:lstStyle/>
          <a:p>
            <a:endParaRPr lang="en-US"/>
          </a:p>
        </p:txBody>
      </p:sp>
      <p:sp>
        <p:nvSpPr>
          <p:cNvPr id="18462" name="Line 33"/>
          <p:cNvSpPr>
            <a:spLocks noChangeShapeType="1"/>
          </p:cNvSpPr>
          <p:nvPr/>
        </p:nvSpPr>
        <p:spPr bwMode="auto">
          <a:xfrm>
            <a:off x="7848600" y="3575050"/>
            <a:ext cx="609600" cy="0"/>
          </a:xfrm>
          <a:prstGeom prst="line">
            <a:avLst/>
          </a:prstGeom>
          <a:noFill/>
          <a:ln w="25400">
            <a:solidFill>
              <a:schemeClr val="hlink"/>
            </a:solidFill>
            <a:round/>
            <a:headEnd/>
            <a:tailEnd/>
          </a:ln>
        </p:spPr>
        <p:txBody>
          <a:bodyPr/>
          <a:lstStyle/>
          <a:p>
            <a:endParaRPr lang="en-US"/>
          </a:p>
        </p:txBody>
      </p:sp>
      <p:sp>
        <p:nvSpPr>
          <p:cNvPr id="19490" name="Rectangle 34"/>
          <p:cNvSpPr>
            <a:spLocks noChangeArrowheads="1"/>
          </p:cNvSpPr>
          <p:nvPr/>
        </p:nvSpPr>
        <p:spPr bwMode="auto">
          <a:xfrm>
            <a:off x="5700713" y="3171825"/>
            <a:ext cx="22510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a:solidFill>
                  <a:schemeClr val="hlink"/>
                </a:solidFill>
                <a:effectLst>
                  <a:outerShdw blurRad="38100" dist="38100" dir="2700000" algn="tl">
                    <a:srgbClr val="C0C0C0"/>
                  </a:outerShdw>
                </a:effectLst>
              </a:rPr>
              <a:t>Earnings per share</a:t>
            </a:r>
          </a:p>
        </p:txBody>
      </p:sp>
      <p:sp>
        <p:nvSpPr>
          <p:cNvPr id="18464" name="Line 35"/>
          <p:cNvSpPr>
            <a:spLocks noChangeShapeType="1"/>
          </p:cNvSpPr>
          <p:nvPr/>
        </p:nvSpPr>
        <p:spPr bwMode="auto">
          <a:xfrm>
            <a:off x="1752600" y="5403850"/>
            <a:ext cx="609600" cy="0"/>
          </a:xfrm>
          <a:prstGeom prst="line">
            <a:avLst/>
          </a:prstGeom>
          <a:noFill/>
          <a:ln w="25400">
            <a:solidFill>
              <a:srgbClr val="42B200"/>
            </a:solidFill>
            <a:prstDash val="dash"/>
            <a:round/>
            <a:headEnd/>
            <a:tailEnd/>
          </a:ln>
        </p:spPr>
        <p:txBody>
          <a:bodyPr/>
          <a:lstStyle/>
          <a:p>
            <a:endParaRPr lang="en-US"/>
          </a:p>
        </p:txBody>
      </p:sp>
      <p:sp>
        <p:nvSpPr>
          <p:cNvPr id="18465" name="Line 36"/>
          <p:cNvSpPr>
            <a:spLocks noChangeShapeType="1"/>
          </p:cNvSpPr>
          <p:nvPr/>
        </p:nvSpPr>
        <p:spPr bwMode="auto">
          <a:xfrm>
            <a:off x="2362200" y="5251450"/>
            <a:ext cx="609600" cy="0"/>
          </a:xfrm>
          <a:prstGeom prst="line">
            <a:avLst/>
          </a:prstGeom>
          <a:noFill/>
          <a:ln w="25400">
            <a:solidFill>
              <a:srgbClr val="42B200"/>
            </a:solidFill>
            <a:prstDash val="dash"/>
            <a:round/>
            <a:headEnd/>
            <a:tailEnd/>
          </a:ln>
        </p:spPr>
        <p:txBody>
          <a:bodyPr/>
          <a:lstStyle/>
          <a:p>
            <a:endParaRPr lang="en-US"/>
          </a:p>
        </p:txBody>
      </p:sp>
      <p:sp>
        <p:nvSpPr>
          <p:cNvPr id="18466" name="Line 37"/>
          <p:cNvSpPr>
            <a:spLocks noChangeShapeType="1"/>
          </p:cNvSpPr>
          <p:nvPr/>
        </p:nvSpPr>
        <p:spPr bwMode="auto">
          <a:xfrm>
            <a:off x="2971800" y="5556250"/>
            <a:ext cx="609600" cy="0"/>
          </a:xfrm>
          <a:prstGeom prst="line">
            <a:avLst/>
          </a:prstGeom>
          <a:noFill/>
          <a:ln w="25400">
            <a:solidFill>
              <a:srgbClr val="42B200"/>
            </a:solidFill>
            <a:prstDash val="dash"/>
            <a:round/>
            <a:headEnd/>
            <a:tailEnd/>
          </a:ln>
        </p:spPr>
        <p:txBody>
          <a:bodyPr/>
          <a:lstStyle/>
          <a:p>
            <a:endParaRPr lang="en-US"/>
          </a:p>
        </p:txBody>
      </p:sp>
      <p:sp>
        <p:nvSpPr>
          <p:cNvPr id="18467" name="Line 38"/>
          <p:cNvSpPr>
            <a:spLocks noChangeShapeType="1"/>
          </p:cNvSpPr>
          <p:nvPr/>
        </p:nvSpPr>
        <p:spPr bwMode="auto">
          <a:xfrm>
            <a:off x="3581400" y="5403850"/>
            <a:ext cx="609600" cy="0"/>
          </a:xfrm>
          <a:prstGeom prst="line">
            <a:avLst/>
          </a:prstGeom>
          <a:noFill/>
          <a:ln w="25400">
            <a:solidFill>
              <a:srgbClr val="42B200"/>
            </a:solidFill>
            <a:prstDash val="dash"/>
            <a:round/>
            <a:headEnd/>
            <a:tailEnd/>
          </a:ln>
        </p:spPr>
        <p:txBody>
          <a:bodyPr/>
          <a:lstStyle/>
          <a:p>
            <a:endParaRPr lang="en-US"/>
          </a:p>
        </p:txBody>
      </p:sp>
      <p:sp>
        <p:nvSpPr>
          <p:cNvPr id="18468" name="Line 39"/>
          <p:cNvSpPr>
            <a:spLocks noChangeShapeType="1"/>
          </p:cNvSpPr>
          <p:nvPr/>
        </p:nvSpPr>
        <p:spPr bwMode="auto">
          <a:xfrm flipV="1">
            <a:off x="2362200" y="5251450"/>
            <a:ext cx="0" cy="152400"/>
          </a:xfrm>
          <a:prstGeom prst="line">
            <a:avLst/>
          </a:prstGeom>
          <a:noFill/>
          <a:ln w="25400">
            <a:solidFill>
              <a:srgbClr val="42B200"/>
            </a:solidFill>
            <a:prstDash val="dash"/>
            <a:round/>
            <a:headEnd/>
            <a:tailEnd/>
          </a:ln>
        </p:spPr>
        <p:txBody>
          <a:bodyPr/>
          <a:lstStyle/>
          <a:p>
            <a:endParaRPr lang="en-US"/>
          </a:p>
        </p:txBody>
      </p:sp>
      <p:sp>
        <p:nvSpPr>
          <p:cNvPr id="18469" name="Line 40"/>
          <p:cNvSpPr>
            <a:spLocks noChangeShapeType="1"/>
          </p:cNvSpPr>
          <p:nvPr/>
        </p:nvSpPr>
        <p:spPr bwMode="auto">
          <a:xfrm flipV="1">
            <a:off x="3581400" y="5403850"/>
            <a:ext cx="0" cy="152400"/>
          </a:xfrm>
          <a:prstGeom prst="line">
            <a:avLst/>
          </a:prstGeom>
          <a:noFill/>
          <a:ln w="25400">
            <a:solidFill>
              <a:srgbClr val="42B200"/>
            </a:solidFill>
            <a:prstDash val="dash"/>
            <a:round/>
            <a:headEnd/>
            <a:tailEnd/>
          </a:ln>
        </p:spPr>
        <p:txBody>
          <a:bodyPr/>
          <a:lstStyle/>
          <a:p>
            <a:endParaRPr lang="en-US"/>
          </a:p>
        </p:txBody>
      </p:sp>
      <p:sp>
        <p:nvSpPr>
          <p:cNvPr id="18470" name="Line 41"/>
          <p:cNvSpPr>
            <a:spLocks noChangeShapeType="1"/>
          </p:cNvSpPr>
          <p:nvPr/>
        </p:nvSpPr>
        <p:spPr bwMode="auto">
          <a:xfrm>
            <a:off x="2971800" y="5251450"/>
            <a:ext cx="0" cy="304800"/>
          </a:xfrm>
          <a:prstGeom prst="line">
            <a:avLst/>
          </a:prstGeom>
          <a:noFill/>
          <a:ln w="25400">
            <a:solidFill>
              <a:srgbClr val="42B200"/>
            </a:solidFill>
            <a:prstDash val="dash"/>
            <a:round/>
            <a:headEnd/>
            <a:tailEnd/>
          </a:ln>
        </p:spPr>
        <p:txBody>
          <a:bodyPr/>
          <a:lstStyle/>
          <a:p>
            <a:endParaRPr lang="en-US"/>
          </a:p>
        </p:txBody>
      </p:sp>
      <p:sp>
        <p:nvSpPr>
          <p:cNvPr id="18471" name="Line 42"/>
          <p:cNvSpPr>
            <a:spLocks noChangeShapeType="1"/>
          </p:cNvSpPr>
          <p:nvPr/>
        </p:nvSpPr>
        <p:spPr bwMode="auto">
          <a:xfrm>
            <a:off x="4191000" y="5099050"/>
            <a:ext cx="0" cy="304800"/>
          </a:xfrm>
          <a:prstGeom prst="line">
            <a:avLst/>
          </a:prstGeom>
          <a:noFill/>
          <a:ln w="25400">
            <a:solidFill>
              <a:srgbClr val="42B200"/>
            </a:solidFill>
            <a:prstDash val="dash"/>
            <a:round/>
            <a:headEnd/>
            <a:tailEnd/>
          </a:ln>
        </p:spPr>
        <p:txBody>
          <a:bodyPr/>
          <a:lstStyle/>
          <a:p>
            <a:endParaRPr lang="en-US"/>
          </a:p>
        </p:txBody>
      </p:sp>
      <p:sp>
        <p:nvSpPr>
          <p:cNvPr id="18472" name="Line 43"/>
          <p:cNvSpPr>
            <a:spLocks noChangeShapeType="1"/>
          </p:cNvSpPr>
          <p:nvPr/>
        </p:nvSpPr>
        <p:spPr bwMode="auto">
          <a:xfrm>
            <a:off x="4191000" y="5099050"/>
            <a:ext cx="609600" cy="0"/>
          </a:xfrm>
          <a:prstGeom prst="line">
            <a:avLst/>
          </a:prstGeom>
          <a:noFill/>
          <a:ln w="25400">
            <a:solidFill>
              <a:srgbClr val="42B200"/>
            </a:solidFill>
            <a:prstDash val="dash"/>
            <a:round/>
            <a:headEnd/>
            <a:tailEnd/>
          </a:ln>
        </p:spPr>
        <p:txBody>
          <a:bodyPr/>
          <a:lstStyle/>
          <a:p>
            <a:endParaRPr lang="en-US"/>
          </a:p>
        </p:txBody>
      </p:sp>
      <p:sp>
        <p:nvSpPr>
          <p:cNvPr id="18473" name="Line 44"/>
          <p:cNvSpPr>
            <a:spLocks noChangeShapeType="1"/>
          </p:cNvSpPr>
          <p:nvPr/>
        </p:nvSpPr>
        <p:spPr bwMode="auto">
          <a:xfrm>
            <a:off x="5410200" y="5099050"/>
            <a:ext cx="609600" cy="0"/>
          </a:xfrm>
          <a:prstGeom prst="line">
            <a:avLst/>
          </a:prstGeom>
          <a:noFill/>
          <a:ln w="25400">
            <a:solidFill>
              <a:srgbClr val="42B200"/>
            </a:solidFill>
            <a:prstDash val="dash"/>
            <a:round/>
            <a:headEnd/>
            <a:tailEnd/>
          </a:ln>
        </p:spPr>
        <p:txBody>
          <a:bodyPr/>
          <a:lstStyle/>
          <a:p>
            <a:endParaRPr lang="en-US"/>
          </a:p>
        </p:txBody>
      </p:sp>
      <p:sp>
        <p:nvSpPr>
          <p:cNvPr id="18474" name="Line 45"/>
          <p:cNvSpPr>
            <a:spLocks noChangeShapeType="1"/>
          </p:cNvSpPr>
          <p:nvPr/>
        </p:nvSpPr>
        <p:spPr bwMode="auto">
          <a:xfrm>
            <a:off x="4800600" y="4718050"/>
            <a:ext cx="609600" cy="0"/>
          </a:xfrm>
          <a:prstGeom prst="line">
            <a:avLst/>
          </a:prstGeom>
          <a:noFill/>
          <a:ln w="25400">
            <a:solidFill>
              <a:srgbClr val="42B200"/>
            </a:solidFill>
            <a:prstDash val="dash"/>
            <a:round/>
            <a:headEnd/>
            <a:tailEnd/>
          </a:ln>
        </p:spPr>
        <p:txBody>
          <a:bodyPr/>
          <a:lstStyle/>
          <a:p>
            <a:endParaRPr lang="en-US"/>
          </a:p>
        </p:txBody>
      </p:sp>
      <p:sp>
        <p:nvSpPr>
          <p:cNvPr id="18475" name="Line 46"/>
          <p:cNvSpPr>
            <a:spLocks noChangeShapeType="1"/>
          </p:cNvSpPr>
          <p:nvPr/>
        </p:nvSpPr>
        <p:spPr bwMode="auto">
          <a:xfrm>
            <a:off x="4800600" y="4718050"/>
            <a:ext cx="0" cy="381000"/>
          </a:xfrm>
          <a:prstGeom prst="line">
            <a:avLst/>
          </a:prstGeom>
          <a:noFill/>
          <a:ln w="25400">
            <a:solidFill>
              <a:srgbClr val="42B200"/>
            </a:solidFill>
            <a:prstDash val="dash"/>
            <a:round/>
            <a:headEnd/>
            <a:tailEnd/>
          </a:ln>
        </p:spPr>
        <p:txBody>
          <a:bodyPr/>
          <a:lstStyle/>
          <a:p>
            <a:endParaRPr lang="en-US"/>
          </a:p>
        </p:txBody>
      </p:sp>
      <p:sp>
        <p:nvSpPr>
          <p:cNvPr id="18476" name="Line 47"/>
          <p:cNvSpPr>
            <a:spLocks noChangeShapeType="1"/>
          </p:cNvSpPr>
          <p:nvPr/>
        </p:nvSpPr>
        <p:spPr bwMode="auto">
          <a:xfrm>
            <a:off x="5410200" y="4718050"/>
            <a:ext cx="0" cy="381000"/>
          </a:xfrm>
          <a:prstGeom prst="line">
            <a:avLst/>
          </a:prstGeom>
          <a:noFill/>
          <a:ln w="25400">
            <a:solidFill>
              <a:srgbClr val="42B200"/>
            </a:solidFill>
            <a:prstDash val="dash"/>
            <a:round/>
            <a:headEnd/>
            <a:tailEnd/>
          </a:ln>
        </p:spPr>
        <p:txBody>
          <a:bodyPr/>
          <a:lstStyle/>
          <a:p>
            <a:endParaRPr lang="en-US"/>
          </a:p>
        </p:txBody>
      </p:sp>
      <p:sp>
        <p:nvSpPr>
          <p:cNvPr id="18477" name="Line 48"/>
          <p:cNvSpPr>
            <a:spLocks noChangeShapeType="1"/>
          </p:cNvSpPr>
          <p:nvPr/>
        </p:nvSpPr>
        <p:spPr bwMode="auto">
          <a:xfrm>
            <a:off x="6019800" y="5099050"/>
            <a:ext cx="0" cy="304800"/>
          </a:xfrm>
          <a:prstGeom prst="line">
            <a:avLst/>
          </a:prstGeom>
          <a:noFill/>
          <a:ln w="25400">
            <a:solidFill>
              <a:srgbClr val="42B200"/>
            </a:solidFill>
            <a:prstDash val="dash"/>
            <a:round/>
            <a:headEnd/>
            <a:tailEnd/>
          </a:ln>
        </p:spPr>
        <p:txBody>
          <a:bodyPr/>
          <a:lstStyle/>
          <a:p>
            <a:endParaRPr lang="en-US"/>
          </a:p>
        </p:txBody>
      </p:sp>
      <p:sp>
        <p:nvSpPr>
          <p:cNvPr id="18478" name="Line 49"/>
          <p:cNvSpPr>
            <a:spLocks noChangeShapeType="1"/>
          </p:cNvSpPr>
          <p:nvPr/>
        </p:nvSpPr>
        <p:spPr bwMode="auto">
          <a:xfrm>
            <a:off x="6019800" y="5403850"/>
            <a:ext cx="609600" cy="0"/>
          </a:xfrm>
          <a:prstGeom prst="line">
            <a:avLst/>
          </a:prstGeom>
          <a:noFill/>
          <a:ln w="25400">
            <a:solidFill>
              <a:srgbClr val="42B200"/>
            </a:solidFill>
            <a:prstDash val="dash"/>
            <a:round/>
            <a:headEnd/>
            <a:tailEnd/>
          </a:ln>
        </p:spPr>
        <p:txBody>
          <a:bodyPr/>
          <a:lstStyle/>
          <a:p>
            <a:endParaRPr lang="en-US"/>
          </a:p>
        </p:txBody>
      </p:sp>
      <p:sp>
        <p:nvSpPr>
          <p:cNvPr id="18479" name="Line 50"/>
          <p:cNvSpPr>
            <a:spLocks noChangeShapeType="1"/>
          </p:cNvSpPr>
          <p:nvPr/>
        </p:nvSpPr>
        <p:spPr bwMode="auto">
          <a:xfrm>
            <a:off x="7239000" y="4946650"/>
            <a:ext cx="609600" cy="0"/>
          </a:xfrm>
          <a:prstGeom prst="line">
            <a:avLst/>
          </a:prstGeom>
          <a:noFill/>
          <a:ln w="25400">
            <a:solidFill>
              <a:srgbClr val="42B200"/>
            </a:solidFill>
            <a:prstDash val="dash"/>
            <a:round/>
            <a:headEnd/>
            <a:tailEnd/>
          </a:ln>
        </p:spPr>
        <p:txBody>
          <a:bodyPr/>
          <a:lstStyle/>
          <a:p>
            <a:endParaRPr lang="en-US"/>
          </a:p>
        </p:txBody>
      </p:sp>
      <p:sp>
        <p:nvSpPr>
          <p:cNvPr id="18480" name="Line 51"/>
          <p:cNvSpPr>
            <a:spLocks noChangeShapeType="1"/>
          </p:cNvSpPr>
          <p:nvPr/>
        </p:nvSpPr>
        <p:spPr bwMode="auto">
          <a:xfrm>
            <a:off x="7848600" y="4718050"/>
            <a:ext cx="609600" cy="0"/>
          </a:xfrm>
          <a:prstGeom prst="line">
            <a:avLst/>
          </a:prstGeom>
          <a:noFill/>
          <a:ln w="25400">
            <a:solidFill>
              <a:srgbClr val="42B200"/>
            </a:solidFill>
            <a:prstDash val="dash"/>
            <a:round/>
            <a:headEnd/>
            <a:tailEnd/>
          </a:ln>
        </p:spPr>
        <p:txBody>
          <a:bodyPr/>
          <a:lstStyle/>
          <a:p>
            <a:endParaRPr lang="en-US"/>
          </a:p>
        </p:txBody>
      </p:sp>
      <p:sp>
        <p:nvSpPr>
          <p:cNvPr id="18481" name="Line 52"/>
          <p:cNvSpPr>
            <a:spLocks noChangeShapeType="1"/>
          </p:cNvSpPr>
          <p:nvPr/>
        </p:nvSpPr>
        <p:spPr bwMode="auto">
          <a:xfrm>
            <a:off x="6629400" y="5175250"/>
            <a:ext cx="609600" cy="0"/>
          </a:xfrm>
          <a:prstGeom prst="line">
            <a:avLst/>
          </a:prstGeom>
          <a:noFill/>
          <a:ln w="25400">
            <a:solidFill>
              <a:srgbClr val="42B200"/>
            </a:solidFill>
            <a:prstDash val="dash"/>
            <a:round/>
            <a:headEnd/>
            <a:tailEnd/>
          </a:ln>
        </p:spPr>
        <p:txBody>
          <a:bodyPr/>
          <a:lstStyle/>
          <a:p>
            <a:endParaRPr lang="en-US"/>
          </a:p>
        </p:txBody>
      </p:sp>
      <p:sp>
        <p:nvSpPr>
          <p:cNvPr id="18482" name="Line 53"/>
          <p:cNvSpPr>
            <a:spLocks noChangeShapeType="1"/>
          </p:cNvSpPr>
          <p:nvPr/>
        </p:nvSpPr>
        <p:spPr bwMode="auto">
          <a:xfrm flipV="1">
            <a:off x="7848600" y="4718050"/>
            <a:ext cx="0" cy="152400"/>
          </a:xfrm>
          <a:prstGeom prst="line">
            <a:avLst/>
          </a:prstGeom>
          <a:noFill/>
          <a:ln w="25400">
            <a:solidFill>
              <a:srgbClr val="42B200"/>
            </a:solidFill>
            <a:prstDash val="dash"/>
            <a:round/>
            <a:headEnd/>
            <a:tailEnd/>
          </a:ln>
        </p:spPr>
        <p:txBody>
          <a:bodyPr/>
          <a:lstStyle/>
          <a:p>
            <a:endParaRPr lang="en-US"/>
          </a:p>
        </p:txBody>
      </p:sp>
      <p:sp>
        <p:nvSpPr>
          <p:cNvPr id="18483" name="Line 54"/>
          <p:cNvSpPr>
            <a:spLocks noChangeShapeType="1"/>
          </p:cNvSpPr>
          <p:nvPr/>
        </p:nvSpPr>
        <p:spPr bwMode="auto">
          <a:xfrm flipV="1">
            <a:off x="7239000" y="4946650"/>
            <a:ext cx="0" cy="152400"/>
          </a:xfrm>
          <a:prstGeom prst="line">
            <a:avLst/>
          </a:prstGeom>
          <a:noFill/>
          <a:ln w="25400">
            <a:solidFill>
              <a:srgbClr val="42B200"/>
            </a:solidFill>
            <a:prstDash val="dash"/>
            <a:round/>
            <a:headEnd/>
            <a:tailEnd/>
          </a:ln>
        </p:spPr>
        <p:txBody>
          <a:bodyPr/>
          <a:lstStyle/>
          <a:p>
            <a:endParaRPr lang="en-US"/>
          </a:p>
        </p:txBody>
      </p:sp>
      <p:sp>
        <p:nvSpPr>
          <p:cNvPr id="18484" name="Line 55"/>
          <p:cNvSpPr>
            <a:spLocks noChangeShapeType="1"/>
          </p:cNvSpPr>
          <p:nvPr/>
        </p:nvSpPr>
        <p:spPr bwMode="auto">
          <a:xfrm flipV="1">
            <a:off x="6629400" y="5175250"/>
            <a:ext cx="0" cy="152400"/>
          </a:xfrm>
          <a:prstGeom prst="line">
            <a:avLst/>
          </a:prstGeom>
          <a:noFill/>
          <a:ln w="25400">
            <a:solidFill>
              <a:srgbClr val="42B200"/>
            </a:solidFill>
            <a:prstDash val="dash"/>
            <a:round/>
            <a:headEnd/>
            <a:tailEnd/>
          </a:ln>
        </p:spPr>
        <p:txBody>
          <a:bodyPr/>
          <a:lstStyle/>
          <a:p>
            <a:endParaRPr lang="en-US"/>
          </a:p>
        </p:txBody>
      </p:sp>
      <p:sp>
        <p:nvSpPr>
          <p:cNvPr id="19512" name="Rectangle 56"/>
          <p:cNvSpPr>
            <a:spLocks noChangeArrowheads="1"/>
          </p:cNvSpPr>
          <p:nvPr/>
        </p:nvSpPr>
        <p:spPr bwMode="auto">
          <a:xfrm>
            <a:off x="7529513" y="4924425"/>
            <a:ext cx="1273175" cy="638175"/>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1800">
                <a:solidFill>
                  <a:srgbClr val="42B200"/>
                </a:solidFill>
                <a:effectLst>
                  <a:outerShdw blurRad="38100" dist="38100" dir="2700000" algn="tl">
                    <a:srgbClr val="C0C0C0"/>
                  </a:outerShdw>
                </a:effectLst>
              </a:rPr>
              <a:t>Dividends</a:t>
            </a:r>
          </a:p>
          <a:p>
            <a:pPr algn="ctr" eaLnBrk="0" hangingPunct="0">
              <a:defRPr/>
            </a:pPr>
            <a:r>
              <a:rPr lang="en-US" sz="1800">
                <a:solidFill>
                  <a:srgbClr val="42B200"/>
                </a:solidFill>
                <a:effectLst>
                  <a:outerShdw blurRad="38100" dist="38100" dir="2700000" algn="tl">
                    <a:srgbClr val="C0C0C0"/>
                  </a:outerShdw>
                </a:effectLst>
              </a:rPr>
              <a:t>per share</a:t>
            </a:r>
          </a:p>
        </p:txBody>
      </p:sp>
      <p:sp>
        <p:nvSpPr>
          <p:cNvPr id="18486" name="Line 57"/>
          <p:cNvSpPr>
            <a:spLocks noChangeShapeType="1"/>
          </p:cNvSpPr>
          <p:nvPr/>
        </p:nvSpPr>
        <p:spPr bwMode="auto">
          <a:xfrm>
            <a:off x="1752600" y="6013450"/>
            <a:ext cx="6934200" cy="0"/>
          </a:xfrm>
          <a:prstGeom prst="line">
            <a:avLst/>
          </a:prstGeom>
          <a:noFill/>
          <a:ln w="25400">
            <a:solidFill>
              <a:srgbClr val="000000"/>
            </a:solidFill>
            <a:round/>
            <a:headEnd/>
            <a:tailEnd/>
          </a:ln>
        </p:spPr>
        <p:txBody>
          <a:bodyPr/>
          <a:lstStyle/>
          <a:p>
            <a:endParaRPr lang="en-US"/>
          </a:p>
        </p:txBody>
      </p:sp>
      <p:sp>
        <p:nvSpPr>
          <p:cNvPr id="18487" name="Rectangle 58"/>
          <p:cNvSpPr>
            <a:spLocks noChangeArrowheads="1"/>
          </p:cNvSpPr>
          <p:nvPr/>
        </p:nvSpPr>
        <p:spPr bwMode="auto">
          <a:xfrm>
            <a:off x="4710113" y="6075363"/>
            <a:ext cx="892175" cy="454025"/>
          </a:xfrm>
          <a:prstGeom prst="rect">
            <a:avLst/>
          </a:prstGeom>
          <a:noFill/>
          <a:ln w="12700">
            <a:noFill/>
            <a:miter lim="800000"/>
            <a:headEnd/>
            <a:tailEnd/>
          </a:ln>
        </p:spPr>
        <p:txBody>
          <a:bodyPr wrap="none" lIns="90488" tIns="44450" rIns="90488" bIns="44450">
            <a:spAutoFit/>
          </a:bodyPr>
          <a:lstStyle/>
          <a:p>
            <a:pPr eaLnBrk="0" hangingPunct="0"/>
            <a:r>
              <a:rPr lang="en-US"/>
              <a:t>Time</a:t>
            </a:r>
          </a:p>
        </p:txBody>
      </p:sp>
      <p:sp>
        <p:nvSpPr>
          <p:cNvPr id="18488" name="Rectangle 59"/>
          <p:cNvSpPr>
            <a:spLocks noChangeArrowheads="1"/>
          </p:cNvSpPr>
          <p:nvPr/>
        </p:nvSpPr>
        <p:spPr bwMode="auto">
          <a:xfrm>
            <a:off x="1938338" y="3089275"/>
            <a:ext cx="2574925" cy="695325"/>
          </a:xfrm>
          <a:prstGeom prst="rect">
            <a:avLst/>
          </a:prstGeom>
          <a:noFill/>
          <a:ln w="57150" cmpd="thinThick">
            <a:solidFill>
              <a:srgbClr val="000000"/>
            </a:solidFill>
            <a:miter lim="800000"/>
            <a:headEnd/>
            <a:tailEnd/>
          </a:ln>
        </p:spPr>
        <p:txBody>
          <a:bodyPr wrap="none" lIns="90488" tIns="44450" rIns="90488" bIns="44450">
            <a:spAutoFit/>
          </a:bodyPr>
          <a:lstStyle/>
          <a:p>
            <a:pPr algn="ctr" eaLnBrk="0" hangingPunct="0"/>
            <a:r>
              <a:rPr lang="en-US" sz="1800"/>
              <a:t>50% of earnings</a:t>
            </a:r>
          </a:p>
          <a:p>
            <a:pPr algn="ctr" eaLnBrk="0" hangingPunct="0"/>
            <a:r>
              <a:rPr lang="en-US" sz="1800"/>
              <a:t>paid out as dividends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1676400" y="752475"/>
            <a:ext cx="6781800" cy="758825"/>
          </a:xfrm>
        </p:spPr>
        <p:txBody>
          <a:bodyPr/>
          <a:lstStyle/>
          <a:p>
            <a:pPr>
              <a:defRPr/>
            </a:pPr>
            <a:r>
              <a:rPr lang="en-US" b="1"/>
              <a:t>Dividend Stability</a:t>
            </a:r>
          </a:p>
        </p:txBody>
      </p:sp>
      <p:sp>
        <p:nvSpPr>
          <p:cNvPr id="20486" name="Rectangle 6"/>
          <p:cNvSpPr>
            <a:spLocks noChangeArrowheads="1"/>
          </p:cNvSpPr>
          <p:nvPr/>
        </p:nvSpPr>
        <p:spPr bwMode="auto">
          <a:xfrm>
            <a:off x="387350" y="1828800"/>
            <a:ext cx="8445500" cy="825500"/>
          </a:xfrm>
          <a:prstGeom prst="rect">
            <a:avLst/>
          </a:prstGeom>
          <a:solidFill>
            <a:srgbClr val="FCFEB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a:effectLst>
                  <a:outerShdw blurRad="38100" dist="38100" dir="2700000" algn="tl">
                    <a:srgbClr val="FFFFFF"/>
                  </a:outerShdw>
                </a:effectLst>
              </a:rPr>
              <a:t>Dividends begin at 50% of earnings, but are stable and increase only when supported by growth in earnings.</a:t>
            </a:r>
          </a:p>
        </p:txBody>
      </p:sp>
      <p:sp>
        <p:nvSpPr>
          <p:cNvPr id="19460" name="Line 7"/>
          <p:cNvSpPr>
            <a:spLocks noChangeShapeType="1"/>
          </p:cNvSpPr>
          <p:nvPr/>
        </p:nvSpPr>
        <p:spPr bwMode="auto">
          <a:xfrm>
            <a:off x="1752600" y="3041650"/>
            <a:ext cx="0" cy="2895600"/>
          </a:xfrm>
          <a:prstGeom prst="line">
            <a:avLst/>
          </a:prstGeom>
          <a:noFill/>
          <a:ln w="12700">
            <a:solidFill>
              <a:srgbClr val="000000"/>
            </a:solidFill>
            <a:round/>
            <a:headEnd/>
            <a:tailEnd/>
          </a:ln>
        </p:spPr>
        <p:txBody>
          <a:bodyPr/>
          <a:lstStyle/>
          <a:p>
            <a:endParaRPr lang="en-US"/>
          </a:p>
        </p:txBody>
      </p:sp>
      <p:sp>
        <p:nvSpPr>
          <p:cNvPr id="19461" name="Rectangle 8"/>
          <p:cNvSpPr>
            <a:spLocks noChangeArrowheads="1"/>
          </p:cNvSpPr>
          <p:nvPr/>
        </p:nvSpPr>
        <p:spPr bwMode="auto">
          <a:xfrm rot="-5400000">
            <a:off x="-477043" y="4326731"/>
            <a:ext cx="2722562" cy="454025"/>
          </a:xfrm>
          <a:prstGeom prst="rect">
            <a:avLst/>
          </a:prstGeom>
          <a:noFill/>
          <a:ln w="12700">
            <a:noFill/>
            <a:miter lim="800000"/>
            <a:headEnd/>
            <a:tailEnd/>
          </a:ln>
        </p:spPr>
        <p:txBody>
          <a:bodyPr wrap="none" lIns="90488" tIns="44450" rIns="90488" bIns="44450">
            <a:spAutoFit/>
          </a:bodyPr>
          <a:lstStyle/>
          <a:p>
            <a:pPr eaLnBrk="0" hangingPunct="0"/>
            <a:r>
              <a:rPr lang="en-US"/>
              <a:t>Dollars Per Share</a:t>
            </a:r>
          </a:p>
        </p:txBody>
      </p:sp>
      <p:sp>
        <p:nvSpPr>
          <p:cNvPr id="19462" name="Rectangle 9"/>
          <p:cNvSpPr>
            <a:spLocks noChangeArrowheads="1"/>
          </p:cNvSpPr>
          <p:nvPr/>
        </p:nvSpPr>
        <p:spPr bwMode="auto">
          <a:xfrm>
            <a:off x="1281113" y="37052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3</a:t>
            </a:r>
          </a:p>
        </p:txBody>
      </p:sp>
      <p:sp>
        <p:nvSpPr>
          <p:cNvPr id="19463" name="Rectangle 10"/>
          <p:cNvSpPr>
            <a:spLocks noChangeArrowheads="1"/>
          </p:cNvSpPr>
          <p:nvPr/>
        </p:nvSpPr>
        <p:spPr bwMode="auto">
          <a:xfrm>
            <a:off x="1281113" y="30194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4</a:t>
            </a:r>
          </a:p>
        </p:txBody>
      </p:sp>
      <p:sp>
        <p:nvSpPr>
          <p:cNvPr id="19464" name="Rectangle 11"/>
          <p:cNvSpPr>
            <a:spLocks noChangeArrowheads="1"/>
          </p:cNvSpPr>
          <p:nvPr/>
        </p:nvSpPr>
        <p:spPr bwMode="auto">
          <a:xfrm>
            <a:off x="1281113" y="44672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2</a:t>
            </a:r>
          </a:p>
        </p:txBody>
      </p:sp>
      <p:sp>
        <p:nvSpPr>
          <p:cNvPr id="19465" name="Rectangle 12"/>
          <p:cNvSpPr>
            <a:spLocks noChangeArrowheads="1"/>
          </p:cNvSpPr>
          <p:nvPr/>
        </p:nvSpPr>
        <p:spPr bwMode="auto">
          <a:xfrm>
            <a:off x="1281113" y="5153025"/>
            <a:ext cx="307975" cy="363538"/>
          </a:xfrm>
          <a:prstGeom prst="rect">
            <a:avLst/>
          </a:prstGeom>
          <a:noFill/>
          <a:ln w="12700">
            <a:noFill/>
            <a:miter lim="800000"/>
            <a:headEnd/>
            <a:tailEnd/>
          </a:ln>
        </p:spPr>
        <p:txBody>
          <a:bodyPr wrap="none" lIns="90488" tIns="44450" rIns="90488" bIns="44450">
            <a:spAutoFit/>
          </a:bodyPr>
          <a:lstStyle/>
          <a:p>
            <a:pPr eaLnBrk="0" hangingPunct="0"/>
            <a:r>
              <a:rPr lang="en-US" sz="1800"/>
              <a:t>1</a:t>
            </a:r>
          </a:p>
        </p:txBody>
      </p:sp>
      <p:sp>
        <p:nvSpPr>
          <p:cNvPr id="19466" name="Line 13"/>
          <p:cNvSpPr>
            <a:spLocks noChangeShapeType="1"/>
          </p:cNvSpPr>
          <p:nvPr/>
        </p:nvSpPr>
        <p:spPr bwMode="auto">
          <a:xfrm>
            <a:off x="1752600" y="4641850"/>
            <a:ext cx="609600" cy="0"/>
          </a:xfrm>
          <a:prstGeom prst="line">
            <a:avLst/>
          </a:prstGeom>
          <a:noFill/>
          <a:ln w="25400">
            <a:solidFill>
              <a:schemeClr val="hlink"/>
            </a:solidFill>
            <a:round/>
            <a:headEnd/>
            <a:tailEnd/>
          </a:ln>
        </p:spPr>
        <p:txBody>
          <a:bodyPr/>
          <a:lstStyle/>
          <a:p>
            <a:endParaRPr lang="en-US"/>
          </a:p>
        </p:txBody>
      </p:sp>
      <p:sp>
        <p:nvSpPr>
          <p:cNvPr id="19467" name="Line 14"/>
          <p:cNvSpPr>
            <a:spLocks noChangeShapeType="1"/>
          </p:cNvSpPr>
          <p:nvPr/>
        </p:nvSpPr>
        <p:spPr bwMode="auto">
          <a:xfrm>
            <a:off x="2362200" y="4260850"/>
            <a:ext cx="609600" cy="0"/>
          </a:xfrm>
          <a:prstGeom prst="line">
            <a:avLst/>
          </a:prstGeom>
          <a:noFill/>
          <a:ln w="25400">
            <a:solidFill>
              <a:schemeClr val="hlink"/>
            </a:solidFill>
            <a:round/>
            <a:headEnd/>
            <a:tailEnd/>
          </a:ln>
        </p:spPr>
        <p:txBody>
          <a:bodyPr/>
          <a:lstStyle/>
          <a:p>
            <a:endParaRPr lang="en-US"/>
          </a:p>
        </p:txBody>
      </p:sp>
      <p:sp>
        <p:nvSpPr>
          <p:cNvPr id="19468" name="Line 15"/>
          <p:cNvSpPr>
            <a:spLocks noChangeShapeType="1"/>
          </p:cNvSpPr>
          <p:nvPr/>
        </p:nvSpPr>
        <p:spPr bwMode="auto">
          <a:xfrm flipV="1">
            <a:off x="2362200" y="4260850"/>
            <a:ext cx="0" cy="381000"/>
          </a:xfrm>
          <a:prstGeom prst="line">
            <a:avLst/>
          </a:prstGeom>
          <a:noFill/>
          <a:ln w="25400">
            <a:solidFill>
              <a:schemeClr val="hlink"/>
            </a:solidFill>
            <a:round/>
            <a:headEnd/>
            <a:tailEnd/>
          </a:ln>
        </p:spPr>
        <p:txBody>
          <a:bodyPr/>
          <a:lstStyle/>
          <a:p>
            <a:endParaRPr lang="en-US"/>
          </a:p>
        </p:txBody>
      </p:sp>
      <p:sp>
        <p:nvSpPr>
          <p:cNvPr id="19469" name="Line 16"/>
          <p:cNvSpPr>
            <a:spLocks noChangeShapeType="1"/>
          </p:cNvSpPr>
          <p:nvPr/>
        </p:nvSpPr>
        <p:spPr bwMode="auto">
          <a:xfrm>
            <a:off x="2971800" y="5022850"/>
            <a:ext cx="609600" cy="0"/>
          </a:xfrm>
          <a:prstGeom prst="line">
            <a:avLst/>
          </a:prstGeom>
          <a:noFill/>
          <a:ln w="25400">
            <a:solidFill>
              <a:schemeClr val="hlink"/>
            </a:solidFill>
            <a:round/>
            <a:headEnd/>
            <a:tailEnd/>
          </a:ln>
        </p:spPr>
        <p:txBody>
          <a:bodyPr/>
          <a:lstStyle/>
          <a:p>
            <a:endParaRPr lang="en-US"/>
          </a:p>
        </p:txBody>
      </p:sp>
      <p:sp>
        <p:nvSpPr>
          <p:cNvPr id="19470" name="Line 17"/>
          <p:cNvSpPr>
            <a:spLocks noChangeShapeType="1"/>
          </p:cNvSpPr>
          <p:nvPr/>
        </p:nvSpPr>
        <p:spPr bwMode="auto">
          <a:xfrm>
            <a:off x="3581400" y="4641850"/>
            <a:ext cx="609600" cy="0"/>
          </a:xfrm>
          <a:prstGeom prst="line">
            <a:avLst/>
          </a:prstGeom>
          <a:noFill/>
          <a:ln w="25400">
            <a:solidFill>
              <a:schemeClr val="hlink"/>
            </a:solidFill>
            <a:round/>
            <a:headEnd/>
            <a:tailEnd/>
          </a:ln>
        </p:spPr>
        <p:txBody>
          <a:bodyPr/>
          <a:lstStyle/>
          <a:p>
            <a:endParaRPr lang="en-US"/>
          </a:p>
        </p:txBody>
      </p:sp>
      <p:sp>
        <p:nvSpPr>
          <p:cNvPr id="19471" name="Line 18"/>
          <p:cNvSpPr>
            <a:spLocks noChangeShapeType="1"/>
          </p:cNvSpPr>
          <p:nvPr/>
        </p:nvSpPr>
        <p:spPr bwMode="auto">
          <a:xfrm>
            <a:off x="4191000" y="3879850"/>
            <a:ext cx="609600" cy="0"/>
          </a:xfrm>
          <a:prstGeom prst="line">
            <a:avLst/>
          </a:prstGeom>
          <a:noFill/>
          <a:ln w="25400">
            <a:solidFill>
              <a:schemeClr val="hlink"/>
            </a:solidFill>
            <a:round/>
            <a:headEnd/>
            <a:tailEnd/>
          </a:ln>
        </p:spPr>
        <p:txBody>
          <a:bodyPr/>
          <a:lstStyle/>
          <a:p>
            <a:endParaRPr lang="en-US"/>
          </a:p>
        </p:txBody>
      </p:sp>
      <p:sp>
        <p:nvSpPr>
          <p:cNvPr id="19472" name="Line 19"/>
          <p:cNvSpPr>
            <a:spLocks noChangeShapeType="1"/>
          </p:cNvSpPr>
          <p:nvPr/>
        </p:nvSpPr>
        <p:spPr bwMode="auto">
          <a:xfrm>
            <a:off x="4800600" y="3117850"/>
            <a:ext cx="609600" cy="0"/>
          </a:xfrm>
          <a:prstGeom prst="line">
            <a:avLst/>
          </a:prstGeom>
          <a:noFill/>
          <a:ln w="25400">
            <a:solidFill>
              <a:schemeClr val="hlink"/>
            </a:solidFill>
            <a:round/>
            <a:headEnd/>
            <a:tailEnd/>
          </a:ln>
        </p:spPr>
        <p:txBody>
          <a:bodyPr/>
          <a:lstStyle/>
          <a:p>
            <a:endParaRPr lang="en-US"/>
          </a:p>
        </p:txBody>
      </p:sp>
      <p:sp>
        <p:nvSpPr>
          <p:cNvPr id="19473" name="Line 20"/>
          <p:cNvSpPr>
            <a:spLocks noChangeShapeType="1"/>
          </p:cNvSpPr>
          <p:nvPr/>
        </p:nvSpPr>
        <p:spPr bwMode="auto">
          <a:xfrm>
            <a:off x="5410200" y="3879850"/>
            <a:ext cx="609600" cy="0"/>
          </a:xfrm>
          <a:prstGeom prst="line">
            <a:avLst/>
          </a:prstGeom>
          <a:noFill/>
          <a:ln w="25400">
            <a:solidFill>
              <a:schemeClr val="hlink"/>
            </a:solidFill>
            <a:round/>
            <a:headEnd/>
            <a:tailEnd/>
          </a:ln>
        </p:spPr>
        <p:txBody>
          <a:bodyPr/>
          <a:lstStyle/>
          <a:p>
            <a:endParaRPr lang="en-US"/>
          </a:p>
        </p:txBody>
      </p:sp>
      <p:sp>
        <p:nvSpPr>
          <p:cNvPr id="19474" name="Line 21"/>
          <p:cNvSpPr>
            <a:spLocks noChangeShapeType="1"/>
          </p:cNvSpPr>
          <p:nvPr/>
        </p:nvSpPr>
        <p:spPr bwMode="auto">
          <a:xfrm>
            <a:off x="6019800" y="4641850"/>
            <a:ext cx="609600" cy="0"/>
          </a:xfrm>
          <a:prstGeom prst="line">
            <a:avLst/>
          </a:prstGeom>
          <a:noFill/>
          <a:ln w="25400">
            <a:solidFill>
              <a:schemeClr val="hlink"/>
            </a:solidFill>
            <a:round/>
            <a:headEnd/>
            <a:tailEnd/>
          </a:ln>
        </p:spPr>
        <p:txBody>
          <a:bodyPr/>
          <a:lstStyle/>
          <a:p>
            <a:endParaRPr lang="en-US"/>
          </a:p>
        </p:txBody>
      </p:sp>
      <p:sp>
        <p:nvSpPr>
          <p:cNvPr id="19475" name="Line 22"/>
          <p:cNvSpPr>
            <a:spLocks noChangeShapeType="1"/>
          </p:cNvSpPr>
          <p:nvPr/>
        </p:nvSpPr>
        <p:spPr bwMode="auto">
          <a:xfrm flipV="1">
            <a:off x="2971800" y="4260850"/>
            <a:ext cx="0" cy="762000"/>
          </a:xfrm>
          <a:prstGeom prst="line">
            <a:avLst/>
          </a:prstGeom>
          <a:noFill/>
          <a:ln w="25400">
            <a:solidFill>
              <a:schemeClr val="hlink"/>
            </a:solidFill>
            <a:round/>
            <a:headEnd/>
            <a:tailEnd/>
          </a:ln>
        </p:spPr>
        <p:txBody>
          <a:bodyPr/>
          <a:lstStyle/>
          <a:p>
            <a:endParaRPr lang="en-US"/>
          </a:p>
        </p:txBody>
      </p:sp>
      <p:sp>
        <p:nvSpPr>
          <p:cNvPr id="19476" name="Line 23"/>
          <p:cNvSpPr>
            <a:spLocks noChangeShapeType="1"/>
          </p:cNvSpPr>
          <p:nvPr/>
        </p:nvSpPr>
        <p:spPr bwMode="auto">
          <a:xfrm flipV="1">
            <a:off x="3581400" y="4641850"/>
            <a:ext cx="0" cy="381000"/>
          </a:xfrm>
          <a:prstGeom prst="line">
            <a:avLst/>
          </a:prstGeom>
          <a:noFill/>
          <a:ln w="25400">
            <a:solidFill>
              <a:schemeClr val="hlink"/>
            </a:solidFill>
            <a:round/>
            <a:headEnd/>
            <a:tailEnd/>
          </a:ln>
        </p:spPr>
        <p:txBody>
          <a:bodyPr/>
          <a:lstStyle/>
          <a:p>
            <a:endParaRPr lang="en-US"/>
          </a:p>
        </p:txBody>
      </p:sp>
      <p:sp>
        <p:nvSpPr>
          <p:cNvPr id="19477" name="Line 24"/>
          <p:cNvSpPr>
            <a:spLocks noChangeShapeType="1"/>
          </p:cNvSpPr>
          <p:nvPr/>
        </p:nvSpPr>
        <p:spPr bwMode="auto">
          <a:xfrm flipV="1">
            <a:off x="4191000" y="3879850"/>
            <a:ext cx="0" cy="762000"/>
          </a:xfrm>
          <a:prstGeom prst="line">
            <a:avLst/>
          </a:prstGeom>
          <a:noFill/>
          <a:ln w="25400">
            <a:solidFill>
              <a:schemeClr val="hlink"/>
            </a:solidFill>
            <a:round/>
            <a:headEnd/>
            <a:tailEnd/>
          </a:ln>
        </p:spPr>
        <p:txBody>
          <a:bodyPr/>
          <a:lstStyle/>
          <a:p>
            <a:endParaRPr lang="en-US"/>
          </a:p>
        </p:txBody>
      </p:sp>
      <p:sp>
        <p:nvSpPr>
          <p:cNvPr id="19478" name="Line 25"/>
          <p:cNvSpPr>
            <a:spLocks noChangeShapeType="1"/>
          </p:cNvSpPr>
          <p:nvPr/>
        </p:nvSpPr>
        <p:spPr bwMode="auto">
          <a:xfrm flipV="1">
            <a:off x="4800600" y="3117850"/>
            <a:ext cx="0" cy="762000"/>
          </a:xfrm>
          <a:prstGeom prst="line">
            <a:avLst/>
          </a:prstGeom>
          <a:noFill/>
          <a:ln w="25400">
            <a:solidFill>
              <a:schemeClr val="hlink"/>
            </a:solidFill>
            <a:round/>
            <a:headEnd/>
            <a:tailEnd/>
          </a:ln>
        </p:spPr>
        <p:txBody>
          <a:bodyPr/>
          <a:lstStyle/>
          <a:p>
            <a:endParaRPr lang="en-US"/>
          </a:p>
        </p:txBody>
      </p:sp>
      <p:sp>
        <p:nvSpPr>
          <p:cNvPr id="19479" name="Line 26"/>
          <p:cNvSpPr>
            <a:spLocks noChangeShapeType="1"/>
          </p:cNvSpPr>
          <p:nvPr/>
        </p:nvSpPr>
        <p:spPr bwMode="auto">
          <a:xfrm flipV="1">
            <a:off x="5410200" y="3117850"/>
            <a:ext cx="0" cy="762000"/>
          </a:xfrm>
          <a:prstGeom prst="line">
            <a:avLst/>
          </a:prstGeom>
          <a:noFill/>
          <a:ln w="25400">
            <a:solidFill>
              <a:schemeClr val="hlink"/>
            </a:solidFill>
            <a:round/>
            <a:headEnd/>
            <a:tailEnd/>
          </a:ln>
        </p:spPr>
        <p:txBody>
          <a:bodyPr/>
          <a:lstStyle/>
          <a:p>
            <a:endParaRPr lang="en-US"/>
          </a:p>
        </p:txBody>
      </p:sp>
      <p:sp>
        <p:nvSpPr>
          <p:cNvPr id="19480" name="Line 27"/>
          <p:cNvSpPr>
            <a:spLocks noChangeShapeType="1"/>
          </p:cNvSpPr>
          <p:nvPr/>
        </p:nvSpPr>
        <p:spPr bwMode="auto">
          <a:xfrm flipV="1">
            <a:off x="6019800" y="3879850"/>
            <a:ext cx="0" cy="762000"/>
          </a:xfrm>
          <a:prstGeom prst="line">
            <a:avLst/>
          </a:prstGeom>
          <a:noFill/>
          <a:ln w="25400">
            <a:solidFill>
              <a:schemeClr val="hlink"/>
            </a:solidFill>
            <a:round/>
            <a:headEnd/>
            <a:tailEnd/>
          </a:ln>
        </p:spPr>
        <p:txBody>
          <a:bodyPr/>
          <a:lstStyle/>
          <a:p>
            <a:endParaRPr lang="en-US"/>
          </a:p>
        </p:txBody>
      </p:sp>
      <p:sp>
        <p:nvSpPr>
          <p:cNvPr id="19481" name="Line 28"/>
          <p:cNvSpPr>
            <a:spLocks noChangeShapeType="1"/>
          </p:cNvSpPr>
          <p:nvPr/>
        </p:nvSpPr>
        <p:spPr bwMode="auto">
          <a:xfrm flipV="1">
            <a:off x="6629400" y="4260850"/>
            <a:ext cx="0" cy="381000"/>
          </a:xfrm>
          <a:prstGeom prst="line">
            <a:avLst/>
          </a:prstGeom>
          <a:noFill/>
          <a:ln w="25400">
            <a:solidFill>
              <a:schemeClr val="hlink"/>
            </a:solidFill>
            <a:round/>
            <a:headEnd/>
            <a:tailEnd/>
          </a:ln>
        </p:spPr>
        <p:txBody>
          <a:bodyPr/>
          <a:lstStyle/>
          <a:p>
            <a:endParaRPr lang="en-US"/>
          </a:p>
        </p:txBody>
      </p:sp>
      <p:sp>
        <p:nvSpPr>
          <p:cNvPr id="19482" name="Line 29"/>
          <p:cNvSpPr>
            <a:spLocks noChangeShapeType="1"/>
          </p:cNvSpPr>
          <p:nvPr/>
        </p:nvSpPr>
        <p:spPr bwMode="auto">
          <a:xfrm>
            <a:off x="6629400" y="4260850"/>
            <a:ext cx="609600" cy="0"/>
          </a:xfrm>
          <a:prstGeom prst="line">
            <a:avLst/>
          </a:prstGeom>
          <a:noFill/>
          <a:ln w="25400">
            <a:solidFill>
              <a:schemeClr val="hlink"/>
            </a:solidFill>
            <a:round/>
            <a:headEnd/>
            <a:tailEnd/>
          </a:ln>
        </p:spPr>
        <p:txBody>
          <a:bodyPr/>
          <a:lstStyle/>
          <a:p>
            <a:endParaRPr lang="en-US"/>
          </a:p>
        </p:txBody>
      </p:sp>
      <p:sp>
        <p:nvSpPr>
          <p:cNvPr id="19483" name="Line 30"/>
          <p:cNvSpPr>
            <a:spLocks noChangeShapeType="1"/>
          </p:cNvSpPr>
          <p:nvPr/>
        </p:nvSpPr>
        <p:spPr bwMode="auto">
          <a:xfrm>
            <a:off x="7239000" y="3879850"/>
            <a:ext cx="609600" cy="0"/>
          </a:xfrm>
          <a:prstGeom prst="line">
            <a:avLst/>
          </a:prstGeom>
          <a:noFill/>
          <a:ln w="25400">
            <a:solidFill>
              <a:schemeClr val="hlink"/>
            </a:solidFill>
            <a:round/>
            <a:headEnd/>
            <a:tailEnd/>
          </a:ln>
        </p:spPr>
        <p:txBody>
          <a:bodyPr/>
          <a:lstStyle/>
          <a:p>
            <a:endParaRPr lang="en-US"/>
          </a:p>
        </p:txBody>
      </p:sp>
      <p:sp>
        <p:nvSpPr>
          <p:cNvPr id="19484" name="Line 31"/>
          <p:cNvSpPr>
            <a:spLocks noChangeShapeType="1"/>
          </p:cNvSpPr>
          <p:nvPr/>
        </p:nvSpPr>
        <p:spPr bwMode="auto">
          <a:xfrm flipV="1">
            <a:off x="7239000" y="3879850"/>
            <a:ext cx="0" cy="381000"/>
          </a:xfrm>
          <a:prstGeom prst="line">
            <a:avLst/>
          </a:prstGeom>
          <a:noFill/>
          <a:ln w="25400">
            <a:solidFill>
              <a:schemeClr val="hlink"/>
            </a:solidFill>
            <a:round/>
            <a:headEnd/>
            <a:tailEnd/>
          </a:ln>
        </p:spPr>
        <p:txBody>
          <a:bodyPr/>
          <a:lstStyle/>
          <a:p>
            <a:endParaRPr lang="en-US"/>
          </a:p>
        </p:txBody>
      </p:sp>
      <p:sp>
        <p:nvSpPr>
          <p:cNvPr id="19485" name="Line 32"/>
          <p:cNvSpPr>
            <a:spLocks noChangeShapeType="1"/>
          </p:cNvSpPr>
          <p:nvPr/>
        </p:nvSpPr>
        <p:spPr bwMode="auto">
          <a:xfrm flipV="1">
            <a:off x="7848600" y="3498850"/>
            <a:ext cx="0" cy="381000"/>
          </a:xfrm>
          <a:prstGeom prst="line">
            <a:avLst/>
          </a:prstGeom>
          <a:noFill/>
          <a:ln w="25400">
            <a:solidFill>
              <a:schemeClr val="hlink"/>
            </a:solidFill>
            <a:round/>
            <a:headEnd/>
            <a:tailEnd/>
          </a:ln>
        </p:spPr>
        <p:txBody>
          <a:bodyPr/>
          <a:lstStyle/>
          <a:p>
            <a:endParaRPr lang="en-US"/>
          </a:p>
        </p:txBody>
      </p:sp>
      <p:sp>
        <p:nvSpPr>
          <p:cNvPr id="19486" name="Line 33"/>
          <p:cNvSpPr>
            <a:spLocks noChangeShapeType="1"/>
          </p:cNvSpPr>
          <p:nvPr/>
        </p:nvSpPr>
        <p:spPr bwMode="auto">
          <a:xfrm>
            <a:off x="7848600" y="3498850"/>
            <a:ext cx="609600" cy="0"/>
          </a:xfrm>
          <a:prstGeom prst="line">
            <a:avLst/>
          </a:prstGeom>
          <a:noFill/>
          <a:ln w="25400">
            <a:solidFill>
              <a:schemeClr val="hlink"/>
            </a:solidFill>
            <a:round/>
            <a:headEnd/>
            <a:tailEnd/>
          </a:ln>
        </p:spPr>
        <p:txBody>
          <a:bodyPr/>
          <a:lstStyle/>
          <a:p>
            <a:endParaRPr lang="en-US"/>
          </a:p>
        </p:txBody>
      </p:sp>
      <p:sp>
        <p:nvSpPr>
          <p:cNvPr id="20514" name="Rectangle 34"/>
          <p:cNvSpPr>
            <a:spLocks noChangeArrowheads="1"/>
          </p:cNvSpPr>
          <p:nvPr/>
        </p:nvSpPr>
        <p:spPr bwMode="auto">
          <a:xfrm>
            <a:off x="5700713" y="3095625"/>
            <a:ext cx="22510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a:solidFill>
                  <a:schemeClr val="hlink"/>
                </a:solidFill>
                <a:effectLst>
                  <a:outerShdw blurRad="38100" dist="38100" dir="2700000" algn="tl">
                    <a:srgbClr val="C0C0C0"/>
                  </a:outerShdw>
                </a:effectLst>
              </a:rPr>
              <a:t>Earnings per share</a:t>
            </a:r>
          </a:p>
        </p:txBody>
      </p:sp>
      <p:sp>
        <p:nvSpPr>
          <p:cNvPr id="20515" name="Rectangle 35"/>
          <p:cNvSpPr>
            <a:spLocks noChangeArrowheads="1"/>
          </p:cNvSpPr>
          <p:nvPr/>
        </p:nvSpPr>
        <p:spPr bwMode="auto">
          <a:xfrm>
            <a:off x="6145213" y="5153025"/>
            <a:ext cx="2365375" cy="363538"/>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1800">
                <a:solidFill>
                  <a:srgbClr val="42B200"/>
                </a:solidFill>
                <a:effectLst>
                  <a:outerShdw blurRad="38100" dist="38100" dir="2700000" algn="tl">
                    <a:srgbClr val="C0C0C0"/>
                  </a:outerShdw>
                </a:effectLst>
              </a:rPr>
              <a:t>Dividends per share</a:t>
            </a:r>
          </a:p>
        </p:txBody>
      </p:sp>
      <p:sp>
        <p:nvSpPr>
          <p:cNvPr id="19489" name="Line 36"/>
          <p:cNvSpPr>
            <a:spLocks noChangeShapeType="1"/>
          </p:cNvSpPr>
          <p:nvPr/>
        </p:nvSpPr>
        <p:spPr bwMode="auto">
          <a:xfrm>
            <a:off x="1752600" y="5937250"/>
            <a:ext cx="6934200" cy="0"/>
          </a:xfrm>
          <a:prstGeom prst="line">
            <a:avLst/>
          </a:prstGeom>
          <a:noFill/>
          <a:ln w="25400">
            <a:solidFill>
              <a:srgbClr val="000000"/>
            </a:solidFill>
            <a:round/>
            <a:headEnd/>
            <a:tailEnd/>
          </a:ln>
        </p:spPr>
        <p:txBody>
          <a:bodyPr/>
          <a:lstStyle/>
          <a:p>
            <a:endParaRPr lang="en-US"/>
          </a:p>
        </p:txBody>
      </p:sp>
      <p:sp>
        <p:nvSpPr>
          <p:cNvPr id="19490" name="Rectangle 37"/>
          <p:cNvSpPr>
            <a:spLocks noChangeArrowheads="1"/>
          </p:cNvSpPr>
          <p:nvPr/>
        </p:nvSpPr>
        <p:spPr bwMode="auto">
          <a:xfrm>
            <a:off x="4710113" y="5999163"/>
            <a:ext cx="892175" cy="454025"/>
          </a:xfrm>
          <a:prstGeom prst="rect">
            <a:avLst/>
          </a:prstGeom>
          <a:noFill/>
          <a:ln w="12700">
            <a:noFill/>
            <a:miter lim="800000"/>
            <a:headEnd/>
            <a:tailEnd/>
          </a:ln>
        </p:spPr>
        <p:txBody>
          <a:bodyPr wrap="none" lIns="90488" tIns="44450" rIns="90488" bIns="44450">
            <a:spAutoFit/>
          </a:bodyPr>
          <a:lstStyle/>
          <a:p>
            <a:pPr eaLnBrk="0" hangingPunct="0"/>
            <a:r>
              <a:rPr lang="en-US"/>
              <a:t>Time</a:t>
            </a:r>
          </a:p>
        </p:txBody>
      </p:sp>
      <p:sp>
        <p:nvSpPr>
          <p:cNvPr id="19491" name="Rectangle 38"/>
          <p:cNvSpPr>
            <a:spLocks noChangeArrowheads="1"/>
          </p:cNvSpPr>
          <p:nvPr/>
        </p:nvSpPr>
        <p:spPr bwMode="auto">
          <a:xfrm>
            <a:off x="1963738" y="3013075"/>
            <a:ext cx="2524125" cy="695325"/>
          </a:xfrm>
          <a:prstGeom prst="rect">
            <a:avLst/>
          </a:prstGeom>
          <a:noFill/>
          <a:ln w="57150" cmpd="thinThick">
            <a:solidFill>
              <a:srgbClr val="000000"/>
            </a:solidFill>
            <a:miter lim="800000"/>
            <a:headEnd/>
            <a:tailEnd/>
          </a:ln>
        </p:spPr>
        <p:txBody>
          <a:bodyPr wrap="none" lIns="90488" tIns="44450" rIns="90488" bIns="44450">
            <a:spAutoFit/>
          </a:bodyPr>
          <a:lstStyle/>
          <a:p>
            <a:pPr algn="ctr" eaLnBrk="0" hangingPunct="0"/>
            <a:r>
              <a:rPr lang="en-US" sz="1800"/>
              <a:t>50% dividend-payout</a:t>
            </a:r>
          </a:p>
          <a:p>
            <a:pPr algn="ctr" eaLnBrk="0" hangingPunct="0"/>
            <a:r>
              <a:rPr lang="en-US" sz="1800"/>
              <a:t>rate with stability</a:t>
            </a:r>
          </a:p>
        </p:txBody>
      </p:sp>
      <p:sp>
        <p:nvSpPr>
          <p:cNvPr id="19492" name="Line 39"/>
          <p:cNvSpPr>
            <a:spLocks noChangeShapeType="1"/>
          </p:cNvSpPr>
          <p:nvPr/>
        </p:nvSpPr>
        <p:spPr bwMode="auto">
          <a:xfrm>
            <a:off x="1752600" y="5327650"/>
            <a:ext cx="3124200" cy="0"/>
          </a:xfrm>
          <a:prstGeom prst="line">
            <a:avLst/>
          </a:prstGeom>
          <a:noFill/>
          <a:ln w="25400">
            <a:solidFill>
              <a:srgbClr val="42B200"/>
            </a:solidFill>
            <a:prstDash val="dash"/>
            <a:round/>
            <a:headEnd/>
            <a:tailEnd/>
          </a:ln>
        </p:spPr>
        <p:txBody>
          <a:bodyPr/>
          <a:lstStyle/>
          <a:p>
            <a:endParaRPr lang="en-US"/>
          </a:p>
        </p:txBody>
      </p:sp>
      <p:sp>
        <p:nvSpPr>
          <p:cNvPr id="19493" name="Line 40"/>
          <p:cNvSpPr>
            <a:spLocks noChangeShapeType="1"/>
          </p:cNvSpPr>
          <p:nvPr/>
        </p:nvSpPr>
        <p:spPr bwMode="auto">
          <a:xfrm>
            <a:off x="4876800" y="4946650"/>
            <a:ext cx="3505200" cy="0"/>
          </a:xfrm>
          <a:prstGeom prst="line">
            <a:avLst/>
          </a:prstGeom>
          <a:noFill/>
          <a:ln w="25400">
            <a:solidFill>
              <a:srgbClr val="42B200"/>
            </a:solidFill>
            <a:prstDash val="dash"/>
            <a:round/>
            <a:headEnd/>
            <a:tailEnd/>
          </a:ln>
        </p:spPr>
        <p:txBody>
          <a:bodyPr/>
          <a:lstStyle/>
          <a:p>
            <a:endParaRPr lang="en-US"/>
          </a:p>
        </p:txBody>
      </p:sp>
      <p:sp>
        <p:nvSpPr>
          <p:cNvPr id="19494" name="Line 41"/>
          <p:cNvSpPr>
            <a:spLocks noChangeShapeType="1"/>
          </p:cNvSpPr>
          <p:nvPr/>
        </p:nvSpPr>
        <p:spPr bwMode="auto">
          <a:xfrm>
            <a:off x="4876800" y="4946650"/>
            <a:ext cx="0" cy="381000"/>
          </a:xfrm>
          <a:prstGeom prst="line">
            <a:avLst/>
          </a:prstGeom>
          <a:noFill/>
          <a:ln w="25400">
            <a:solidFill>
              <a:srgbClr val="42B200"/>
            </a:solidFill>
            <a:prstDash val="dash"/>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1676400" y="161925"/>
            <a:ext cx="5791200" cy="1428750"/>
          </a:xfrm>
        </p:spPr>
        <p:txBody>
          <a:bodyPr/>
          <a:lstStyle/>
          <a:p>
            <a:pPr>
              <a:defRPr/>
            </a:pPr>
            <a:r>
              <a:rPr lang="en-US" b="1"/>
              <a:t>Valuation of Dividend Stability</a:t>
            </a:r>
          </a:p>
        </p:txBody>
      </p:sp>
      <p:sp>
        <p:nvSpPr>
          <p:cNvPr id="21508" name="Rectangle 4"/>
          <p:cNvSpPr>
            <a:spLocks noGrp="1" noChangeArrowheads="1"/>
          </p:cNvSpPr>
          <p:nvPr>
            <p:ph type="body" idx="1"/>
          </p:nvPr>
        </p:nvSpPr>
        <p:spPr>
          <a:xfrm>
            <a:off x="838200" y="2025650"/>
            <a:ext cx="7924800" cy="4375150"/>
          </a:xfrm>
        </p:spPr>
        <p:txBody>
          <a:bodyPr>
            <a:spAutoFit/>
          </a:bodyPr>
          <a:lstStyle/>
          <a:p>
            <a:pPr>
              <a:buSzTx/>
              <a:buFontTx/>
              <a:buChar char="•"/>
            </a:pPr>
            <a:r>
              <a:rPr lang="en-US" sz="2200" i="1" smtClean="0">
                <a:solidFill>
                  <a:srgbClr val="42B200"/>
                </a:solidFill>
                <a:effectLst>
                  <a:outerShdw blurRad="38100" dist="38100" dir="2700000" algn="tl">
                    <a:srgbClr val="C0C0C0"/>
                  </a:outerShdw>
                </a:effectLst>
              </a:rPr>
              <a:t>Information content</a:t>
            </a:r>
            <a:r>
              <a:rPr lang="en-US" sz="2200" smtClean="0">
                <a:solidFill>
                  <a:srgbClr val="42B200"/>
                </a:solidFill>
                <a:effectLst>
                  <a:outerShdw blurRad="38100" dist="38100" dir="2700000" algn="tl">
                    <a:srgbClr val="C0C0C0"/>
                  </a:outerShdw>
                </a:effectLst>
              </a:rPr>
              <a:t> </a:t>
            </a:r>
            <a:r>
              <a:rPr lang="en-US" sz="2200" smtClean="0"/>
              <a:t>– management may be able to affect the expectations of investors through the informational content of dividends. A stable dividend suggests that the company expects stable or growing dividends in the future.</a:t>
            </a:r>
          </a:p>
          <a:p>
            <a:pPr>
              <a:buSzTx/>
              <a:buFontTx/>
              <a:buChar char="•"/>
            </a:pPr>
            <a:r>
              <a:rPr lang="en-US" sz="2200" i="1" smtClean="0">
                <a:solidFill>
                  <a:schemeClr val="hlink"/>
                </a:solidFill>
                <a:effectLst>
                  <a:outerShdw blurRad="38100" dist="38100" dir="2700000" algn="tl">
                    <a:srgbClr val="C0C0C0"/>
                  </a:outerShdw>
                </a:effectLst>
              </a:rPr>
              <a:t>Current income desires</a:t>
            </a:r>
            <a:r>
              <a:rPr lang="en-US" sz="2200" smtClean="0">
                <a:solidFill>
                  <a:schemeClr val="hlink"/>
                </a:solidFill>
                <a:effectLst>
                  <a:outerShdw blurRad="38100" dist="38100" dir="2700000" algn="tl">
                    <a:srgbClr val="C0C0C0"/>
                  </a:outerShdw>
                </a:effectLst>
              </a:rPr>
              <a:t> </a:t>
            </a:r>
            <a:r>
              <a:rPr lang="en-US" sz="2200" smtClean="0"/>
              <a:t>– some investors who desire a specific periodic income will prefer a company with stable dividends to one with unstable dividends.</a:t>
            </a:r>
          </a:p>
          <a:p>
            <a:pPr>
              <a:buSzTx/>
              <a:buFontTx/>
              <a:buChar char="•"/>
            </a:pPr>
            <a:r>
              <a:rPr lang="en-US" sz="2200" i="1" smtClean="0">
                <a:solidFill>
                  <a:schemeClr val="tx2"/>
                </a:solidFill>
                <a:effectLst>
                  <a:outerShdw blurRad="38100" dist="38100" dir="2700000" algn="tl">
                    <a:srgbClr val="C0C0C0"/>
                  </a:outerShdw>
                </a:effectLst>
              </a:rPr>
              <a:t>Institutional considerations</a:t>
            </a:r>
            <a:r>
              <a:rPr lang="en-US" sz="2200" smtClean="0">
                <a:solidFill>
                  <a:schemeClr val="tx2"/>
                </a:solidFill>
                <a:effectLst>
                  <a:outerShdw blurRad="38100" dist="38100" dir="2700000" algn="tl">
                    <a:srgbClr val="C0C0C0"/>
                  </a:outerShdw>
                </a:effectLst>
              </a:rPr>
              <a:t> </a:t>
            </a:r>
            <a:r>
              <a:rPr lang="en-US" sz="2200" smtClean="0"/>
              <a:t>– a stable dividend may permit certain institutional investors to buy the common stock as they meet the requirements to be placed on the organizations “approved list.”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animEffect transition="in" filter="wipe(left)">
                                      <p:cBhvr>
                                        <p:cTn id="7" dur="500"/>
                                        <p:tgtEl>
                                          <p:spTgt spid="2150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8">
                                            <p:txEl>
                                              <p:pRg st="2" end="2"/>
                                            </p:txEl>
                                          </p:spTgt>
                                        </p:tgtEl>
                                        <p:attrNameLst>
                                          <p:attrName>style.visibility</p:attrName>
                                        </p:attrNameLst>
                                      </p:cBhvr>
                                      <p:to>
                                        <p:strVal val="visible"/>
                                      </p:to>
                                    </p:set>
                                    <p:animEffect transition="in" filter="wipe(left)">
                                      <p:cBhvr>
                                        <p:cTn id="12" dur="500"/>
                                        <p:tgtEl>
                                          <p:spTgt spid="215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676400" y="155575"/>
            <a:ext cx="6781800" cy="1308100"/>
          </a:xfrm>
        </p:spPr>
        <p:txBody>
          <a:bodyPr/>
          <a:lstStyle/>
          <a:p>
            <a:pPr>
              <a:defRPr/>
            </a:pPr>
            <a:r>
              <a:rPr lang="en-US" sz="4000" b="1"/>
              <a:t>After Studying Chapter 18, you should be able to:</a:t>
            </a:r>
          </a:p>
        </p:txBody>
      </p:sp>
      <p:sp>
        <p:nvSpPr>
          <p:cNvPr id="3075" name="Rectangle 3"/>
          <p:cNvSpPr>
            <a:spLocks noGrp="1" noChangeArrowheads="1"/>
          </p:cNvSpPr>
          <p:nvPr>
            <p:ph type="body" idx="1"/>
          </p:nvPr>
        </p:nvSpPr>
        <p:spPr>
          <a:xfrm>
            <a:off x="609600" y="1752600"/>
            <a:ext cx="8382000" cy="4800600"/>
          </a:xfrm>
        </p:spPr>
        <p:txBody>
          <a:bodyPr/>
          <a:lstStyle/>
          <a:p>
            <a:pPr marL="419100" indent="-419100">
              <a:lnSpc>
                <a:spcPct val="80000"/>
              </a:lnSpc>
              <a:buFont typeface="Arial" charset="0"/>
              <a:buAutoNum type="arabicPeriod"/>
            </a:pPr>
            <a:r>
              <a:rPr lang="en-US" sz="2000" smtClean="0"/>
              <a:t>Understand the dividend retention versus distribution dilemma faced by the firm. </a:t>
            </a:r>
          </a:p>
          <a:p>
            <a:pPr marL="419100" indent="-419100">
              <a:lnSpc>
                <a:spcPct val="80000"/>
              </a:lnSpc>
              <a:buFont typeface="Arial" charset="0"/>
              <a:buAutoNum type="arabicPeriod"/>
            </a:pPr>
            <a:r>
              <a:rPr lang="en-US" sz="2000" smtClean="0"/>
              <a:t>Explain the Modigliani and Miller (M&amp;M) argument that dividends are irrelevant. </a:t>
            </a:r>
          </a:p>
          <a:p>
            <a:pPr marL="419100" indent="-419100">
              <a:lnSpc>
                <a:spcPct val="80000"/>
              </a:lnSpc>
              <a:buFont typeface="Arial" charset="0"/>
              <a:buAutoNum type="arabicPeriod"/>
            </a:pPr>
            <a:r>
              <a:rPr lang="en-US" sz="2000" smtClean="0"/>
              <a:t>Explain the counterarguments to M&amp;M - that dividends do matter. </a:t>
            </a:r>
          </a:p>
          <a:p>
            <a:pPr marL="419100" indent="-419100">
              <a:lnSpc>
                <a:spcPct val="80000"/>
              </a:lnSpc>
              <a:buFont typeface="Arial" charset="0"/>
              <a:buAutoNum type="arabicPeriod"/>
            </a:pPr>
            <a:r>
              <a:rPr lang="en-US" sz="2000" smtClean="0"/>
              <a:t>Identify and discuss the factors affecting a firm's dividend and retention of earnings policy. </a:t>
            </a:r>
          </a:p>
          <a:p>
            <a:pPr marL="419100" indent="-419100">
              <a:lnSpc>
                <a:spcPct val="80000"/>
              </a:lnSpc>
              <a:buFont typeface="Arial" charset="0"/>
              <a:buAutoNum type="arabicPeriod"/>
            </a:pPr>
            <a:r>
              <a:rPr lang="en-US" sz="2000" smtClean="0"/>
              <a:t>Define, compare, and justify cash dividends, stock dividends, stock splits, and reverse stock splits. </a:t>
            </a:r>
          </a:p>
          <a:p>
            <a:pPr marL="419100" indent="-419100">
              <a:lnSpc>
                <a:spcPct val="80000"/>
              </a:lnSpc>
              <a:buFont typeface="Arial" charset="0"/>
              <a:buAutoNum type="arabicPeriod"/>
            </a:pPr>
            <a:r>
              <a:rPr lang="en-US" sz="2000" smtClean="0"/>
              <a:t>Define “stock repurchase” and explain why (and how) a firm might repurchase stock.</a:t>
            </a:r>
          </a:p>
          <a:p>
            <a:pPr marL="419100" indent="-419100">
              <a:lnSpc>
                <a:spcPct val="80000"/>
              </a:lnSpc>
              <a:buFont typeface="Arial" charset="0"/>
              <a:buAutoNum type="arabicPeriod"/>
            </a:pPr>
            <a:r>
              <a:rPr lang="en-US" sz="2000" smtClean="0"/>
              <a:t>Summarize the standard cash dividend payment procedures and critical dates.</a:t>
            </a:r>
          </a:p>
          <a:p>
            <a:pPr marL="419100" indent="-419100">
              <a:lnSpc>
                <a:spcPct val="80000"/>
              </a:lnSpc>
              <a:buFont typeface="Arial" charset="0"/>
              <a:buAutoNum type="arabicPeriod"/>
            </a:pPr>
            <a:r>
              <a:rPr lang="en-US" sz="2000" smtClean="0"/>
              <a:t>Define and discuss dividend reinvestment plans (DRIPs).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1676400" y="774700"/>
            <a:ext cx="5486400" cy="758825"/>
          </a:xfrm>
        </p:spPr>
        <p:txBody>
          <a:bodyPr/>
          <a:lstStyle/>
          <a:p>
            <a:pPr>
              <a:defRPr/>
            </a:pPr>
            <a:r>
              <a:rPr lang="en-US" b="1"/>
              <a:t>Types of Dividends</a:t>
            </a:r>
          </a:p>
        </p:txBody>
      </p:sp>
      <p:sp>
        <p:nvSpPr>
          <p:cNvPr id="22532" name="Rectangle 4"/>
          <p:cNvSpPr>
            <a:spLocks noGrp="1" noChangeArrowheads="1"/>
          </p:cNvSpPr>
          <p:nvPr>
            <p:ph type="body" idx="1"/>
          </p:nvPr>
        </p:nvSpPr>
        <p:spPr>
          <a:xfrm>
            <a:off x="406400" y="3733800"/>
            <a:ext cx="8077200" cy="2466975"/>
          </a:xfrm>
        </p:spPr>
        <p:txBody>
          <a:bodyPr>
            <a:spAutoFit/>
          </a:bodyPr>
          <a:lstStyle/>
          <a:p>
            <a:pPr marL="285750" indent="-285750" defTabSz="482600">
              <a:buFont typeface="Monotype Sorts" pitchFamily="2" charset="2"/>
              <a:buNone/>
            </a:pPr>
            <a:r>
              <a:rPr lang="en-US" sz="3200" i="1" smtClean="0">
                <a:solidFill>
                  <a:schemeClr val="hlink"/>
                </a:solidFill>
                <a:effectLst>
                  <a:outerShdw blurRad="38100" dist="38100" dir="2700000" algn="tl">
                    <a:srgbClr val="C0C0C0"/>
                  </a:outerShdw>
                </a:effectLst>
              </a:rPr>
              <a:t>		Extra dividend</a:t>
            </a:r>
            <a:endParaRPr lang="en-US" sz="3200" i="1" smtClean="0"/>
          </a:p>
          <a:p>
            <a:pPr lvl="1" indent="-342900" defTabSz="482600">
              <a:buSzTx/>
              <a:buFontTx/>
              <a:buChar char="•"/>
            </a:pPr>
            <a:r>
              <a:rPr lang="en-US" sz="2800" smtClean="0"/>
              <a:t>A nonrecurring dividend paid to shareholders in addition to the regular dividend. It is brought about by special circumstances.</a:t>
            </a:r>
          </a:p>
        </p:txBody>
      </p:sp>
      <p:sp>
        <p:nvSpPr>
          <p:cNvPr id="21508" name="Rectangle 6"/>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
        <p:nvSpPr>
          <p:cNvPr id="22535" name="Rectangle 7"/>
          <p:cNvSpPr>
            <a:spLocks noChangeArrowheads="1"/>
          </p:cNvSpPr>
          <p:nvPr/>
        </p:nvSpPr>
        <p:spPr bwMode="auto">
          <a:xfrm>
            <a:off x="406400" y="1981200"/>
            <a:ext cx="8077200" cy="1612900"/>
          </a:xfrm>
          <a:prstGeom prst="rect">
            <a:avLst/>
          </a:prstGeom>
          <a:noFill/>
          <a:ln w="12700">
            <a:noFill/>
            <a:miter lim="800000"/>
            <a:headEnd/>
            <a:tailEnd/>
          </a:ln>
        </p:spPr>
        <p:txBody>
          <a:bodyPr lIns="90488" tIns="44450" rIns="90488" bIns="44450">
            <a:spAutoFit/>
          </a:bodyPr>
          <a:lstStyle/>
          <a:p>
            <a:pPr marL="285750" indent="-285750" defTabSz="482600" eaLnBrk="0" hangingPunct="0">
              <a:spcBef>
                <a:spcPct val="20000"/>
              </a:spcBef>
              <a:spcAft>
                <a:spcPct val="20000"/>
              </a:spcAft>
              <a:defRPr/>
            </a:pPr>
            <a:r>
              <a:rPr lang="en-US" sz="3200" i="1">
                <a:solidFill>
                  <a:srgbClr val="42B200"/>
                </a:solidFill>
                <a:effectLst>
                  <a:outerShdw blurRad="38100" dist="38100" dir="2700000" algn="tl">
                    <a:srgbClr val="C0C0C0"/>
                  </a:outerShdw>
                </a:effectLst>
              </a:rPr>
              <a:t>		Regular Dividend</a:t>
            </a:r>
          </a:p>
          <a:p>
            <a:pPr marL="742950" lvl="1" indent="-342900" defTabSz="482600" eaLnBrk="0" hangingPunct="0">
              <a:spcBef>
                <a:spcPct val="20000"/>
              </a:spcBef>
              <a:spcAft>
                <a:spcPct val="20000"/>
              </a:spcAft>
              <a:buClr>
                <a:schemeClr val="tx2"/>
              </a:buClr>
              <a:buFontTx/>
              <a:buChar char="•"/>
              <a:defRPr/>
            </a:pPr>
            <a:r>
              <a:rPr lang="en-US" sz="2800"/>
              <a:t>The dividend that is normally expected to be paid by the firm.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wipe(left)">
                                      <p:cBhvr>
                                        <p:cTn id="7" dur="500"/>
                                        <p:tgtEl>
                                          <p:spTgt spid="2253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532">
                                            <p:txEl>
                                              <p:pRg st="1" end="1"/>
                                            </p:txEl>
                                          </p:spTgt>
                                        </p:tgtEl>
                                        <p:attrNameLst>
                                          <p:attrName>style.visibility</p:attrName>
                                        </p:attrNameLst>
                                      </p:cBhvr>
                                      <p:to>
                                        <p:strVal val="visible"/>
                                      </p:to>
                                    </p:set>
                                    <p:animEffect transition="in" filter="wipe(left)">
                                      <p:cBhvr>
                                        <p:cTn id="10" dur="500"/>
                                        <p:tgtEl>
                                          <p:spTgt spid="225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ChangeArrowheads="1"/>
          </p:cNvSpPr>
          <p:nvPr/>
        </p:nvSpPr>
        <p:spPr bwMode="auto">
          <a:xfrm>
            <a:off x="1066800" y="5715000"/>
            <a:ext cx="7086600" cy="762000"/>
          </a:xfrm>
          <a:prstGeom prst="rect">
            <a:avLst/>
          </a:prstGeom>
          <a:solidFill>
            <a:srgbClr val="CCFFFF"/>
          </a:solidFill>
          <a:ln w="12700">
            <a:solidFill>
              <a:schemeClr val="tx1"/>
            </a:solidFill>
            <a:miter lim="800000"/>
            <a:headEnd/>
            <a:tailEnd/>
          </a:ln>
        </p:spPr>
        <p:txBody>
          <a:bodyPr wrap="none" anchor="ctr"/>
          <a:lstStyle/>
          <a:p>
            <a:pPr eaLnBrk="0" hangingPunct="0"/>
            <a:endParaRPr lang="en-GB"/>
          </a:p>
        </p:txBody>
      </p:sp>
      <p:sp>
        <p:nvSpPr>
          <p:cNvPr id="23555" name="Rectangle 3"/>
          <p:cNvSpPr>
            <a:spLocks noGrp="1" noChangeArrowheads="1"/>
          </p:cNvSpPr>
          <p:nvPr>
            <p:ph type="title"/>
          </p:nvPr>
        </p:nvSpPr>
        <p:spPr>
          <a:xfrm>
            <a:off x="1676400" y="161925"/>
            <a:ext cx="5486400" cy="1428750"/>
          </a:xfrm>
        </p:spPr>
        <p:txBody>
          <a:bodyPr/>
          <a:lstStyle/>
          <a:p>
            <a:pPr>
              <a:defRPr/>
            </a:pPr>
            <a:r>
              <a:rPr lang="en-US" b="1"/>
              <a:t>Stock Dividends and Stock Splits</a:t>
            </a:r>
          </a:p>
        </p:txBody>
      </p:sp>
      <p:sp>
        <p:nvSpPr>
          <p:cNvPr id="23556" name="Rectangle 4"/>
          <p:cNvSpPr>
            <a:spLocks noGrp="1" noChangeArrowheads="1"/>
          </p:cNvSpPr>
          <p:nvPr>
            <p:ph type="body" idx="1"/>
          </p:nvPr>
        </p:nvSpPr>
        <p:spPr>
          <a:xfrm>
            <a:off x="381000" y="3276600"/>
            <a:ext cx="8153400" cy="3276600"/>
          </a:xfrm>
        </p:spPr>
        <p:txBody>
          <a:bodyPr/>
          <a:lstStyle/>
          <a:p>
            <a:pPr defTabSz="571500">
              <a:spcBef>
                <a:spcPct val="10000"/>
              </a:spcBef>
              <a:spcAft>
                <a:spcPct val="10000"/>
              </a:spcAft>
              <a:buFont typeface="Monotype Sorts" pitchFamily="2" charset="2"/>
              <a:buNone/>
              <a:tabLst>
                <a:tab pos="482600" algn="l"/>
                <a:tab pos="1143000" algn="l"/>
              </a:tabLst>
            </a:pPr>
            <a:r>
              <a:rPr lang="en-US" sz="2800" i="1" smtClean="0">
                <a:solidFill>
                  <a:schemeClr val="hlink"/>
                </a:solidFill>
                <a:effectLst>
                  <a:outerShdw blurRad="38100" dist="38100" dir="2700000" algn="tl">
                    <a:srgbClr val="C0C0C0"/>
                  </a:outerShdw>
                </a:effectLst>
              </a:rPr>
              <a:t>		Small-percentage stock dividends</a:t>
            </a:r>
            <a:endParaRPr lang="en-US" sz="2800" i="1" smtClean="0"/>
          </a:p>
          <a:p>
            <a:pPr marL="800100" lvl="1" indent="-342900" defTabSz="571500">
              <a:spcBef>
                <a:spcPct val="10000"/>
              </a:spcBef>
              <a:spcAft>
                <a:spcPct val="10000"/>
              </a:spcAft>
              <a:buSzTx/>
              <a:buFontTx/>
              <a:buChar char="•"/>
              <a:tabLst>
                <a:tab pos="482600" algn="l"/>
                <a:tab pos="1143000" algn="l"/>
              </a:tabLst>
            </a:pPr>
            <a:r>
              <a:rPr lang="en-US" sz="2400" smtClean="0"/>
              <a:t>Typically less than 25% of previously outstanding common stock.</a:t>
            </a:r>
          </a:p>
          <a:p>
            <a:pPr marL="800100" lvl="1" indent="-342900" defTabSz="571500">
              <a:spcBef>
                <a:spcPct val="10000"/>
              </a:spcBef>
              <a:spcAft>
                <a:spcPct val="10000"/>
              </a:spcAft>
              <a:buSzTx/>
              <a:buFontTx/>
              <a:buChar char="•"/>
              <a:tabLst>
                <a:tab pos="482600" algn="l"/>
                <a:tab pos="1143000" algn="l"/>
              </a:tabLst>
            </a:pPr>
            <a:r>
              <a:rPr lang="en-US" sz="2400" smtClean="0"/>
              <a:t>Assume a company with 400,000 shares of $5 par common stock outstanding pays a 5% stock dividend. The pre-dividend market value is $40.  </a:t>
            </a:r>
            <a:r>
              <a:rPr lang="en-US" sz="2400" smtClean="0">
                <a:solidFill>
                  <a:schemeClr val="hlink"/>
                </a:solidFill>
                <a:effectLst>
                  <a:outerShdw blurRad="38100" dist="38100" dir="2700000" algn="tl">
                    <a:srgbClr val="C0C0C0"/>
                  </a:outerShdw>
                </a:effectLst>
              </a:rPr>
              <a:t>How does this impact the shareholders’ equity accounts?</a:t>
            </a:r>
          </a:p>
        </p:txBody>
      </p:sp>
      <p:sp>
        <p:nvSpPr>
          <p:cNvPr id="23558" name="Rectangle 6"/>
          <p:cNvSpPr>
            <a:spLocks noChangeArrowheads="1"/>
          </p:cNvSpPr>
          <p:nvPr/>
        </p:nvSpPr>
        <p:spPr bwMode="auto">
          <a:xfrm>
            <a:off x="539750" y="1835150"/>
            <a:ext cx="7988300" cy="13589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pPr>
            <a:r>
              <a:rPr lang="en-US" sz="2800">
                <a:solidFill>
                  <a:srgbClr val="42B200"/>
                </a:solidFill>
                <a:effectLst>
                  <a:outerShdw blurRad="38100" dist="38100" dir="2700000" algn="tl">
                    <a:srgbClr val="000000"/>
                  </a:outerShdw>
                </a:effectLst>
              </a:rPr>
              <a:t>Stock Dividend</a:t>
            </a:r>
            <a:r>
              <a:rPr lang="en-US" sz="2800"/>
              <a:t> – A payment of additional shares of stock to shareholders. Often used in place of or in addition to a cash dividend.</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a:xfrm>
            <a:off x="1676400" y="222250"/>
            <a:ext cx="7239000" cy="1308100"/>
          </a:xfrm>
        </p:spPr>
        <p:txBody>
          <a:bodyPr/>
          <a:lstStyle/>
          <a:p>
            <a:pPr>
              <a:defRPr/>
            </a:pPr>
            <a:r>
              <a:rPr lang="en-US" sz="4000" b="1"/>
              <a:t>B/S Changes for the Small-Percentage Stock Dividend</a:t>
            </a:r>
          </a:p>
        </p:txBody>
      </p:sp>
      <p:sp>
        <p:nvSpPr>
          <p:cNvPr id="23555" name="Rectangle 4"/>
          <p:cNvSpPr>
            <a:spLocks noGrp="1" noChangeArrowheads="1"/>
          </p:cNvSpPr>
          <p:nvPr>
            <p:ph type="body" idx="1"/>
          </p:nvPr>
        </p:nvSpPr>
        <p:spPr>
          <a:xfrm>
            <a:off x="584200" y="2070100"/>
            <a:ext cx="8458200" cy="4460875"/>
          </a:xfrm>
        </p:spPr>
        <p:txBody>
          <a:bodyPr>
            <a:spAutoFit/>
          </a:bodyPr>
          <a:lstStyle/>
          <a:p>
            <a:pPr marL="685800" indent="-457200">
              <a:spcBef>
                <a:spcPct val="15000"/>
              </a:spcBef>
              <a:spcAft>
                <a:spcPct val="15000"/>
              </a:spcAft>
              <a:buSzTx/>
              <a:buFontTx/>
              <a:buChar char="•"/>
            </a:pPr>
            <a:r>
              <a:rPr lang="en-US" sz="2900" smtClean="0"/>
              <a:t>$800,000 ($5 × 20,000 new shares) transferred (on paper) “out of” retained earnings.</a:t>
            </a:r>
          </a:p>
          <a:p>
            <a:pPr marL="685800" indent="-457200">
              <a:spcBef>
                <a:spcPct val="15000"/>
              </a:spcBef>
              <a:spcAft>
                <a:spcPct val="15000"/>
              </a:spcAft>
              <a:buSzTx/>
              <a:buFontTx/>
              <a:buChar char="•"/>
            </a:pPr>
            <a:r>
              <a:rPr lang="en-US" sz="2900" smtClean="0"/>
              <a:t>$100,000 transferred “into” common stock account.</a:t>
            </a:r>
          </a:p>
          <a:p>
            <a:pPr marL="685800" indent="-457200">
              <a:spcBef>
                <a:spcPct val="15000"/>
              </a:spcBef>
              <a:spcAft>
                <a:spcPct val="15000"/>
              </a:spcAft>
              <a:buSzTx/>
              <a:buFontTx/>
              <a:buChar char="•"/>
            </a:pPr>
            <a:r>
              <a:rPr lang="en-US" sz="2900" smtClean="0"/>
              <a:t>$700,000 ($800,000 - $100,000) transferred “into” additional paid-in-capital.</a:t>
            </a:r>
          </a:p>
          <a:p>
            <a:pPr marL="685800" indent="-457200">
              <a:spcBef>
                <a:spcPct val="15000"/>
              </a:spcBef>
              <a:spcAft>
                <a:spcPct val="15000"/>
              </a:spcAft>
              <a:buSzTx/>
              <a:buFontTx/>
              <a:buChar char="•"/>
            </a:pPr>
            <a:r>
              <a:rPr lang="en-US" sz="2900" smtClean="0"/>
              <a:t>“Total shareholders’ equity” remains unchanged at $10 million.</a:t>
            </a:r>
          </a:p>
        </p:txBody>
      </p:sp>
      <p:sp>
        <p:nvSpPr>
          <p:cNvPr id="23556" name="Rectangle 6"/>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92150" y="1835150"/>
            <a:ext cx="7607300" cy="2273300"/>
          </a:xfrm>
          <a:prstGeom prst="rect">
            <a:avLst/>
          </a:prstGeom>
          <a:solidFill>
            <a:srgbClr val="FCFEB9"/>
          </a:solidFill>
          <a:ln w="12700">
            <a:solidFill>
              <a:srgbClr val="000000"/>
            </a:solidFill>
            <a:miter lim="800000"/>
            <a:headEnd/>
            <a:tailEnd/>
          </a:ln>
        </p:spPr>
        <p:txBody>
          <a:bodyPr wrap="none" anchor="ctr"/>
          <a:lstStyle/>
          <a:p>
            <a:pPr eaLnBrk="0" hangingPunct="0"/>
            <a:endParaRPr lang="en-GB"/>
          </a:p>
        </p:txBody>
      </p:sp>
      <p:sp>
        <p:nvSpPr>
          <p:cNvPr id="24579" name="Rectangle 3"/>
          <p:cNvSpPr>
            <a:spLocks noChangeArrowheads="1"/>
          </p:cNvSpPr>
          <p:nvPr/>
        </p:nvSpPr>
        <p:spPr bwMode="auto">
          <a:xfrm>
            <a:off x="692150" y="4121150"/>
            <a:ext cx="7607300" cy="2273300"/>
          </a:xfrm>
          <a:prstGeom prst="rect">
            <a:avLst/>
          </a:prstGeom>
          <a:solidFill>
            <a:schemeClr val="folHlink"/>
          </a:solidFill>
          <a:ln w="12700">
            <a:solidFill>
              <a:srgbClr val="000000"/>
            </a:solidFill>
            <a:miter lim="800000"/>
            <a:headEnd/>
            <a:tailEnd/>
          </a:ln>
        </p:spPr>
        <p:txBody>
          <a:bodyPr wrap="none" anchor="ctr"/>
          <a:lstStyle/>
          <a:p>
            <a:pPr eaLnBrk="0" hangingPunct="0"/>
            <a:endParaRPr lang="en-GB"/>
          </a:p>
        </p:txBody>
      </p:sp>
      <p:sp>
        <p:nvSpPr>
          <p:cNvPr id="25605" name="Rectangle 5"/>
          <p:cNvSpPr>
            <a:spLocks noGrp="1" noChangeArrowheads="1"/>
          </p:cNvSpPr>
          <p:nvPr>
            <p:ph type="title"/>
          </p:nvPr>
        </p:nvSpPr>
        <p:spPr>
          <a:xfrm>
            <a:off x="1676400" y="161925"/>
            <a:ext cx="6400800" cy="1428750"/>
          </a:xfrm>
        </p:spPr>
        <p:txBody>
          <a:bodyPr/>
          <a:lstStyle/>
          <a:p>
            <a:pPr>
              <a:defRPr/>
            </a:pPr>
            <a:r>
              <a:rPr lang="en-US" b="1"/>
              <a:t>Small-Percentage Stock Dividends</a:t>
            </a:r>
          </a:p>
        </p:txBody>
      </p:sp>
      <p:sp>
        <p:nvSpPr>
          <p:cNvPr id="25606" name="Rectangle 6"/>
          <p:cNvSpPr>
            <a:spLocks noGrp="1" noChangeArrowheads="1"/>
          </p:cNvSpPr>
          <p:nvPr>
            <p:ph type="body" idx="1"/>
          </p:nvPr>
        </p:nvSpPr>
        <p:spPr>
          <a:xfrm>
            <a:off x="838200" y="1828800"/>
            <a:ext cx="7467600" cy="4495800"/>
          </a:xfrm>
        </p:spPr>
        <p:txBody>
          <a:bodyPr/>
          <a:lstStyle/>
          <a:p>
            <a:pPr marL="0" indent="0" algn="ctr">
              <a:spcBef>
                <a:spcPct val="0"/>
              </a:spcBef>
              <a:spcAft>
                <a:spcPct val="0"/>
              </a:spcAft>
              <a:buFont typeface="Monotype Sorts" pitchFamily="2" charset="2"/>
              <a:buNone/>
              <a:defRPr/>
            </a:pPr>
            <a:r>
              <a:rPr lang="en-US" sz="2400">
                <a:solidFill>
                  <a:schemeClr val="hlink"/>
                </a:solidFill>
                <a:effectLst>
                  <a:outerShdw blurRad="38100" dist="38100" dir="2700000" algn="tl">
                    <a:srgbClr val="C0C0C0"/>
                  </a:outerShdw>
                </a:effectLst>
              </a:rPr>
              <a:t>Before 5% Stock Dividend</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($5 par; </a:t>
            </a:r>
            <a:r>
              <a:rPr lang="en-US" sz="2400">
                <a:solidFill>
                  <a:schemeClr val="tx2"/>
                </a:solidFill>
                <a:effectLst>
                  <a:outerShdw blurRad="38100" dist="38100" dir="2700000" algn="tl">
                    <a:srgbClr val="C0C0C0"/>
                  </a:outerShdw>
                </a:effectLst>
              </a:rPr>
              <a:t>400,000 shares</a:t>
            </a:r>
            <a:r>
              <a:rPr lang="en-US" sz="2400"/>
              <a:t>)		</a:t>
            </a:r>
            <a:r>
              <a:rPr lang="en-US" sz="2400">
                <a:solidFill>
                  <a:schemeClr val="tx2"/>
                </a:solidFill>
                <a:effectLst>
                  <a:outerShdw blurRad="38100" dist="38100" dir="2700000" algn="tl">
                    <a:srgbClr val="C0C0C0"/>
                  </a:outerShdw>
                </a:effectLst>
              </a:rPr>
              <a:t>$  2,000,000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7,000,000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a:p>
            <a:pPr marL="0" indent="0" algn="ctr">
              <a:spcAft>
                <a:spcPct val="0"/>
              </a:spcAft>
              <a:buFont typeface="Monotype Sorts" pitchFamily="2" charset="2"/>
              <a:buNone/>
              <a:defRPr/>
            </a:pPr>
            <a:r>
              <a:rPr lang="en-US" sz="2400">
                <a:solidFill>
                  <a:srgbClr val="42B200"/>
                </a:solidFill>
                <a:effectLst>
                  <a:outerShdw blurRad="38100" dist="38100" dir="2700000" algn="tl">
                    <a:srgbClr val="C0C0C0"/>
                  </a:outerShdw>
                </a:effectLst>
              </a:rPr>
              <a:t>After 5% Stock Dividend</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($5 par; </a:t>
            </a:r>
            <a:r>
              <a:rPr lang="en-US" sz="2400">
                <a:solidFill>
                  <a:schemeClr val="tx2"/>
                </a:solidFill>
                <a:effectLst>
                  <a:outerShdw blurRad="38100" dist="38100" dir="2700000" algn="tl">
                    <a:srgbClr val="C0C0C0"/>
                  </a:outerShdw>
                </a:effectLst>
              </a:rPr>
              <a:t>420,000 shares</a:t>
            </a:r>
            <a:r>
              <a:rPr lang="en-US" sz="2400"/>
              <a:t>)		</a:t>
            </a:r>
            <a:r>
              <a:rPr lang="en-US" sz="2400">
                <a:solidFill>
                  <a:schemeClr val="tx2"/>
                </a:solidFill>
                <a:effectLst>
                  <a:outerShdw blurRad="38100" dist="38100" dir="2700000" algn="tl">
                    <a:srgbClr val="C0C0C0"/>
                  </a:outerShdw>
                </a:effectLst>
              </a:rPr>
              <a:t>$  2,100,000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1,700,000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6,200,000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1676400" y="276225"/>
            <a:ext cx="6705600" cy="1428750"/>
          </a:xfrm>
        </p:spPr>
        <p:txBody>
          <a:bodyPr/>
          <a:lstStyle/>
          <a:p>
            <a:pPr>
              <a:defRPr/>
            </a:pPr>
            <a:r>
              <a:rPr lang="en-US" b="1"/>
              <a:t>Stock Dividends, </a:t>
            </a:r>
            <a:br>
              <a:rPr lang="en-US" b="1"/>
            </a:br>
            <a:r>
              <a:rPr lang="en-US" b="1"/>
              <a:t>EPS, and Total Earnings</a:t>
            </a:r>
          </a:p>
        </p:txBody>
      </p:sp>
      <p:sp>
        <p:nvSpPr>
          <p:cNvPr id="26628" name="Rectangle 4"/>
          <p:cNvSpPr>
            <a:spLocks noGrp="1" noChangeArrowheads="1"/>
          </p:cNvSpPr>
          <p:nvPr>
            <p:ph type="body" idx="1"/>
          </p:nvPr>
        </p:nvSpPr>
        <p:spPr>
          <a:xfrm>
            <a:off x="838200" y="3490913"/>
            <a:ext cx="7924800" cy="2833687"/>
          </a:xfrm>
        </p:spPr>
        <p:txBody>
          <a:bodyPr>
            <a:spAutoFit/>
          </a:bodyPr>
          <a:lstStyle/>
          <a:p>
            <a:pPr>
              <a:buSzTx/>
              <a:buFontTx/>
              <a:buChar char="•"/>
              <a:defRPr/>
            </a:pPr>
            <a:r>
              <a:rPr lang="en-US" sz="2200" smtClean="0">
                <a:solidFill>
                  <a:schemeClr val="hlink"/>
                </a:solidFill>
                <a:effectLst>
                  <a:outerShdw blurRad="38100" dist="38100" dir="2700000" algn="tl">
                    <a:srgbClr val="C0C0C0"/>
                  </a:outerShdw>
                </a:effectLst>
              </a:rPr>
              <a:t>Assume that investor SP owns 10,000 shares and the firm earned $2.50 per share.</a:t>
            </a:r>
            <a:endParaRPr lang="en-US" sz="2200" smtClean="0"/>
          </a:p>
          <a:p>
            <a:pPr>
              <a:buSzTx/>
              <a:buFontTx/>
              <a:buChar char="•"/>
              <a:defRPr/>
            </a:pPr>
            <a:r>
              <a:rPr lang="en-US" sz="2200" smtClean="0"/>
              <a:t>Total earnings = $2.50 × 10,000 = $25,000.</a:t>
            </a:r>
          </a:p>
          <a:p>
            <a:pPr>
              <a:buSzTx/>
              <a:buFontTx/>
              <a:buChar char="•"/>
              <a:defRPr/>
            </a:pPr>
            <a:r>
              <a:rPr lang="en-US" sz="2200" smtClean="0"/>
              <a:t>After the 5% dividend, investor SP owns </a:t>
            </a:r>
            <a:r>
              <a:rPr lang="en-US" sz="2200" smtClean="0">
                <a:solidFill>
                  <a:srgbClr val="42B200"/>
                </a:solidFill>
                <a:effectLst>
                  <a:outerShdw blurRad="38100" dist="38100" dir="2700000" algn="tl">
                    <a:srgbClr val="C0C0C0"/>
                  </a:outerShdw>
                </a:effectLst>
              </a:rPr>
              <a:t>10,500 shares </a:t>
            </a:r>
            <a:r>
              <a:rPr lang="en-US" sz="2200" smtClean="0"/>
              <a:t>and the same proportionate earnings of $25,000.</a:t>
            </a:r>
          </a:p>
          <a:p>
            <a:pPr>
              <a:buSzTx/>
              <a:buFontTx/>
              <a:buChar char="•"/>
              <a:defRPr/>
            </a:pPr>
            <a:r>
              <a:rPr lang="en-US" sz="2200" smtClean="0"/>
              <a:t>EPS is then reduced to $2.38 per share because of the stock dividend ($25,000 / 10,500 shares = </a:t>
            </a:r>
            <a:r>
              <a:rPr lang="en-US" sz="2200" smtClean="0">
                <a:solidFill>
                  <a:srgbClr val="42B200"/>
                </a:solidFill>
                <a:effectLst>
                  <a:outerShdw blurRad="38100" dist="38100" dir="2700000" algn="tl">
                    <a:srgbClr val="C0C0C0"/>
                  </a:outerShdw>
                </a:effectLst>
              </a:rPr>
              <a:t>$2.38 EPS</a:t>
            </a:r>
            <a:r>
              <a:rPr lang="en-US" sz="2200" smtClean="0"/>
              <a:t>).</a:t>
            </a:r>
          </a:p>
        </p:txBody>
      </p:sp>
      <p:sp>
        <p:nvSpPr>
          <p:cNvPr id="26630" name="Rectangle 6"/>
          <p:cNvSpPr>
            <a:spLocks noChangeArrowheads="1"/>
          </p:cNvSpPr>
          <p:nvPr/>
        </p:nvSpPr>
        <p:spPr bwMode="auto">
          <a:xfrm>
            <a:off x="539750" y="1993900"/>
            <a:ext cx="7988300" cy="13589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sz="2800">
                <a:solidFill>
                  <a:srgbClr val="42B200"/>
                </a:solidFill>
                <a:effectLst>
                  <a:outerShdw blurRad="38100" dist="38100" dir="2700000" algn="tl">
                    <a:srgbClr val="000000"/>
                  </a:outerShdw>
                </a:effectLst>
              </a:rPr>
              <a:t>After a small-percentage stock dividend, what happens to EPS and total earnings of individual investors?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wipe(left)">
                                      <p:cBhvr>
                                        <p:cTn id="7" dur="500"/>
                                        <p:tgtEl>
                                          <p:spTgt spid="266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8">
                                            <p:txEl>
                                              <p:pRg st="1" end="1"/>
                                            </p:txEl>
                                          </p:spTgt>
                                        </p:tgtEl>
                                        <p:attrNameLst>
                                          <p:attrName>style.visibility</p:attrName>
                                        </p:attrNameLst>
                                      </p:cBhvr>
                                      <p:to>
                                        <p:strVal val="visible"/>
                                      </p:to>
                                    </p:set>
                                    <p:animEffect transition="in" filter="wipe(left)">
                                      <p:cBhvr>
                                        <p:cTn id="12" dur="500"/>
                                        <p:tgtEl>
                                          <p:spTgt spid="266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8">
                                            <p:txEl>
                                              <p:pRg st="2" end="2"/>
                                            </p:txEl>
                                          </p:spTgt>
                                        </p:tgtEl>
                                        <p:attrNameLst>
                                          <p:attrName>style.visibility</p:attrName>
                                        </p:attrNameLst>
                                      </p:cBhvr>
                                      <p:to>
                                        <p:strVal val="visible"/>
                                      </p:to>
                                    </p:set>
                                    <p:animEffect transition="in" filter="wipe(left)">
                                      <p:cBhvr>
                                        <p:cTn id="17" dur="500"/>
                                        <p:tgtEl>
                                          <p:spTgt spid="266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8">
                                            <p:txEl>
                                              <p:pRg st="3" end="3"/>
                                            </p:txEl>
                                          </p:spTgt>
                                        </p:tgtEl>
                                        <p:attrNameLst>
                                          <p:attrName>style.visibility</p:attrName>
                                        </p:attrNameLst>
                                      </p:cBhvr>
                                      <p:to>
                                        <p:strVal val="visible"/>
                                      </p:to>
                                    </p:set>
                                    <p:animEffect transition="in" filter="wipe(left)">
                                      <p:cBhvr>
                                        <p:cTn id="22" dur="500"/>
                                        <p:tgtEl>
                                          <p:spTgt spid="266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xfrm>
            <a:off x="1676400" y="161925"/>
            <a:ext cx="5486400" cy="1428750"/>
          </a:xfrm>
        </p:spPr>
        <p:txBody>
          <a:bodyPr/>
          <a:lstStyle/>
          <a:p>
            <a:pPr>
              <a:defRPr/>
            </a:pPr>
            <a:r>
              <a:rPr lang="en-US" b="1"/>
              <a:t>Stock Dividends and Stock Splits</a:t>
            </a:r>
          </a:p>
        </p:txBody>
      </p:sp>
      <p:sp>
        <p:nvSpPr>
          <p:cNvPr id="27652" name="Rectangle 4"/>
          <p:cNvSpPr>
            <a:spLocks noGrp="1" noChangeArrowheads="1"/>
          </p:cNvSpPr>
          <p:nvPr>
            <p:ph type="body" idx="1"/>
          </p:nvPr>
        </p:nvSpPr>
        <p:spPr>
          <a:xfrm>
            <a:off x="838200" y="2720975"/>
            <a:ext cx="7924800" cy="3679825"/>
          </a:xfrm>
        </p:spPr>
        <p:txBody>
          <a:bodyPr>
            <a:spAutoFit/>
          </a:bodyPr>
          <a:lstStyle/>
          <a:p>
            <a:pPr marL="350838" indent="-350838">
              <a:spcBef>
                <a:spcPct val="5000"/>
              </a:spcBef>
              <a:spcAft>
                <a:spcPct val="5000"/>
              </a:spcAft>
              <a:buSzTx/>
              <a:buFontTx/>
              <a:buChar char="•"/>
            </a:pPr>
            <a:r>
              <a:rPr lang="en-US" sz="2100" smtClean="0"/>
              <a:t>Typically 20% or greater of previously outstanding common stock.</a:t>
            </a:r>
          </a:p>
          <a:p>
            <a:pPr marL="350838" indent="-350838">
              <a:spcBef>
                <a:spcPct val="5000"/>
              </a:spcBef>
              <a:spcAft>
                <a:spcPct val="5000"/>
              </a:spcAft>
              <a:buSzTx/>
              <a:buFontTx/>
              <a:buChar char="•"/>
            </a:pPr>
            <a:r>
              <a:rPr lang="en-US" sz="2100" smtClean="0"/>
              <a:t>The material effect on the market price per share causes the transaction to be accounted for differently.  Reclassification is limited to the par value of additional shares rather than pre-stock-dividend value of additional shares.</a:t>
            </a:r>
          </a:p>
          <a:p>
            <a:pPr marL="350838" indent="-350838">
              <a:spcBef>
                <a:spcPct val="5000"/>
              </a:spcBef>
              <a:spcAft>
                <a:spcPct val="5000"/>
              </a:spcAft>
              <a:buSzTx/>
              <a:buFontTx/>
              <a:buChar char="•"/>
            </a:pPr>
            <a:r>
              <a:rPr lang="en-US" sz="2100" smtClean="0"/>
              <a:t>Assume a company with 400,000 shares of $5 par common stock outstanding pays a 100% stock dividend.  The pre-stock-dividend market value per share is $40.  </a:t>
            </a:r>
            <a:r>
              <a:rPr lang="en-US" sz="2100" smtClean="0">
                <a:solidFill>
                  <a:srgbClr val="42B200"/>
                </a:solidFill>
                <a:effectLst>
                  <a:outerShdw blurRad="38100" dist="38100" dir="2700000" algn="tl">
                    <a:srgbClr val="C0C0C0"/>
                  </a:outerShdw>
                </a:effectLst>
              </a:rPr>
              <a:t>How does this impact the shareholders’ equity accounts?</a:t>
            </a:r>
          </a:p>
        </p:txBody>
      </p:sp>
      <p:sp>
        <p:nvSpPr>
          <p:cNvPr id="27654" name="Rectangle 6"/>
          <p:cNvSpPr>
            <a:spLocks noChangeArrowheads="1"/>
          </p:cNvSpPr>
          <p:nvPr/>
        </p:nvSpPr>
        <p:spPr bwMode="auto">
          <a:xfrm>
            <a:off x="768350" y="2117725"/>
            <a:ext cx="7683500" cy="520700"/>
          </a:xfrm>
          <a:prstGeom prst="rect">
            <a:avLst/>
          </a:prstGeom>
          <a:solidFill>
            <a:srgbClr val="FCFEB9"/>
          </a:solidFill>
          <a:ln w="12700">
            <a:solidFill>
              <a:srgbClr val="000000"/>
            </a:solidFill>
            <a:miter lim="800000"/>
            <a:headEnd/>
            <a:tailEnd/>
          </a:ln>
          <a:effectLst/>
        </p:spPr>
        <p:txBody>
          <a:bodyPr lIns="90488" tIns="44450" rIns="90488" bIns="44450"/>
          <a:lstStyle/>
          <a:p>
            <a:pPr marL="400050" indent="-400050" algn="ctr" eaLnBrk="0" hangingPunct="0">
              <a:spcBef>
                <a:spcPct val="20000"/>
              </a:spcBef>
              <a:spcAft>
                <a:spcPct val="20000"/>
              </a:spcAft>
              <a:defRPr/>
            </a:pPr>
            <a:r>
              <a:rPr lang="en-US" sz="2800">
                <a:solidFill>
                  <a:srgbClr val="42B200"/>
                </a:solidFill>
                <a:effectLst>
                  <a:outerShdw blurRad="38100" dist="38100" dir="2700000" algn="tl">
                    <a:srgbClr val="000000"/>
                  </a:outerShdw>
                </a:effectLst>
              </a:rPr>
              <a:t>Large-percentage stock dividends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2">
                                            <p:txEl>
                                              <p:pRg st="1" end="1"/>
                                            </p:txEl>
                                          </p:spTgt>
                                        </p:tgtEl>
                                        <p:attrNameLst>
                                          <p:attrName>style.visibility</p:attrName>
                                        </p:attrNameLst>
                                      </p:cBhvr>
                                      <p:to>
                                        <p:strVal val="visible"/>
                                      </p:to>
                                    </p:set>
                                    <p:animEffect transition="in" filter="wipe(left)">
                                      <p:cBhvr>
                                        <p:cTn id="7" dur="500"/>
                                        <p:tgtEl>
                                          <p:spTgt spid="276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2">
                                            <p:txEl>
                                              <p:pRg st="2" end="2"/>
                                            </p:txEl>
                                          </p:spTgt>
                                        </p:tgtEl>
                                        <p:attrNameLst>
                                          <p:attrName>style.visibility</p:attrName>
                                        </p:attrNameLst>
                                      </p:cBhvr>
                                      <p:to>
                                        <p:strVal val="visible"/>
                                      </p:to>
                                    </p:set>
                                    <p:animEffect transition="in" filter="wipe(left)">
                                      <p:cBhvr>
                                        <p:cTn id="12" dur="500"/>
                                        <p:tgtEl>
                                          <p:spTgt spid="276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1676400" y="222250"/>
            <a:ext cx="7086600" cy="1308100"/>
          </a:xfrm>
        </p:spPr>
        <p:txBody>
          <a:bodyPr/>
          <a:lstStyle/>
          <a:p>
            <a:pPr>
              <a:defRPr/>
            </a:pPr>
            <a:r>
              <a:rPr lang="en-US" sz="4000" b="1"/>
              <a:t>B/S Changes for the Large-Percentage Stock Dividend</a:t>
            </a:r>
          </a:p>
        </p:txBody>
      </p:sp>
      <p:sp>
        <p:nvSpPr>
          <p:cNvPr id="27651" name="Rectangle 4"/>
          <p:cNvSpPr>
            <a:spLocks noGrp="1" noChangeArrowheads="1"/>
          </p:cNvSpPr>
          <p:nvPr>
            <p:ph type="body" idx="1"/>
          </p:nvPr>
        </p:nvSpPr>
        <p:spPr>
          <a:xfrm>
            <a:off x="596900" y="2051050"/>
            <a:ext cx="7696200" cy="3054350"/>
          </a:xfrm>
        </p:spPr>
        <p:txBody>
          <a:bodyPr>
            <a:spAutoFit/>
          </a:bodyPr>
          <a:lstStyle/>
          <a:p>
            <a:pPr marL="685800" indent="-457200">
              <a:buFontTx/>
              <a:buChar char="•"/>
            </a:pPr>
            <a:r>
              <a:rPr lang="en-US" smtClean="0"/>
              <a:t>$2 million ($5 × 400,000 new shares) transferred (on paper) “out of” retained earnings.</a:t>
            </a:r>
          </a:p>
          <a:p>
            <a:pPr marL="685800" indent="-457200">
              <a:buFontTx/>
              <a:buChar char="•"/>
            </a:pPr>
            <a:r>
              <a:rPr lang="en-US" smtClean="0"/>
              <a:t>$2 million transferred “into” common stock account.</a:t>
            </a:r>
          </a:p>
        </p:txBody>
      </p:sp>
      <p:sp>
        <p:nvSpPr>
          <p:cNvPr id="27652" name="Rectangle 6"/>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92150" y="1835150"/>
            <a:ext cx="7607300" cy="2273300"/>
          </a:xfrm>
          <a:prstGeom prst="rect">
            <a:avLst/>
          </a:prstGeom>
          <a:solidFill>
            <a:srgbClr val="FCFEB9"/>
          </a:solidFill>
          <a:ln w="12700">
            <a:solidFill>
              <a:srgbClr val="000000"/>
            </a:solidFill>
            <a:miter lim="800000"/>
            <a:headEnd/>
            <a:tailEnd/>
          </a:ln>
        </p:spPr>
        <p:txBody>
          <a:bodyPr wrap="none" anchor="ctr"/>
          <a:lstStyle/>
          <a:p>
            <a:pPr eaLnBrk="0" hangingPunct="0"/>
            <a:endParaRPr lang="en-GB"/>
          </a:p>
        </p:txBody>
      </p:sp>
      <p:sp>
        <p:nvSpPr>
          <p:cNvPr id="28675" name="Rectangle 3"/>
          <p:cNvSpPr>
            <a:spLocks noChangeArrowheads="1"/>
          </p:cNvSpPr>
          <p:nvPr/>
        </p:nvSpPr>
        <p:spPr bwMode="auto">
          <a:xfrm>
            <a:off x="692150" y="4121150"/>
            <a:ext cx="7607300" cy="2273300"/>
          </a:xfrm>
          <a:prstGeom prst="rect">
            <a:avLst/>
          </a:prstGeom>
          <a:solidFill>
            <a:schemeClr val="folHlink"/>
          </a:solidFill>
          <a:ln w="12700">
            <a:solidFill>
              <a:srgbClr val="000000"/>
            </a:solidFill>
            <a:miter lim="800000"/>
            <a:headEnd/>
            <a:tailEnd/>
          </a:ln>
        </p:spPr>
        <p:txBody>
          <a:bodyPr wrap="none" anchor="ctr"/>
          <a:lstStyle/>
          <a:p>
            <a:pPr eaLnBrk="0" hangingPunct="0"/>
            <a:endParaRPr lang="en-GB"/>
          </a:p>
        </p:txBody>
      </p:sp>
      <p:sp>
        <p:nvSpPr>
          <p:cNvPr id="29701" name="Rectangle 5"/>
          <p:cNvSpPr>
            <a:spLocks noGrp="1" noChangeArrowheads="1"/>
          </p:cNvSpPr>
          <p:nvPr>
            <p:ph type="title"/>
          </p:nvPr>
        </p:nvSpPr>
        <p:spPr>
          <a:xfrm>
            <a:off x="1676400" y="200025"/>
            <a:ext cx="6553200" cy="1428750"/>
          </a:xfrm>
        </p:spPr>
        <p:txBody>
          <a:bodyPr/>
          <a:lstStyle/>
          <a:p>
            <a:pPr>
              <a:defRPr/>
            </a:pPr>
            <a:r>
              <a:rPr lang="en-US" b="1"/>
              <a:t>Large-Percentage Stock Dividends</a:t>
            </a:r>
          </a:p>
        </p:txBody>
      </p:sp>
      <p:sp>
        <p:nvSpPr>
          <p:cNvPr id="29702" name="Rectangle 6"/>
          <p:cNvSpPr>
            <a:spLocks noGrp="1" noChangeArrowheads="1"/>
          </p:cNvSpPr>
          <p:nvPr>
            <p:ph type="body" idx="1"/>
          </p:nvPr>
        </p:nvSpPr>
        <p:spPr>
          <a:xfrm>
            <a:off x="838200" y="1828800"/>
            <a:ext cx="7467600" cy="4495800"/>
          </a:xfrm>
        </p:spPr>
        <p:txBody>
          <a:bodyPr/>
          <a:lstStyle/>
          <a:p>
            <a:pPr marL="0" indent="0" algn="ctr">
              <a:spcBef>
                <a:spcPct val="0"/>
              </a:spcBef>
              <a:spcAft>
                <a:spcPct val="0"/>
              </a:spcAft>
              <a:buFont typeface="Monotype Sorts" pitchFamily="2" charset="2"/>
              <a:buNone/>
              <a:defRPr/>
            </a:pPr>
            <a:r>
              <a:rPr lang="en-US" sz="2400">
                <a:solidFill>
                  <a:schemeClr val="hlink"/>
                </a:solidFill>
                <a:effectLst>
                  <a:outerShdw blurRad="38100" dist="38100" dir="2700000" algn="tl">
                    <a:srgbClr val="C0C0C0"/>
                  </a:outerShdw>
                </a:effectLst>
              </a:rPr>
              <a:t>Before 100% Stock Dividend</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($5 par; </a:t>
            </a:r>
            <a:r>
              <a:rPr lang="en-US" sz="2400">
                <a:solidFill>
                  <a:schemeClr val="tx2"/>
                </a:solidFill>
                <a:effectLst>
                  <a:outerShdw blurRad="38100" dist="38100" dir="2700000" algn="tl">
                    <a:srgbClr val="C0C0C0"/>
                  </a:outerShdw>
                </a:effectLst>
              </a:rPr>
              <a:t>400,000 shares</a:t>
            </a:r>
            <a:r>
              <a:rPr lang="en-US" sz="2400"/>
              <a:t>)		</a:t>
            </a:r>
            <a:r>
              <a:rPr lang="en-US" sz="2400">
                <a:solidFill>
                  <a:schemeClr val="tx2"/>
                </a:solidFill>
                <a:effectLst>
                  <a:outerShdw blurRad="38100" dist="38100" dir="2700000" algn="tl">
                    <a:srgbClr val="C0C0C0"/>
                  </a:outerShdw>
                </a:effectLst>
              </a:rPr>
              <a:t>$  2,000,000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7,000,000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a:p>
            <a:pPr marL="0" indent="0" algn="ctr">
              <a:spcAft>
                <a:spcPct val="0"/>
              </a:spcAft>
              <a:buFont typeface="Monotype Sorts" pitchFamily="2" charset="2"/>
              <a:buNone/>
              <a:defRPr/>
            </a:pPr>
            <a:r>
              <a:rPr lang="en-US" sz="2400">
                <a:solidFill>
                  <a:srgbClr val="42B200"/>
                </a:solidFill>
                <a:effectLst>
                  <a:outerShdw blurRad="38100" dist="38100" dir="2700000" algn="tl">
                    <a:srgbClr val="C0C0C0"/>
                  </a:outerShdw>
                </a:effectLst>
              </a:rPr>
              <a:t>After 100% Stock Dividend</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($5 par; </a:t>
            </a:r>
            <a:r>
              <a:rPr lang="en-US" sz="2400">
                <a:solidFill>
                  <a:schemeClr val="tx2"/>
                </a:solidFill>
                <a:effectLst>
                  <a:outerShdw blurRad="38100" dist="38100" dir="2700000" algn="tl">
                    <a:srgbClr val="C0C0C0"/>
                  </a:outerShdw>
                </a:effectLst>
              </a:rPr>
              <a:t>800,000 shares</a:t>
            </a:r>
            <a:r>
              <a:rPr lang="en-US" sz="2400"/>
              <a:t>)		</a:t>
            </a:r>
            <a:r>
              <a:rPr lang="en-US" sz="2400">
                <a:solidFill>
                  <a:schemeClr val="tx2"/>
                </a:solidFill>
                <a:effectLst>
                  <a:outerShdw blurRad="38100" dist="38100" dir="2700000" algn="tl">
                    <a:srgbClr val="C0C0C0"/>
                  </a:outerShdw>
                </a:effectLst>
              </a:rPr>
              <a:t>$  4,000,000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5,000,000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1676400" y="161925"/>
            <a:ext cx="5486400" cy="1428750"/>
          </a:xfrm>
        </p:spPr>
        <p:txBody>
          <a:bodyPr/>
          <a:lstStyle/>
          <a:p>
            <a:pPr>
              <a:defRPr/>
            </a:pPr>
            <a:r>
              <a:rPr lang="en-US" b="1"/>
              <a:t>Stock Dividends and Stock Splits</a:t>
            </a:r>
          </a:p>
        </p:txBody>
      </p:sp>
      <p:sp>
        <p:nvSpPr>
          <p:cNvPr id="30724" name="Rectangle 4"/>
          <p:cNvSpPr>
            <a:spLocks noGrp="1" noChangeArrowheads="1"/>
          </p:cNvSpPr>
          <p:nvPr>
            <p:ph type="body" idx="1"/>
          </p:nvPr>
        </p:nvSpPr>
        <p:spPr>
          <a:xfrm>
            <a:off x="457200" y="3352800"/>
            <a:ext cx="8153400" cy="2936875"/>
          </a:xfrm>
        </p:spPr>
        <p:txBody>
          <a:bodyPr>
            <a:spAutoFit/>
          </a:bodyPr>
          <a:lstStyle/>
          <a:p>
            <a:pPr>
              <a:buSzTx/>
              <a:buFontTx/>
              <a:buChar char="•"/>
            </a:pPr>
            <a:r>
              <a:rPr lang="en-US" sz="2400" smtClean="0"/>
              <a:t>Similar economic consequences as a 100% stock dividend.</a:t>
            </a:r>
          </a:p>
          <a:p>
            <a:pPr>
              <a:buSzTx/>
              <a:buFontTx/>
              <a:buChar char="•"/>
            </a:pPr>
            <a:r>
              <a:rPr lang="en-US" sz="2400" smtClean="0">
                <a:solidFill>
                  <a:schemeClr val="hlink"/>
                </a:solidFill>
                <a:effectLst>
                  <a:outerShdw blurRad="38100" dist="38100" dir="2700000" algn="tl">
                    <a:srgbClr val="C0C0C0"/>
                  </a:outerShdw>
                </a:effectLst>
              </a:rPr>
              <a:t>Primarily used to move the stock into a more popular trading range and increase share demand.</a:t>
            </a:r>
            <a:endParaRPr lang="en-US" sz="2400" smtClean="0"/>
          </a:p>
          <a:p>
            <a:pPr>
              <a:buSzTx/>
              <a:buFontTx/>
              <a:buChar char="•"/>
            </a:pPr>
            <a:r>
              <a:rPr lang="en-US" sz="2400" smtClean="0"/>
              <a:t>Assume a company with 400,000 shares of $5 par common stock splits 2-for-1. </a:t>
            </a:r>
            <a:r>
              <a:rPr lang="en-US" sz="2400" smtClean="0">
                <a:solidFill>
                  <a:srgbClr val="B760F9"/>
                </a:solidFill>
                <a:effectLst>
                  <a:outerShdw blurRad="38100" dist="38100" dir="2700000" algn="tl">
                    <a:srgbClr val="C0C0C0"/>
                  </a:outerShdw>
                </a:effectLst>
              </a:rPr>
              <a:t>How does this impact the shareholders’ equity accounts?</a:t>
            </a:r>
          </a:p>
        </p:txBody>
      </p:sp>
      <p:sp>
        <p:nvSpPr>
          <p:cNvPr id="30726" name="Rectangle 6"/>
          <p:cNvSpPr>
            <a:spLocks noChangeArrowheads="1"/>
          </p:cNvSpPr>
          <p:nvPr/>
        </p:nvSpPr>
        <p:spPr bwMode="auto">
          <a:xfrm>
            <a:off x="539750" y="1835150"/>
            <a:ext cx="7988300" cy="13589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sz="2800">
                <a:solidFill>
                  <a:srgbClr val="B760F9"/>
                </a:solidFill>
                <a:effectLst>
                  <a:outerShdw blurRad="38100" dist="38100" dir="2700000" algn="tl">
                    <a:srgbClr val="000000"/>
                  </a:outerShdw>
                </a:effectLst>
              </a:rPr>
              <a:t>Stock Split</a:t>
            </a:r>
            <a:r>
              <a:rPr lang="en-US" sz="2800">
                <a:solidFill>
                  <a:srgbClr val="B760F9"/>
                </a:solidFill>
              </a:rPr>
              <a:t> </a:t>
            </a:r>
            <a:r>
              <a:rPr lang="en-US" sz="2800"/>
              <a:t>– An increase in the number of shares outstanding by reducing the par value of the stock.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animEffect transition="in" filter="wipe(left)">
                                      <p:cBhvr>
                                        <p:cTn id="7" dur="500"/>
                                        <p:tgtEl>
                                          <p:spTgt spid="3072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4">
                                            <p:txEl>
                                              <p:pRg st="2" end="2"/>
                                            </p:txEl>
                                          </p:spTgt>
                                        </p:tgtEl>
                                        <p:attrNameLst>
                                          <p:attrName>style.visibility</p:attrName>
                                        </p:attrNameLst>
                                      </p:cBhvr>
                                      <p:to>
                                        <p:strVal val="visible"/>
                                      </p:to>
                                    </p:set>
                                    <p:animEffect transition="in" filter="wipe(left)">
                                      <p:cBhvr>
                                        <p:cTn id="12" dur="5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92150" y="1835150"/>
            <a:ext cx="7607300" cy="2273300"/>
          </a:xfrm>
          <a:prstGeom prst="rect">
            <a:avLst/>
          </a:prstGeom>
          <a:solidFill>
            <a:srgbClr val="FCFEB9"/>
          </a:solidFill>
          <a:ln w="12700">
            <a:solidFill>
              <a:srgbClr val="000000"/>
            </a:solidFill>
            <a:miter lim="800000"/>
            <a:headEnd/>
            <a:tailEnd/>
          </a:ln>
        </p:spPr>
        <p:txBody>
          <a:bodyPr wrap="none" anchor="ctr"/>
          <a:lstStyle/>
          <a:p>
            <a:pPr eaLnBrk="0" hangingPunct="0"/>
            <a:endParaRPr lang="en-GB"/>
          </a:p>
        </p:txBody>
      </p:sp>
      <p:sp>
        <p:nvSpPr>
          <p:cNvPr id="30723" name="Rectangle 3"/>
          <p:cNvSpPr>
            <a:spLocks noChangeArrowheads="1"/>
          </p:cNvSpPr>
          <p:nvPr/>
        </p:nvSpPr>
        <p:spPr bwMode="auto">
          <a:xfrm>
            <a:off x="692150" y="4121150"/>
            <a:ext cx="7607300" cy="2273300"/>
          </a:xfrm>
          <a:prstGeom prst="rect">
            <a:avLst/>
          </a:prstGeom>
          <a:solidFill>
            <a:schemeClr val="folHlink"/>
          </a:solidFill>
          <a:ln w="12700">
            <a:solidFill>
              <a:srgbClr val="000000"/>
            </a:solidFill>
            <a:miter lim="800000"/>
            <a:headEnd/>
            <a:tailEnd/>
          </a:ln>
        </p:spPr>
        <p:txBody>
          <a:bodyPr wrap="none" anchor="ctr"/>
          <a:lstStyle/>
          <a:p>
            <a:pPr eaLnBrk="0" hangingPunct="0"/>
            <a:endParaRPr lang="en-GB"/>
          </a:p>
        </p:txBody>
      </p:sp>
      <p:sp>
        <p:nvSpPr>
          <p:cNvPr id="31749" name="Rectangle 5"/>
          <p:cNvSpPr>
            <a:spLocks noGrp="1" noChangeArrowheads="1"/>
          </p:cNvSpPr>
          <p:nvPr>
            <p:ph type="title"/>
          </p:nvPr>
        </p:nvSpPr>
        <p:spPr>
          <a:xfrm>
            <a:off x="1676400" y="774700"/>
            <a:ext cx="6553200" cy="758825"/>
          </a:xfrm>
        </p:spPr>
        <p:txBody>
          <a:bodyPr/>
          <a:lstStyle/>
          <a:p>
            <a:pPr>
              <a:defRPr/>
            </a:pPr>
            <a:r>
              <a:rPr lang="en-US" b="1"/>
              <a:t>Stock Splits</a:t>
            </a:r>
          </a:p>
        </p:txBody>
      </p:sp>
      <p:sp>
        <p:nvSpPr>
          <p:cNvPr id="31750" name="Rectangle 6"/>
          <p:cNvSpPr>
            <a:spLocks noGrp="1" noChangeArrowheads="1"/>
          </p:cNvSpPr>
          <p:nvPr>
            <p:ph type="body" idx="1"/>
          </p:nvPr>
        </p:nvSpPr>
        <p:spPr>
          <a:xfrm>
            <a:off x="838200" y="1828800"/>
            <a:ext cx="7467600" cy="4495800"/>
          </a:xfrm>
        </p:spPr>
        <p:txBody>
          <a:bodyPr/>
          <a:lstStyle/>
          <a:p>
            <a:pPr marL="0" indent="0" algn="ctr">
              <a:spcBef>
                <a:spcPct val="0"/>
              </a:spcBef>
              <a:spcAft>
                <a:spcPct val="0"/>
              </a:spcAft>
              <a:buFont typeface="Monotype Sorts" pitchFamily="2" charset="2"/>
              <a:buNone/>
              <a:defRPr/>
            </a:pPr>
            <a:r>
              <a:rPr lang="en-US" sz="2400">
                <a:solidFill>
                  <a:schemeClr val="hlink"/>
                </a:solidFill>
                <a:effectLst>
                  <a:outerShdw blurRad="38100" dist="38100" dir="2700000" algn="tl">
                    <a:srgbClr val="C0C0C0"/>
                  </a:outerShdw>
                </a:effectLst>
              </a:rPr>
              <a:t>Before 2-for-1 Stock Split</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($5 par; </a:t>
            </a:r>
            <a:r>
              <a:rPr lang="en-US" sz="2400">
                <a:solidFill>
                  <a:schemeClr val="tx2"/>
                </a:solidFill>
                <a:effectLst>
                  <a:outerShdw blurRad="38100" dist="38100" dir="2700000" algn="tl">
                    <a:srgbClr val="C0C0C0"/>
                  </a:outerShdw>
                </a:effectLst>
              </a:rPr>
              <a:t>400,000 shares</a:t>
            </a:r>
            <a:r>
              <a:rPr lang="en-US" sz="2400"/>
              <a:t>)		</a:t>
            </a:r>
            <a:r>
              <a:rPr lang="en-US" sz="2400">
                <a:solidFill>
                  <a:schemeClr val="tx2"/>
                </a:solidFill>
                <a:effectLst>
                  <a:outerShdw blurRad="38100" dist="38100" dir="2700000" algn="tl">
                    <a:srgbClr val="C0C0C0"/>
                  </a:outerShdw>
                </a:effectLst>
              </a:rPr>
              <a:t>$  2,000,000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7,000,000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a:p>
            <a:pPr marL="0" indent="0" algn="ctr">
              <a:spcAft>
                <a:spcPct val="0"/>
              </a:spcAft>
              <a:buFont typeface="Monotype Sorts" pitchFamily="2" charset="2"/>
              <a:buNone/>
              <a:defRPr/>
            </a:pPr>
            <a:r>
              <a:rPr lang="en-US" sz="2400">
                <a:solidFill>
                  <a:srgbClr val="42B200"/>
                </a:solidFill>
                <a:effectLst>
                  <a:outerShdw blurRad="38100" dist="38100" dir="2700000" algn="tl">
                    <a:srgbClr val="C0C0C0"/>
                  </a:outerShdw>
                </a:effectLst>
              </a:rPr>
              <a:t>After 2-for-1 Stock Split</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($2.50 par; </a:t>
            </a:r>
            <a:r>
              <a:rPr lang="en-US" sz="2400">
                <a:solidFill>
                  <a:schemeClr val="tx2"/>
                </a:solidFill>
                <a:effectLst>
                  <a:outerShdw blurRad="38100" dist="38100" dir="2700000" algn="tl">
                    <a:srgbClr val="C0C0C0"/>
                  </a:outerShdw>
                </a:effectLst>
              </a:rPr>
              <a:t>800,000 shares</a:t>
            </a:r>
            <a:r>
              <a:rPr lang="en-US" sz="2400"/>
              <a:t>)		</a:t>
            </a:r>
            <a:r>
              <a:rPr lang="en-US" sz="2400">
                <a:solidFill>
                  <a:schemeClr val="tx2"/>
                </a:solidFill>
                <a:effectLst>
                  <a:outerShdw blurRad="38100" dist="38100" dir="2700000" algn="tl">
                    <a:srgbClr val="C0C0C0"/>
                  </a:outerShdw>
                </a:effectLst>
              </a:rPr>
              <a:t>$  2,000,000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7,000,000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p:txBody>
      </p:sp>
      <p:sp>
        <p:nvSpPr>
          <p:cNvPr id="30726" name="Rectangle 8"/>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1676400" y="774700"/>
            <a:ext cx="5486400" cy="758825"/>
          </a:xfrm>
        </p:spPr>
        <p:txBody>
          <a:bodyPr/>
          <a:lstStyle/>
          <a:p>
            <a:pPr>
              <a:defRPr/>
            </a:pPr>
            <a:r>
              <a:rPr lang="en-US" b="1"/>
              <a:t>Dividend Policy</a:t>
            </a:r>
          </a:p>
        </p:txBody>
      </p:sp>
      <p:sp>
        <p:nvSpPr>
          <p:cNvPr id="4099" name="Rectangle 4"/>
          <p:cNvSpPr>
            <a:spLocks noGrp="1" noChangeArrowheads="1"/>
          </p:cNvSpPr>
          <p:nvPr>
            <p:ph type="body" idx="1"/>
          </p:nvPr>
        </p:nvSpPr>
        <p:spPr>
          <a:xfrm>
            <a:off x="596900" y="2019300"/>
            <a:ext cx="8001000" cy="4119563"/>
          </a:xfrm>
        </p:spPr>
        <p:txBody>
          <a:bodyPr>
            <a:spAutoFit/>
          </a:bodyPr>
          <a:lstStyle/>
          <a:p>
            <a:pPr marL="685800" indent="-457200">
              <a:spcBef>
                <a:spcPct val="10000"/>
              </a:spcBef>
              <a:spcAft>
                <a:spcPct val="10000"/>
              </a:spcAft>
              <a:buFontTx/>
              <a:buChar char="•"/>
            </a:pPr>
            <a:r>
              <a:rPr lang="en-US" sz="3300" smtClean="0"/>
              <a:t>Passive Versus Active Dividend Policies</a:t>
            </a:r>
          </a:p>
          <a:p>
            <a:pPr marL="685800" indent="-457200">
              <a:spcBef>
                <a:spcPct val="10000"/>
              </a:spcBef>
              <a:spcAft>
                <a:spcPct val="10000"/>
              </a:spcAft>
              <a:buFontTx/>
              <a:buChar char="•"/>
            </a:pPr>
            <a:r>
              <a:rPr lang="en-US" sz="3300" smtClean="0"/>
              <a:t>Factors Influencing Dividend Policy</a:t>
            </a:r>
          </a:p>
          <a:p>
            <a:pPr marL="685800" indent="-457200">
              <a:spcBef>
                <a:spcPct val="10000"/>
              </a:spcBef>
              <a:spcAft>
                <a:spcPct val="10000"/>
              </a:spcAft>
              <a:buFontTx/>
              <a:buChar char="•"/>
            </a:pPr>
            <a:r>
              <a:rPr lang="en-US" sz="3300" smtClean="0"/>
              <a:t>Dividend Stability</a:t>
            </a:r>
          </a:p>
          <a:p>
            <a:pPr marL="685800" indent="-457200">
              <a:spcBef>
                <a:spcPct val="10000"/>
              </a:spcBef>
              <a:spcAft>
                <a:spcPct val="10000"/>
              </a:spcAft>
              <a:buFontTx/>
              <a:buChar char="•"/>
            </a:pPr>
            <a:r>
              <a:rPr lang="en-US" sz="3300" smtClean="0"/>
              <a:t>Stock Dividends and Stock Splits</a:t>
            </a:r>
          </a:p>
          <a:p>
            <a:pPr marL="685800" indent="-457200">
              <a:spcBef>
                <a:spcPct val="10000"/>
              </a:spcBef>
              <a:spcAft>
                <a:spcPct val="10000"/>
              </a:spcAft>
              <a:buFontTx/>
              <a:buChar char="•"/>
            </a:pPr>
            <a:r>
              <a:rPr lang="en-US" sz="3300" smtClean="0"/>
              <a:t>Stock Repurchase</a:t>
            </a:r>
          </a:p>
          <a:p>
            <a:pPr marL="685800" indent="-457200">
              <a:spcBef>
                <a:spcPct val="10000"/>
              </a:spcBef>
              <a:spcAft>
                <a:spcPct val="10000"/>
              </a:spcAft>
              <a:buFontTx/>
              <a:buChar char="•"/>
            </a:pPr>
            <a:r>
              <a:rPr lang="en-US" sz="3300" smtClean="0"/>
              <a:t>Administrative Considerations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1676400" y="222250"/>
            <a:ext cx="7239000" cy="1308100"/>
          </a:xfrm>
        </p:spPr>
        <p:txBody>
          <a:bodyPr/>
          <a:lstStyle/>
          <a:p>
            <a:pPr>
              <a:defRPr/>
            </a:pPr>
            <a:r>
              <a:rPr lang="en-US" sz="4000" b="1"/>
              <a:t>Value to Investors of Stock Dividends or Stock Splits</a:t>
            </a:r>
          </a:p>
        </p:txBody>
      </p:sp>
      <p:sp>
        <p:nvSpPr>
          <p:cNvPr id="32772" name="Rectangle 4"/>
          <p:cNvSpPr>
            <a:spLocks noGrp="1" noChangeArrowheads="1"/>
          </p:cNvSpPr>
          <p:nvPr>
            <p:ph type="body" idx="1"/>
          </p:nvPr>
        </p:nvSpPr>
        <p:spPr>
          <a:xfrm>
            <a:off x="596900" y="2003425"/>
            <a:ext cx="7696200" cy="3711575"/>
          </a:xfrm>
        </p:spPr>
        <p:txBody>
          <a:bodyPr>
            <a:spAutoFit/>
          </a:bodyPr>
          <a:lstStyle/>
          <a:p>
            <a:pPr marL="685800" indent="-457200">
              <a:buFontTx/>
              <a:buChar char="•"/>
            </a:pPr>
            <a:r>
              <a:rPr lang="en-US" smtClean="0"/>
              <a:t>Effect on investor total wealth</a:t>
            </a:r>
          </a:p>
          <a:p>
            <a:pPr marL="685800" indent="-457200">
              <a:buFontTx/>
              <a:buChar char="•"/>
            </a:pPr>
            <a:r>
              <a:rPr lang="en-US" smtClean="0"/>
              <a:t>Effect on investor psyche</a:t>
            </a:r>
          </a:p>
          <a:p>
            <a:pPr marL="685800" indent="-457200">
              <a:buFontTx/>
              <a:buChar char="•"/>
            </a:pPr>
            <a:r>
              <a:rPr lang="en-US" smtClean="0"/>
              <a:t>Effect on cash dividends</a:t>
            </a:r>
          </a:p>
          <a:p>
            <a:pPr marL="685800" indent="-457200">
              <a:buFontTx/>
              <a:buChar char="•"/>
            </a:pPr>
            <a:r>
              <a:rPr lang="en-US" smtClean="0"/>
              <a:t>More popular trading range</a:t>
            </a:r>
          </a:p>
          <a:p>
            <a:pPr marL="685800" indent="-457200">
              <a:buFontTx/>
              <a:buChar char="•"/>
            </a:pPr>
            <a:r>
              <a:rPr lang="en-US" smtClean="0"/>
              <a:t>Informational content</a:t>
            </a:r>
          </a:p>
        </p:txBody>
      </p:sp>
      <p:sp>
        <p:nvSpPr>
          <p:cNvPr id="31748" name="Rectangle 6"/>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2">
                                            <p:txEl>
                                              <p:pRg st="1" end="1"/>
                                            </p:txEl>
                                          </p:spTgt>
                                        </p:tgtEl>
                                        <p:attrNameLst>
                                          <p:attrName>style.visibility</p:attrName>
                                        </p:attrNameLst>
                                      </p:cBhvr>
                                      <p:to>
                                        <p:strVal val="visible"/>
                                      </p:to>
                                    </p:set>
                                    <p:animEffect transition="in" filter="wipe(left)">
                                      <p:cBhvr>
                                        <p:cTn id="7" dur="500"/>
                                        <p:tgtEl>
                                          <p:spTgt spid="3277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xEl>
                                              <p:pRg st="2" end="2"/>
                                            </p:txEl>
                                          </p:spTgt>
                                        </p:tgtEl>
                                        <p:attrNameLst>
                                          <p:attrName>style.visibility</p:attrName>
                                        </p:attrNameLst>
                                      </p:cBhvr>
                                      <p:to>
                                        <p:strVal val="visible"/>
                                      </p:to>
                                    </p:set>
                                    <p:animEffect transition="in" filter="wipe(left)">
                                      <p:cBhvr>
                                        <p:cTn id="12" dur="500"/>
                                        <p:tgtEl>
                                          <p:spTgt spid="327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2">
                                            <p:txEl>
                                              <p:pRg st="3" end="3"/>
                                            </p:txEl>
                                          </p:spTgt>
                                        </p:tgtEl>
                                        <p:attrNameLst>
                                          <p:attrName>style.visibility</p:attrName>
                                        </p:attrNameLst>
                                      </p:cBhvr>
                                      <p:to>
                                        <p:strVal val="visible"/>
                                      </p:to>
                                    </p:set>
                                    <p:animEffect transition="in" filter="wipe(left)">
                                      <p:cBhvr>
                                        <p:cTn id="17" dur="500"/>
                                        <p:tgtEl>
                                          <p:spTgt spid="3277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2">
                                            <p:txEl>
                                              <p:pRg st="4" end="4"/>
                                            </p:txEl>
                                          </p:spTgt>
                                        </p:tgtEl>
                                        <p:attrNameLst>
                                          <p:attrName>style.visibility</p:attrName>
                                        </p:attrNameLst>
                                      </p:cBhvr>
                                      <p:to>
                                        <p:strVal val="visible"/>
                                      </p:to>
                                    </p:set>
                                    <p:animEffect transition="in" filter="wipe(left)">
                                      <p:cBhvr>
                                        <p:cTn id="22" dur="500"/>
                                        <p:tgtEl>
                                          <p:spTgt spid="327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title"/>
          </p:nvPr>
        </p:nvSpPr>
        <p:spPr>
          <a:xfrm>
            <a:off x="1676400" y="161925"/>
            <a:ext cx="5486400" cy="1428750"/>
          </a:xfrm>
        </p:spPr>
        <p:txBody>
          <a:bodyPr/>
          <a:lstStyle/>
          <a:p>
            <a:pPr>
              <a:defRPr/>
            </a:pPr>
            <a:r>
              <a:rPr lang="en-US" b="1"/>
              <a:t>Stock Dividends and Stock Splits</a:t>
            </a:r>
          </a:p>
        </p:txBody>
      </p:sp>
      <p:sp>
        <p:nvSpPr>
          <p:cNvPr id="33796" name="Rectangle 4"/>
          <p:cNvSpPr>
            <a:spLocks noGrp="1" noChangeArrowheads="1"/>
          </p:cNvSpPr>
          <p:nvPr>
            <p:ph type="body" idx="1"/>
          </p:nvPr>
        </p:nvSpPr>
        <p:spPr>
          <a:xfrm>
            <a:off x="825500" y="2895600"/>
            <a:ext cx="8153400" cy="3581400"/>
          </a:xfrm>
        </p:spPr>
        <p:txBody>
          <a:bodyPr>
            <a:spAutoFit/>
          </a:bodyPr>
          <a:lstStyle/>
          <a:p>
            <a:pPr>
              <a:buSzTx/>
              <a:buFontTx/>
              <a:buChar char="•"/>
            </a:pPr>
            <a:r>
              <a:rPr lang="en-US" sz="2600" smtClean="0"/>
              <a:t>Used to move the stock into a more popular trading range and increase share demand.</a:t>
            </a:r>
          </a:p>
          <a:p>
            <a:pPr>
              <a:buSzTx/>
              <a:buFontTx/>
              <a:buChar char="•"/>
            </a:pPr>
            <a:r>
              <a:rPr lang="en-US" sz="2600" smtClean="0"/>
              <a:t>Usually signals negative information to the market upon its announcement (consistent with empirical evidence).</a:t>
            </a:r>
          </a:p>
          <a:p>
            <a:pPr>
              <a:buSzTx/>
              <a:buFontTx/>
              <a:buChar char="•"/>
            </a:pPr>
            <a:r>
              <a:rPr lang="en-US" sz="2600" smtClean="0"/>
              <a:t>Assume a company with 400,000 shares of $5 par common stock splits 1-for-4. </a:t>
            </a:r>
            <a:r>
              <a:rPr lang="en-US" sz="2600" smtClean="0">
                <a:solidFill>
                  <a:srgbClr val="B760F9"/>
                </a:solidFill>
                <a:effectLst>
                  <a:outerShdw blurRad="38100" dist="38100" dir="2700000" algn="tl">
                    <a:srgbClr val="C0C0C0"/>
                  </a:outerShdw>
                </a:effectLst>
              </a:rPr>
              <a:t>How does this impact the shareholders’ equity accounts?</a:t>
            </a:r>
          </a:p>
        </p:txBody>
      </p:sp>
      <p:sp>
        <p:nvSpPr>
          <p:cNvPr id="33798" name="Rectangle 6"/>
          <p:cNvSpPr>
            <a:spLocks noChangeArrowheads="1"/>
          </p:cNvSpPr>
          <p:nvPr/>
        </p:nvSpPr>
        <p:spPr bwMode="auto">
          <a:xfrm>
            <a:off x="457200" y="1828800"/>
            <a:ext cx="8382000" cy="9779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sz="2800">
                <a:solidFill>
                  <a:srgbClr val="B760F9"/>
                </a:solidFill>
                <a:effectLst>
                  <a:outerShdw blurRad="38100" dist="38100" dir="2700000" algn="tl">
                    <a:srgbClr val="000000"/>
                  </a:outerShdw>
                </a:effectLst>
              </a:rPr>
              <a:t>Reverse Stock Split</a:t>
            </a:r>
            <a:r>
              <a:rPr lang="en-US" sz="2800">
                <a:solidFill>
                  <a:srgbClr val="B760F9"/>
                </a:solidFill>
              </a:rPr>
              <a:t> </a:t>
            </a:r>
            <a:r>
              <a:rPr lang="en-US" sz="2800"/>
              <a:t>– A stock split in which the number of shares outstanding is decreased.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wipe(left)">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6">
                                            <p:txEl>
                                              <p:pRg st="1" end="1"/>
                                            </p:txEl>
                                          </p:spTgt>
                                        </p:tgtEl>
                                        <p:attrNameLst>
                                          <p:attrName>style.visibility</p:attrName>
                                        </p:attrNameLst>
                                      </p:cBhvr>
                                      <p:to>
                                        <p:strVal val="visible"/>
                                      </p:to>
                                    </p:set>
                                    <p:animEffect transition="in" filter="wipe(left)">
                                      <p:cBhvr>
                                        <p:cTn id="12" dur="500"/>
                                        <p:tgtEl>
                                          <p:spTgt spid="337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6">
                                            <p:txEl>
                                              <p:pRg st="2" end="2"/>
                                            </p:txEl>
                                          </p:spTgt>
                                        </p:tgtEl>
                                        <p:attrNameLst>
                                          <p:attrName>style.visibility</p:attrName>
                                        </p:attrNameLst>
                                      </p:cBhvr>
                                      <p:to>
                                        <p:strVal val="visible"/>
                                      </p:to>
                                    </p:set>
                                    <p:animEffect transition="in" filter="wipe(left)">
                                      <p:cBhvr>
                                        <p:cTn id="17" dur="500"/>
                                        <p:tgtEl>
                                          <p:spTgt spid="337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92150" y="1835150"/>
            <a:ext cx="7607300" cy="2273300"/>
          </a:xfrm>
          <a:prstGeom prst="rect">
            <a:avLst/>
          </a:prstGeom>
          <a:solidFill>
            <a:srgbClr val="FCFEB9"/>
          </a:solidFill>
          <a:ln w="12700">
            <a:solidFill>
              <a:srgbClr val="000000"/>
            </a:solidFill>
            <a:miter lim="800000"/>
            <a:headEnd/>
            <a:tailEnd/>
          </a:ln>
        </p:spPr>
        <p:txBody>
          <a:bodyPr wrap="none" anchor="ctr"/>
          <a:lstStyle/>
          <a:p>
            <a:pPr eaLnBrk="0" hangingPunct="0"/>
            <a:endParaRPr lang="en-GB"/>
          </a:p>
        </p:txBody>
      </p:sp>
      <p:sp>
        <p:nvSpPr>
          <p:cNvPr id="33795" name="Rectangle 3"/>
          <p:cNvSpPr>
            <a:spLocks noChangeArrowheads="1"/>
          </p:cNvSpPr>
          <p:nvPr/>
        </p:nvSpPr>
        <p:spPr bwMode="auto">
          <a:xfrm>
            <a:off x="692150" y="4121150"/>
            <a:ext cx="7607300" cy="2273300"/>
          </a:xfrm>
          <a:prstGeom prst="rect">
            <a:avLst/>
          </a:prstGeom>
          <a:solidFill>
            <a:schemeClr val="folHlink"/>
          </a:solidFill>
          <a:ln w="12700">
            <a:solidFill>
              <a:srgbClr val="000000"/>
            </a:solidFill>
            <a:miter lim="800000"/>
            <a:headEnd/>
            <a:tailEnd/>
          </a:ln>
        </p:spPr>
        <p:txBody>
          <a:bodyPr wrap="none" anchor="ctr"/>
          <a:lstStyle/>
          <a:p>
            <a:pPr eaLnBrk="0" hangingPunct="0"/>
            <a:endParaRPr lang="en-GB"/>
          </a:p>
        </p:txBody>
      </p:sp>
      <p:sp>
        <p:nvSpPr>
          <p:cNvPr id="34821" name="Rectangle 5"/>
          <p:cNvSpPr>
            <a:spLocks noGrp="1" noChangeArrowheads="1"/>
          </p:cNvSpPr>
          <p:nvPr>
            <p:ph type="title"/>
          </p:nvPr>
        </p:nvSpPr>
        <p:spPr>
          <a:xfrm>
            <a:off x="1676400" y="774700"/>
            <a:ext cx="6553200" cy="758825"/>
          </a:xfrm>
        </p:spPr>
        <p:txBody>
          <a:bodyPr/>
          <a:lstStyle/>
          <a:p>
            <a:pPr>
              <a:defRPr/>
            </a:pPr>
            <a:r>
              <a:rPr lang="en-US" b="1"/>
              <a:t>Reverse Stock Splits</a:t>
            </a:r>
          </a:p>
        </p:txBody>
      </p:sp>
      <p:sp>
        <p:nvSpPr>
          <p:cNvPr id="34822" name="Rectangle 6"/>
          <p:cNvSpPr>
            <a:spLocks noGrp="1" noChangeArrowheads="1"/>
          </p:cNvSpPr>
          <p:nvPr>
            <p:ph type="body" idx="1"/>
          </p:nvPr>
        </p:nvSpPr>
        <p:spPr>
          <a:xfrm>
            <a:off x="838200" y="1828800"/>
            <a:ext cx="7467600" cy="4495800"/>
          </a:xfrm>
        </p:spPr>
        <p:txBody>
          <a:bodyPr/>
          <a:lstStyle/>
          <a:p>
            <a:pPr marL="0" indent="0" algn="ctr">
              <a:spcBef>
                <a:spcPct val="0"/>
              </a:spcBef>
              <a:spcAft>
                <a:spcPct val="0"/>
              </a:spcAft>
              <a:buFont typeface="Monotype Sorts" pitchFamily="2" charset="2"/>
              <a:buNone/>
              <a:defRPr/>
            </a:pPr>
            <a:r>
              <a:rPr lang="en-US" sz="2400">
                <a:solidFill>
                  <a:schemeClr val="hlink"/>
                </a:solidFill>
                <a:effectLst>
                  <a:outerShdw blurRad="38100" dist="38100" dir="2700000" algn="tl">
                    <a:srgbClr val="C0C0C0"/>
                  </a:outerShdw>
                </a:effectLst>
              </a:rPr>
              <a:t>Before 1-for-4 Stock Split</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($5 par; </a:t>
            </a:r>
            <a:r>
              <a:rPr lang="en-US" sz="2400">
                <a:solidFill>
                  <a:schemeClr val="tx2"/>
                </a:solidFill>
                <a:effectLst>
                  <a:outerShdw blurRad="38100" dist="38100" dir="2700000" algn="tl">
                    <a:srgbClr val="C0C0C0"/>
                  </a:outerShdw>
                </a:effectLst>
              </a:rPr>
              <a:t>400,000 shares</a:t>
            </a:r>
            <a:r>
              <a:rPr lang="en-US" sz="2400"/>
              <a:t>)		</a:t>
            </a:r>
            <a:r>
              <a:rPr lang="en-US" sz="2400">
                <a:solidFill>
                  <a:schemeClr val="tx2"/>
                </a:solidFill>
                <a:effectLst>
                  <a:outerShdw blurRad="38100" dist="38100" dir="2700000" algn="tl">
                    <a:srgbClr val="C0C0C0"/>
                  </a:outerShdw>
                </a:effectLst>
              </a:rPr>
              <a:t>$  2,000,000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7,000,000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a:p>
            <a:pPr marL="0" indent="0" algn="ctr">
              <a:spcAft>
                <a:spcPct val="0"/>
              </a:spcAft>
              <a:buFont typeface="Monotype Sorts" pitchFamily="2" charset="2"/>
              <a:buNone/>
              <a:defRPr/>
            </a:pPr>
            <a:r>
              <a:rPr lang="en-US" sz="2400">
                <a:solidFill>
                  <a:srgbClr val="42B200"/>
                </a:solidFill>
                <a:effectLst>
                  <a:outerShdw blurRad="38100" dist="38100" dir="2700000" algn="tl">
                    <a:srgbClr val="C0C0C0"/>
                  </a:outerShdw>
                </a:effectLst>
              </a:rPr>
              <a:t>After 1-for-4 Stock Split</a:t>
            </a:r>
            <a:endParaRPr lang="en-US" sz="2400"/>
          </a:p>
          <a:p>
            <a:pPr marL="0" indent="0">
              <a:spcBef>
                <a:spcPct val="0"/>
              </a:spcBef>
              <a:spcAft>
                <a:spcPct val="0"/>
              </a:spcAft>
              <a:buFont typeface="Monotype Sorts" pitchFamily="2" charset="2"/>
              <a:buNone/>
              <a:defRPr/>
            </a:pPr>
            <a:r>
              <a:rPr lang="en-US" sz="2400"/>
              <a:t>Common stock </a:t>
            </a:r>
          </a:p>
          <a:p>
            <a:pPr marL="0" indent="0">
              <a:spcBef>
                <a:spcPct val="0"/>
              </a:spcBef>
              <a:spcAft>
                <a:spcPct val="0"/>
              </a:spcAft>
              <a:buFont typeface="Monotype Sorts" pitchFamily="2" charset="2"/>
              <a:buNone/>
              <a:defRPr/>
            </a:pPr>
            <a:r>
              <a:rPr lang="en-US" sz="2400"/>
              <a:t>   ($20 par; </a:t>
            </a:r>
            <a:r>
              <a:rPr lang="en-US" sz="2400">
                <a:solidFill>
                  <a:schemeClr val="tx2"/>
                </a:solidFill>
                <a:effectLst>
                  <a:outerShdw blurRad="38100" dist="38100" dir="2700000" algn="tl">
                    <a:srgbClr val="C0C0C0"/>
                  </a:outerShdw>
                </a:effectLst>
              </a:rPr>
              <a:t>100,000 shares</a:t>
            </a:r>
            <a:r>
              <a:rPr lang="en-US" sz="2400"/>
              <a:t>)		</a:t>
            </a:r>
            <a:r>
              <a:rPr lang="en-US" sz="2400">
                <a:solidFill>
                  <a:schemeClr val="tx2"/>
                </a:solidFill>
                <a:effectLst>
                  <a:outerShdw blurRad="38100" dist="38100" dir="2700000" algn="tl">
                    <a:srgbClr val="C0C0C0"/>
                  </a:outerShdw>
                </a:effectLst>
              </a:rPr>
              <a:t>$  2,000,000</a:t>
            </a:r>
            <a:endParaRPr lang="en-US" sz="2400"/>
          </a:p>
          <a:p>
            <a:pPr marL="0" indent="0">
              <a:spcBef>
                <a:spcPct val="0"/>
              </a:spcBef>
              <a:spcAft>
                <a:spcPct val="0"/>
              </a:spcAft>
              <a:buFont typeface="Monotype Sorts" pitchFamily="2" charset="2"/>
              <a:buNone/>
              <a:defRPr/>
            </a:pPr>
            <a:r>
              <a:rPr lang="en-US" sz="2400">
                <a:solidFill>
                  <a:schemeClr val="accent2"/>
                </a:solidFill>
                <a:effectLst>
                  <a:outerShdw blurRad="38100" dist="38100" dir="2700000" algn="tl">
                    <a:srgbClr val="C0C0C0"/>
                  </a:outerShdw>
                </a:effectLst>
              </a:rPr>
              <a:t>Additional paid-in capital			    1,000,000</a:t>
            </a: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Retained earnings				</a:t>
            </a:r>
            <a:r>
              <a:rPr lang="en-US" sz="2400" u="sng">
                <a:solidFill>
                  <a:srgbClr val="B760F9"/>
                </a:solidFill>
                <a:effectLst>
                  <a:outerShdw blurRad="38100" dist="38100" dir="2700000" algn="tl">
                    <a:srgbClr val="C0C0C0"/>
                  </a:outerShdw>
                </a:effectLst>
              </a:rPr>
              <a:t>    7,000,000</a:t>
            </a:r>
            <a:endParaRPr lang="en-US" sz="2400">
              <a:solidFill>
                <a:srgbClr val="B760F9"/>
              </a:solidFill>
              <a:effectLst>
                <a:outerShdw blurRad="38100" dist="38100" dir="2700000" algn="tl">
                  <a:srgbClr val="C0C0C0"/>
                </a:outerShdw>
              </a:effectLst>
            </a:endParaRPr>
          </a:p>
          <a:p>
            <a:pPr marL="0" indent="0">
              <a:spcBef>
                <a:spcPct val="0"/>
              </a:spcBef>
              <a:spcAft>
                <a:spcPct val="0"/>
              </a:spcAft>
              <a:buFont typeface="Monotype Sorts" pitchFamily="2" charset="2"/>
              <a:buNone/>
              <a:defRPr/>
            </a:pPr>
            <a:r>
              <a:rPr lang="en-US" sz="2400">
                <a:solidFill>
                  <a:srgbClr val="B760F9"/>
                </a:solidFill>
                <a:effectLst>
                  <a:outerShdw blurRad="38100" dist="38100" dir="2700000" algn="tl">
                    <a:srgbClr val="C0C0C0"/>
                  </a:outerShdw>
                </a:effectLst>
              </a:rPr>
              <a:t>  </a:t>
            </a:r>
            <a:r>
              <a:rPr lang="en-US" sz="2400"/>
              <a:t>Total shareholders’ equity		$10,000,000</a:t>
            </a:r>
          </a:p>
        </p:txBody>
      </p:sp>
      <p:sp>
        <p:nvSpPr>
          <p:cNvPr id="33798" name="Rectangle 8"/>
          <p:cNvSpPr>
            <a:spLocks noChangeArrowheads="1"/>
          </p:cNvSpPr>
          <p:nvPr/>
        </p:nvSpPr>
        <p:spPr bwMode="auto">
          <a:xfrm>
            <a:off x="0" y="6172200"/>
            <a:ext cx="7924800" cy="609600"/>
          </a:xfrm>
          <a:prstGeom prst="rect">
            <a:avLst/>
          </a:prstGeom>
          <a:noFill/>
          <a:ln w="12700">
            <a:no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title"/>
          </p:nvPr>
        </p:nvSpPr>
        <p:spPr>
          <a:xfrm>
            <a:off x="1676400" y="774700"/>
            <a:ext cx="5486400" cy="758825"/>
          </a:xfrm>
        </p:spPr>
        <p:txBody>
          <a:bodyPr/>
          <a:lstStyle/>
          <a:p>
            <a:pPr>
              <a:defRPr/>
            </a:pPr>
            <a:r>
              <a:rPr lang="en-US" b="1"/>
              <a:t>Stock Repurchase</a:t>
            </a:r>
          </a:p>
        </p:txBody>
      </p:sp>
      <p:sp>
        <p:nvSpPr>
          <p:cNvPr id="35844" name="Rectangle 4"/>
          <p:cNvSpPr>
            <a:spLocks noGrp="1" noChangeArrowheads="1"/>
          </p:cNvSpPr>
          <p:nvPr>
            <p:ph type="body" idx="1"/>
          </p:nvPr>
        </p:nvSpPr>
        <p:spPr>
          <a:xfrm>
            <a:off x="609600" y="3352800"/>
            <a:ext cx="8153400" cy="2863850"/>
          </a:xfrm>
        </p:spPr>
        <p:txBody>
          <a:bodyPr>
            <a:spAutoFit/>
          </a:bodyPr>
          <a:lstStyle/>
          <a:p>
            <a:pPr marL="0" indent="0" defTabSz="292100">
              <a:buSzTx/>
              <a:buFont typeface="Monotype Sorts" pitchFamily="2" charset="2"/>
              <a:buNone/>
            </a:pPr>
            <a:r>
              <a:rPr lang="en-US" sz="2400" i="1" smtClean="0">
                <a:solidFill>
                  <a:schemeClr val="hlink"/>
                </a:solidFill>
              </a:rPr>
              <a:t>	Reasons for stock repurchase</a:t>
            </a:r>
            <a:r>
              <a:rPr lang="en-US" sz="2400" smtClean="0"/>
              <a:t>:</a:t>
            </a:r>
          </a:p>
          <a:p>
            <a:pPr marL="514350" lvl="1" defTabSz="292100">
              <a:buSzTx/>
              <a:buFontTx/>
              <a:buChar char="•"/>
            </a:pPr>
            <a:r>
              <a:rPr lang="en-US" sz="2400" smtClean="0"/>
              <a:t>Available for management stock-option plans</a:t>
            </a:r>
          </a:p>
          <a:p>
            <a:pPr marL="514350" lvl="1" defTabSz="292100">
              <a:buSzTx/>
              <a:buFontTx/>
              <a:buChar char="•"/>
            </a:pPr>
            <a:r>
              <a:rPr lang="en-US" sz="2400" smtClean="0"/>
              <a:t>Available for the acquisition of other companies</a:t>
            </a:r>
          </a:p>
          <a:p>
            <a:pPr marL="514350" lvl="1" defTabSz="292100">
              <a:buSzTx/>
              <a:buFontTx/>
              <a:buChar char="•"/>
            </a:pPr>
            <a:r>
              <a:rPr lang="en-US" sz="2400" smtClean="0"/>
              <a:t>“Go private” by repurchasing all shares from outside stockholders</a:t>
            </a:r>
          </a:p>
          <a:p>
            <a:pPr marL="514350" lvl="1" defTabSz="292100">
              <a:buSzTx/>
              <a:buFontTx/>
              <a:buChar char="•"/>
            </a:pPr>
            <a:r>
              <a:rPr lang="en-US" sz="2400" smtClean="0"/>
              <a:t>To permanently retire the shares</a:t>
            </a:r>
          </a:p>
        </p:txBody>
      </p:sp>
      <p:sp>
        <p:nvSpPr>
          <p:cNvPr id="35846" name="Rectangle 6"/>
          <p:cNvSpPr>
            <a:spLocks noChangeArrowheads="1"/>
          </p:cNvSpPr>
          <p:nvPr/>
        </p:nvSpPr>
        <p:spPr bwMode="auto">
          <a:xfrm>
            <a:off x="387350" y="1835150"/>
            <a:ext cx="8216900" cy="13589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sz="2800">
                <a:solidFill>
                  <a:srgbClr val="42B200"/>
                </a:solidFill>
                <a:effectLst>
                  <a:outerShdw blurRad="38100" dist="38100" dir="2700000" algn="tl">
                    <a:srgbClr val="000000"/>
                  </a:outerShdw>
                </a:effectLst>
              </a:rPr>
              <a:t>Stock Repurchase</a:t>
            </a:r>
            <a:r>
              <a:rPr lang="en-US" sz="2800">
                <a:solidFill>
                  <a:srgbClr val="42B200"/>
                </a:solidFill>
              </a:rPr>
              <a:t> </a:t>
            </a:r>
            <a:r>
              <a:rPr lang="en-US" sz="2800"/>
              <a:t>– The repurchase (buyback) of stock by the issuing firm, either in the open (secondary) market or by self-tender offer.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wipe(left)">
                                      <p:cBhvr>
                                        <p:cTn id="7" dur="500"/>
                                        <p:tgtEl>
                                          <p:spTgt spid="3584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5844">
                                            <p:txEl>
                                              <p:pRg st="1" end="1"/>
                                            </p:txEl>
                                          </p:spTgt>
                                        </p:tgtEl>
                                        <p:attrNameLst>
                                          <p:attrName>style.visibility</p:attrName>
                                        </p:attrNameLst>
                                      </p:cBhvr>
                                      <p:to>
                                        <p:strVal val="visible"/>
                                      </p:to>
                                    </p:set>
                                    <p:animEffect transition="in" filter="wipe(left)">
                                      <p:cBhvr>
                                        <p:cTn id="10" dur="500"/>
                                        <p:tgtEl>
                                          <p:spTgt spid="3584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5844">
                                            <p:txEl>
                                              <p:pRg st="2" end="2"/>
                                            </p:txEl>
                                          </p:spTgt>
                                        </p:tgtEl>
                                        <p:attrNameLst>
                                          <p:attrName>style.visibility</p:attrName>
                                        </p:attrNameLst>
                                      </p:cBhvr>
                                      <p:to>
                                        <p:strVal val="visible"/>
                                      </p:to>
                                    </p:set>
                                    <p:animEffect transition="in" filter="wipe(left)">
                                      <p:cBhvr>
                                        <p:cTn id="13" dur="500"/>
                                        <p:tgtEl>
                                          <p:spTgt spid="3584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5844">
                                            <p:txEl>
                                              <p:pRg st="3" end="3"/>
                                            </p:txEl>
                                          </p:spTgt>
                                        </p:tgtEl>
                                        <p:attrNameLst>
                                          <p:attrName>style.visibility</p:attrName>
                                        </p:attrNameLst>
                                      </p:cBhvr>
                                      <p:to>
                                        <p:strVal val="visible"/>
                                      </p:to>
                                    </p:set>
                                    <p:animEffect transition="in" filter="wipe(left)">
                                      <p:cBhvr>
                                        <p:cTn id="16" dur="500"/>
                                        <p:tgtEl>
                                          <p:spTgt spid="3584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animEffect transition="in" filter="wipe(left)">
                                      <p:cBhvr>
                                        <p:cTn id="19" dur="500"/>
                                        <p:tgtEl>
                                          <p:spTgt spid="358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1676400" y="801688"/>
            <a:ext cx="6858000" cy="758825"/>
          </a:xfrm>
        </p:spPr>
        <p:txBody>
          <a:bodyPr/>
          <a:lstStyle/>
          <a:p>
            <a:pPr>
              <a:defRPr/>
            </a:pPr>
            <a:r>
              <a:rPr lang="en-US" b="1"/>
              <a:t>Methods of Repurchase</a:t>
            </a:r>
          </a:p>
        </p:txBody>
      </p:sp>
      <p:sp>
        <p:nvSpPr>
          <p:cNvPr id="36868" name="Rectangle 4"/>
          <p:cNvSpPr>
            <a:spLocks noGrp="1" noChangeArrowheads="1"/>
          </p:cNvSpPr>
          <p:nvPr>
            <p:ph type="body" idx="1"/>
          </p:nvPr>
        </p:nvSpPr>
        <p:spPr>
          <a:xfrm>
            <a:off x="838200" y="2078038"/>
            <a:ext cx="7924800" cy="4425950"/>
          </a:xfrm>
        </p:spPr>
        <p:txBody>
          <a:bodyPr>
            <a:spAutoFit/>
          </a:bodyPr>
          <a:lstStyle/>
          <a:p>
            <a:pPr>
              <a:lnSpc>
                <a:spcPct val="85000"/>
              </a:lnSpc>
              <a:buSzTx/>
              <a:buFontTx/>
              <a:buChar char="•"/>
            </a:pPr>
            <a:r>
              <a:rPr lang="en-US" sz="2400" i="1" smtClean="0">
                <a:solidFill>
                  <a:srgbClr val="42B200"/>
                </a:solidFill>
                <a:effectLst>
                  <a:outerShdw blurRad="38100" dist="38100" dir="2700000" algn="tl">
                    <a:srgbClr val="C0C0C0"/>
                  </a:outerShdw>
                </a:effectLst>
              </a:rPr>
              <a:t>Fixed-price self-tender offer</a:t>
            </a:r>
            <a:r>
              <a:rPr lang="en-US" sz="2400" smtClean="0">
                <a:solidFill>
                  <a:srgbClr val="42B200"/>
                </a:solidFill>
                <a:effectLst>
                  <a:outerShdw blurRad="38100" dist="38100" dir="2700000" algn="tl">
                    <a:srgbClr val="C0C0C0"/>
                  </a:outerShdw>
                </a:effectLst>
              </a:rPr>
              <a:t> </a:t>
            </a:r>
            <a:r>
              <a:rPr lang="en-US" sz="2400" smtClean="0"/>
              <a:t>– An offer by a firm to repurchase some of its own shares, typically at a set price.</a:t>
            </a:r>
          </a:p>
          <a:p>
            <a:pPr>
              <a:lnSpc>
                <a:spcPct val="85000"/>
              </a:lnSpc>
              <a:buSzTx/>
              <a:buFontTx/>
              <a:buChar char="•"/>
            </a:pPr>
            <a:r>
              <a:rPr lang="en-US" sz="2400" i="1" smtClean="0">
                <a:solidFill>
                  <a:schemeClr val="hlink"/>
                </a:solidFill>
                <a:effectLst>
                  <a:outerShdw blurRad="38100" dist="38100" dir="2700000" algn="tl">
                    <a:srgbClr val="C0C0C0"/>
                  </a:outerShdw>
                </a:effectLst>
              </a:rPr>
              <a:t>Dutch auction self-tender offer</a:t>
            </a:r>
            <a:r>
              <a:rPr lang="en-US" sz="2400" smtClean="0">
                <a:solidFill>
                  <a:schemeClr val="hlink"/>
                </a:solidFill>
                <a:effectLst>
                  <a:outerShdw blurRad="38100" dist="38100" dir="2700000" algn="tl">
                    <a:srgbClr val="C0C0C0"/>
                  </a:outerShdw>
                </a:effectLst>
              </a:rPr>
              <a:t> </a:t>
            </a:r>
            <a:r>
              <a:rPr lang="en-US" sz="2400" smtClean="0"/>
              <a:t>– A buyer (seller) seeks bids within a specified price range, usually for a large block of stock or bonds. After evaluating the range of bid prices received, the buyer (seller) accepts the lowest price that will allow it to acquire (dispose of)</a:t>
            </a:r>
            <a:br>
              <a:rPr lang="en-US" sz="2400" smtClean="0"/>
            </a:br>
            <a:r>
              <a:rPr lang="en-US" sz="2400" smtClean="0"/>
              <a:t>the entire block.</a:t>
            </a:r>
          </a:p>
          <a:p>
            <a:pPr>
              <a:lnSpc>
                <a:spcPct val="85000"/>
              </a:lnSpc>
              <a:buSzTx/>
              <a:buFontTx/>
              <a:buChar char="•"/>
            </a:pPr>
            <a:r>
              <a:rPr lang="en-US" sz="2400" i="1" smtClean="0">
                <a:solidFill>
                  <a:schemeClr val="tx2"/>
                </a:solidFill>
                <a:effectLst>
                  <a:outerShdw blurRad="38100" dist="38100" dir="2700000" algn="tl">
                    <a:srgbClr val="C0C0C0"/>
                  </a:outerShdw>
                </a:effectLst>
              </a:rPr>
              <a:t>Open-market purchase</a:t>
            </a:r>
            <a:r>
              <a:rPr lang="en-US" sz="2400" smtClean="0">
                <a:solidFill>
                  <a:schemeClr val="tx2"/>
                </a:solidFill>
                <a:effectLst>
                  <a:outerShdw blurRad="38100" dist="38100" dir="2700000" algn="tl">
                    <a:srgbClr val="C0C0C0"/>
                  </a:outerShdw>
                </a:effectLst>
              </a:rPr>
              <a:t> </a:t>
            </a:r>
            <a:r>
              <a:rPr lang="en-US" sz="2400" smtClean="0"/>
              <a:t>– A company repurchases its stock through a brokerage house on the secondary market.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8">
                                            <p:txEl>
                                              <p:pRg st="1" end="1"/>
                                            </p:txEl>
                                          </p:spTgt>
                                        </p:tgtEl>
                                        <p:attrNameLst>
                                          <p:attrName>style.visibility</p:attrName>
                                        </p:attrNameLst>
                                      </p:cBhvr>
                                      <p:to>
                                        <p:strVal val="visible"/>
                                      </p:to>
                                    </p:set>
                                    <p:animEffect transition="in" filter="wipe(left)">
                                      <p:cBhvr>
                                        <p:cTn id="7" dur="500"/>
                                        <p:tgtEl>
                                          <p:spTgt spid="3686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8">
                                            <p:txEl>
                                              <p:pRg st="2" end="2"/>
                                            </p:txEl>
                                          </p:spTgt>
                                        </p:tgtEl>
                                        <p:attrNameLst>
                                          <p:attrName>style.visibility</p:attrName>
                                        </p:attrNameLst>
                                      </p:cBhvr>
                                      <p:to>
                                        <p:strVal val="visible"/>
                                      </p:to>
                                    </p:set>
                                    <p:animEffect transition="in" filter="wipe(left)">
                                      <p:cBhvr>
                                        <p:cTn id="12" dur="500"/>
                                        <p:tgtEl>
                                          <p:spTgt spid="368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xfrm>
            <a:off x="1676400" y="161925"/>
            <a:ext cx="6553200" cy="1428750"/>
          </a:xfrm>
        </p:spPr>
        <p:txBody>
          <a:bodyPr/>
          <a:lstStyle/>
          <a:p>
            <a:pPr>
              <a:defRPr/>
            </a:pPr>
            <a:r>
              <a:rPr lang="en-US" b="1"/>
              <a:t>Repurchasing as </a:t>
            </a:r>
            <a:br>
              <a:rPr lang="en-US" b="1"/>
            </a:br>
            <a:r>
              <a:rPr lang="en-US" b="1"/>
              <a:t>Part of Dividend Policy</a:t>
            </a:r>
          </a:p>
        </p:txBody>
      </p:sp>
      <p:sp>
        <p:nvSpPr>
          <p:cNvPr id="37892" name="Rectangle 4"/>
          <p:cNvSpPr>
            <a:spLocks noGrp="1" noChangeArrowheads="1"/>
          </p:cNvSpPr>
          <p:nvPr>
            <p:ph type="body" idx="1"/>
          </p:nvPr>
        </p:nvSpPr>
        <p:spPr>
          <a:xfrm>
            <a:off x="38100" y="1676400"/>
            <a:ext cx="8077200" cy="4816475"/>
          </a:xfrm>
        </p:spPr>
        <p:txBody>
          <a:bodyPr>
            <a:spAutoFit/>
          </a:bodyPr>
          <a:lstStyle/>
          <a:p>
            <a:pPr>
              <a:buSzTx/>
              <a:buFont typeface="Monotype Sorts" pitchFamily="2" charset="2"/>
              <a:buNone/>
              <a:defRPr/>
            </a:pPr>
            <a:r>
              <a:rPr lang="en-US" sz="3200" i="1" dirty="0" smtClean="0">
                <a:solidFill>
                  <a:srgbClr val="42B200"/>
                </a:solidFill>
                <a:effectLst>
                  <a:outerShdw blurRad="38100" dist="38100" dir="2700000" algn="tl">
                    <a:srgbClr val="C0C0C0"/>
                  </a:outerShdw>
                </a:effectLst>
              </a:rPr>
              <a:t>		Assume</a:t>
            </a:r>
            <a:r>
              <a:rPr lang="en-US" sz="3200" dirty="0" smtClean="0">
                <a:solidFill>
                  <a:srgbClr val="42B200"/>
                </a:solidFill>
                <a:effectLst>
                  <a:outerShdw blurRad="38100" dist="38100" dir="2700000" algn="tl">
                    <a:srgbClr val="C0C0C0"/>
                  </a:outerShdw>
                </a:effectLst>
              </a:rPr>
              <a:t>:</a:t>
            </a:r>
            <a:endParaRPr lang="en-US" sz="2400" dirty="0" smtClean="0">
              <a:solidFill>
                <a:srgbClr val="42B200"/>
              </a:solidFill>
              <a:effectLst>
                <a:outerShdw blurRad="38100" dist="38100" dir="2700000" algn="tl">
                  <a:srgbClr val="C0C0C0"/>
                </a:outerShdw>
              </a:effectLst>
            </a:endParaRPr>
          </a:p>
          <a:p>
            <a:pPr marL="1085850" lvl="1" indent="0">
              <a:buSzTx/>
              <a:buFont typeface="Monotype Sorts" pitchFamily="2" charset="2"/>
              <a:buNone/>
              <a:defRPr/>
            </a:pPr>
            <a:r>
              <a:rPr lang="en-US" sz="2400" dirty="0" smtClean="0"/>
              <a:t>Earnings after taxes		   $ 800,000</a:t>
            </a:r>
          </a:p>
          <a:p>
            <a:pPr marL="1085850" lvl="1" indent="0">
              <a:buSzTx/>
              <a:buFont typeface="Monotype Sorts" pitchFamily="2" charset="2"/>
              <a:buNone/>
              <a:defRPr/>
            </a:pPr>
            <a:r>
              <a:rPr lang="en-US" sz="2400" dirty="0" smtClean="0">
                <a:solidFill>
                  <a:srgbClr val="B760F9"/>
                </a:solidFill>
                <a:effectLst>
                  <a:outerShdw blurRad="38100" dist="38100" dir="2700000" algn="tl">
                    <a:srgbClr val="C0C0C0"/>
                  </a:outerShdw>
                </a:effectLst>
              </a:rPr>
              <a:t>Number of common 			       shares outstanding 		   </a:t>
            </a:r>
            <a:r>
              <a:rPr lang="en-US" sz="2400" u="sng" dirty="0" smtClean="0">
                <a:solidFill>
                  <a:srgbClr val="B760F9"/>
                </a:solidFill>
                <a:effectLst>
                  <a:outerShdw blurRad="38100" dist="38100" dir="2700000" algn="tl">
                    <a:srgbClr val="C0C0C0"/>
                  </a:outerShdw>
                </a:effectLst>
                <a:latin typeface="Symbol" pitchFamily="18" charset="2"/>
              </a:rPr>
              <a:t>¸</a:t>
            </a:r>
            <a:r>
              <a:rPr lang="en-US" sz="2400" u="sng" dirty="0" smtClean="0">
                <a:solidFill>
                  <a:srgbClr val="B760F9"/>
                </a:solidFill>
                <a:effectLst>
                  <a:outerShdw blurRad="38100" dist="38100" dir="2700000" algn="tl">
                    <a:srgbClr val="C0C0C0"/>
                  </a:outerShdw>
                </a:effectLst>
              </a:rPr>
              <a:t> 400,000</a:t>
            </a:r>
            <a:endParaRPr lang="en-US" sz="2400" dirty="0" smtClean="0"/>
          </a:p>
          <a:p>
            <a:pPr marL="1085850" lvl="1" indent="0">
              <a:buSzTx/>
              <a:buFont typeface="Monotype Sorts" pitchFamily="2" charset="2"/>
              <a:buNone/>
              <a:defRPr/>
            </a:pPr>
            <a:r>
              <a:rPr lang="en-US" sz="2400" dirty="0" smtClean="0">
                <a:solidFill>
                  <a:schemeClr val="tx2"/>
                </a:solidFill>
                <a:effectLst>
                  <a:outerShdw blurRad="38100" dist="38100" dir="2700000" algn="tl">
                    <a:srgbClr val="C0C0C0"/>
                  </a:outerShdw>
                </a:effectLst>
              </a:rPr>
              <a:t>Earnings per share 		   $            2</a:t>
            </a:r>
            <a:endParaRPr lang="en-US" sz="2400" dirty="0" smtClean="0"/>
          </a:p>
          <a:p>
            <a:pPr marL="1085850" lvl="1" indent="0">
              <a:buSzTx/>
              <a:buFont typeface="Monotype Sorts" pitchFamily="2" charset="2"/>
              <a:buNone/>
              <a:defRPr/>
            </a:pPr>
            <a:r>
              <a:rPr lang="en-US" sz="2400" dirty="0" smtClean="0"/>
              <a:t>Current market price 				    per share 				   $          31</a:t>
            </a:r>
          </a:p>
          <a:p>
            <a:pPr marL="1085850" lvl="1" indent="0">
              <a:buSzTx/>
              <a:buFont typeface="Monotype Sorts" pitchFamily="2" charset="2"/>
              <a:buNone/>
              <a:defRPr/>
            </a:pPr>
            <a:r>
              <a:rPr lang="en-US" sz="2400" dirty="0" smtClean="0"/>
              <a:t>Expected dividend per share	   $            1</a:t>
            </a:r>
          </a:p>
          <a:p>
            <a:pPr marL="1085850" lvl="1" indent="0">
              <a:buSzTx/>
              <a:buFont typeface="Monotype Sorts" pitchFamily="2" charset="2"/>
              <a:buNone/>
              <a:defRPr/>
            </a:pPr>
            <a:r>
              <a:rPr lang="en-US" sz="2400" dirty="0" smtClean="0">
                <a:solidFill>
                  <a:schemeClr val="hlink"/>
                </a:solidFill>
                <a:effectLst>
                  <a:outerShdw blurRad="38100" dist="38100" dir="2700000" algn="tl">
                    <a:srgbClr val="C0C0C0"/>
                  </a:outerShdw>
                </a:effectLst>
              </a:rPr>
              <a:t>Expected total dividends			    to be paid out			   $ 400,000</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xfrm>
            <a:off x="1676400" y="161925"/>
            <a:ext cx="6553200" cy="1428750"/>
          </a:xfrm>
        </p:spPr>
        <p:txBody>
          <a:bodyPr/>
          <a:lstStyle/>
          <a:p>
            <a:pPr>
              <a:defRPr/>
            </a:pPr>
            <a:r>
              <a:rPr lang="en-US" b="1"/>
              <a:t>Repurchasing as </a:t>
            </a:r>
            <a:br>
              <a:rPr lang="en-US" b="1"/>
            </a:br>
            <a:r>
              <a:rPr lang="en-US" b="1"/>
              <a:t>Part of Dividend Policy</a:t>
            </a:r>
          </a:p>
        </p:txBody>
      </p:sp>
      <p:sp>
        <p:nvSpPr>
          <p:cNvPr id="38916" name="Rectangle 4"/>
          <p:cNvSpPr>
            <a:spLocks noGrp="1" noChangeArrowheads="1"/>
          </p:cNvSpPr>
          <p:nvPr>
            <p:ph type="body" idx="1"/>
          </p:nvPr>
        </p:nvSpPr>
        <p:spPr>
          <a:xfrm>
            <a:off x="838200" y="1770063"/>
            <a:ext cx="8001000" cy="4783137"/>
          </a:xfrm>
        </p:spPr>
        <p:txBody>
          <a:bodyPr>
            <a:spAutoFit/>
          </a:bodyPr>
          <a:lstStyle/>
          <a:p>
            <a:pPr marL="0" indent="0">
              <a:buSzTx/>
              <a:buFontTx/>
              <a:buChar char="•"/>
              <a:tabLst>
                <a:tab pos="292100" algn="l"/>
              </a:tabLst>
              <a:defRPr/>
            </a:pPr>
            <a:r>
              <a:rPr lang="en-US" sz="2400" i="1" dirty="0" smtClean="0">
                <a:solidFill>
                  <a:srgbClr val="42B200"/>
                </a:solidFill>
                <a:effectLst>
                  <a:outerShdw blurRad="38100" dist="38100" dir="2700000" algn="tl">
                    <a:srgbClr val="C0C0C0"/>
                  </a:outerShdw>
                </a:effectLst>
              </a:rPr>
              <a:t>	If dividend is paid, shareholders receive</a:t>
            </a:r>
            <a:r>
              <a:rPr lang="en-US" sz="2400" dirty="0" smtClean="0">
                <a:solidFill>
                  <a:srgbClr val="42B200"/>
                </a:solidFill>
                <a:effectLst>
                  <a:outerShdw blurRad="38100" dist="38100" dir="2700000" algn="tl">
                    <a:srgbClr val="C0C0C0"/>
                  </a:outerShdw>
                </a:effectLst>
              </a:rPr>
              <a:t>:</a:t>
            </a:r>
            <a:endParaRPr lang="en-US" sz="1800" dirty="0" smtClean="0">
              <a:solidFill>
                <a:srgbClr val="42B200"/>
              </a:solidFill>
              <a:effectLst>
                <a:outerShdw blurRad="38100" dist="38100" dir="2700000" algn="tl">
                  <a:srgbClr val="C0C0C0"/>
                </a:outerShdw>
              </a:effectLst>
            </a:endParaRPr>
          </a:p>
          <a:p>
            <a:pPr marL="571500" lvl="1" indent="0">
              <a:spcBef>
                <a:spcPct val="5000"/>
              </a:spcBef>
              <a:spcAft>
                <a:spcPct val="5000"/>
              </a:spcAft>
              <a:buSzTx/>
              <a:buFont typeface="Monotype Sorts" pitchFamily="2" charset="2"/>
              <a:buNone/>
              <a:tabLst>
                <a:tab pos="292100" algn="l"/>
              </a:tabLst>
              <a:defRPr/>
            </a:pPr>
            <a:r>
              <a:rPr lang="en-US" sz="2400" dirty="0" smtClean="0"/>
              <a:t>Expected dividend per share	   $            1</a:t>
            </a:r>
          </a:p>
          <a:p>
            <a:pPr marL="571500" lvl="1" indent="0">
              <a:spcBef>
                <a:spcPct val="5000"/>
              </a:spcBef>
              <a:spcAft>
                <a:spcPct val="5000"/>
              </a:spcAft>
              <a:buSzTx/>
              <a:buFont typeface="Monotype Sorts" pitchFamily="2" charset="2"/>
              <a:buNone/>
              <a:tabLst>
                <a:tab pos="292100" algn="l"/>
              </a:tabLst>
              <a:defRPr/>
            </a:pPr>
            <a:r>
              <a:rPr lang="en-US" sz="2400" dirty="0" smtClean="0">
                <a:solidFill>
                  <a:schemeClr val="hlink"/>
                </a:solidFill>
                <a:effectLst>
                  <a:outerShdw blurRad="38100" dist="38100" dir="2700000" algn="tl">
                    <a:srgbClr val="C0C0C0"/>
                  </a:outerShdw>
                </a:effectLst>
              </a:rPr>
              <a:t>Market price per share 		   </a:t>
            </a:r>
            <a:r>
              <a:rPr lang="en-US" sz="2400" u="sng" dirty="0" smtClean="0">
                <a:solidFill>
                  <a:schemeClr val="hlink"/>
                </a:solidFill>
                <a:effectLst>
                  <a:outerShdw blurRad="38100" dist="38100" dir="2700000" algn="tl">
                    <a:srgbClr val="C0C0C0"/>
                  </a:outerShdw>
                </a:effectLst>
              </a:rPr>
              <a:t>$          30</a:t>
            </a:r>
            <a:endParaRPr lang="en-US" sz="2400" dirty="0" smtClean="0"/>
          </a:p>
          <a:p>
            <a:pPr marL="571500" lvl="1" indent="0">
              <a:spcBef>
                <a:spcPct val="5000"/>
              </a:spcBef>
              <a:spcAft>
                <a:spcPct val="5000"/>
              </a:spcAft>
              <a:buSzTx/>
              <a:buFont typeface="Monotype Sorts" pitchFamily="2" charset="2"/>
              <a:buNone/>
              <a:tabLst>
                <a:tab pos="292100" algn="l"/>
              </a:tabLst>
              <a:defRPr/>
            </a:pPr>
            <a:r>
              <a:rPr lang="en-US" sz="2400" dirty="0" smtClean="0">
                <a:solidFill>
                  <a:schemeClr val="tx2"/>
                </a:solidFill>
                <a:effectLst>
                  <a:outerShdw blurRad="38100" dist="38100" dir="2700000" algn="tl">
                    <a:srgbClr val="C0C0C0"/>
                  </a:outerShdw>
                </a:effectLst>
              </a:rPr>
              <a:t>Total value				   $          31</a:t>
            </a:r>
          </a:p>
          <a:p>
            <a:pPr marL="0" indent="0">
              <a:buSzTx/>
              <a:buFontTx/>
              <a:buChar char="•"/>
              <a:tabLst>
                <a:tab pos="292100" algn="l"/>
              </a:tabLst>
              <a:defRPr/>
            </a:pPr>
            <a:r>
              <a:rPr lang="en-US" sz="2400" i="1" dirty="0" smtClean="0">
                <a:solidFill>
                  <a:srgbClr val="42B200"/>
                </a:solidFill>
                <a:effectLst>
                  <a:outerShdw blurRad="38100" dist="38100" dir="2700000" algn="tl">
                    <a:srgbClr val="C0C0C0"/>
                  </a:outerShdw>
                </a:effectLst>
              </a:rPr>
              <a:t>	If shares repurchased, shareholders receive</a:t>
            </a:r>
            <a:r>
              <a:rPr lang="en-US" sz="2400" dirty="0" smtClean="0">
                <a:solidFill>
                  <a:srgbClr val="42B200"/>
                </a:solidFill>
                <a:effectLst>
                  <a:outerShdw blurRad="38100" dist="38100" dir="2700000" algn="tl">
                    <a:srgbClr val="C0C0C0"/>
                  </a:outerShdw>
                </a:effectLst>
              </a:rPr>
              <a:t>:</a:t>
            </a:r>
            <a:endParaRPr lang="en-US" sz="1800" dirty="0" smtClean="0">
              <a:solidFill>
                <a:srgbClr val="42B200"/>
              </a:solidFill>
              <a:effectLst>
                <a:outerShdw blurRad="38100" dist="38100" dir="2700000" algn="tl">
                  <a:srgbClr val="C0C0C0"/>
                </a:outerShdw>
              </a:effectLst>
            </a:endParaRPr>
          </a:p>
          <a:p>
            <a:pPr marL="571500" lvl="1" indent="0">
              <a:spcBef>
                <a:spcPct val="5000"/>
              </a:spcBef>
              <a:spcAft>
                <a:spcPct val="5000"/>
              </a:spcAft>
              <a:buSzTx/>
              <a:buFont typeface="Monotype Sorts" pitchFamily="2" charset="2"/>
              <a:buNone/>
              <a:tabLst>
                <a:tab pos="292100" algn="l"/>
              </a:tabLst>
              <a:defRPr/>
            </a:pPr>
            <a:r>
              <a:rPr lang="en-US" sz="2400" dirty="0" smtClean="0"/>
              <a:t>Dividend per share			   $            0</a:t>
            </a:r>
          </a:p>
          <a:p>
            <a:pPr marL="571500" lvl="1" indent="0">
              <a:spcBef>
                <a:spcPct val="5000"/>
              </a:spcBef>
              <a:spcAft>
                <a:spcPct val="5000"/>
              </a:spcAft>
              <a:buSzTx/>
              <a:buFont typeface="Monotype Sorts" pitchFamily="2" charset="2"/>
              <a:buNone/>
              <a:tabLst>
                <a:tab pos="292100" algn="l"/>
              </a:tabLst>
              <a:defRPr/>
            </a:pPr>
            <a:r>
              <a:rPr lang="en-US" sz="2400" dirty="0" smtClean="0"/>
              <a:t>Market price per share* 		   </a:t>
            </a:r>
            <a:r>
              <a:rPr lang="en-US" sz="2400" u="sng" dirty="0" smtClean="0"/>
              <a:t>$          31</a:t>
            </a:r>
            <a:endParaRPr lang="en-US" sz="2400" dirty="0" smtClean="0"/>
          </a:p>
          <a:p>
            <a:pPr marL="571500" lvl="1" indent="0">
              <a:spcBef>
                <a:spcPct val="5000"/>
              </a:spcBef>
              <a:spcAft>
                <a:spcPct val="5000"/>
              </a:spcAft>
              <a:buSzTx/>
              <a:buFont typeface="Monotype Sorts" pitchFamily="2" charset="2"/>
              <a:buNone/>
              <a:tabLst>
                <a:tab pos="292100" algn="l"/>
              </a:tabLst>
              <a:defRPr/>
            </a:pPr>
            <a:r>
              <a:rPr lang="en-US" sz="2400" dirty="0" smtClean="0">
                <a:solidFill>
                  <a:schemeClr val="tx2"/>
                </a:solidFill>
                <a:effectLst>
                  <a:outerShdw blurRad="38100" dist="38100" dir="2700000" algn="tl">
                    <a:srgbClr val="C0C0C0"/>
                  </a:outerShdw>
                </a:effectLst>
              </a:rPr>
              <a:t>Total value				   $          31</a:t>
            </a:r>
            <a:endParaRPr lang="en-US" sz="2400" dirty="0" smtClean="0"/>
          </a:p>
          <a:p>
            <a:pPr marL="571500" lvl="1" indent="0">
              <a:spcBef>
                <a:spcPct val="35000"/>
              </a:spcBef>
              <a:spcAft>
                <a:spcPct val="0"/>
              </a:spcAft>
              <a:buSzTx/>
              <a:buFont typeface="Monotype Sorts" pitchFamily="2" charset="2"/>
              <a:buNone/>
              <a:tabLst>
                <a:tab pos="292100" algn="l"/>
              </a:tabLst>
              <a:defRPr/>
            </a:pPr>
            <a:r>
              <a:rPr lang="en-US" sz="2000" dirty="0" smtClean="0"/>
              <a:t>   Shares repurchased 	= $400,000 / $31 	= 12,903</a:t>
            </a:r>
          </a:p>
          <a:p>
            <a:pPr marL="571500" lvl="1" indent="0">
              <a:spcBef>
                <a:spcPct val="0"/>
              </a:spcBef>
              <a:spcAft>
                <a:spcPct val="0"/>
              </a:spcAft>
              <a:buSzTx/>
              <a:buFont typeface="Monotype Sorts" pitchFamily="2" charset="2"/>
              <a:buNone/>
              <a:tabLst>
                <a:tab pos="292100" algn="l"/>
              </a:tabLst>
              <a:defRPr/>
            </a:pPr>
            <a:r>
              <a:rPr lang="en-US" sz="2000" dirty="0" smtClean="0"/>
              <a:t>   Original P/E ratio 	= </a:t>
            </a:r>
            <a:r>
              <a:rPr lang="en-US" sz="2000" dirty="0" smtClean="0">
                <a:solidFill>
                  <a:schemeClr val="hlink"/>
                </a:solidFill>
                <a:effectLst>
                  <a:outerShdw blurRad="38100" dist="38100" dir="2700000" algn="tl">
                    <a:srgbClr val="C0C0C0"/>
                  </a:outerShdw>
                </a:effectLst>
              </a:rPr>
              <a:t>$30</a:t>
            </a:r>
            <a:r>
              <a:rPr lang="en-US" sz="2000" dirty="0" smtClean="0"/>
              <a:t>/$2 		= 15</a:t>
            </a:r>
          </a:p>
          <a:p>
            <a:pPr marL="571500" lvl="1" indent="0">
              <a:spcBef>
                <a:spcPct val="0"/>
              </a:spcBef>
              <a:spcAft>
                <a:spcPct val="0"/>
              </a:spcAft>
              <a:buSzTx/>
              <a:buFont typeface="Monotype Sorts" pitchFamily="2" charset="2"/>
              <a:buNone/>
              <a:tabLst>
                <a:tab pos="292100" algn="l"/>
              </a:tabLst>
              <a:defRPr/>
            </a:pPr>
            <a:r>
              <a:rPr lang="en-US" sz="2000" dirty="0" smtClean="0"/>
              <a:t>   “New” EPS		= $800,000 / 387,097	= $2.07</a:t>
            </a:r>
          </a:p>
          <a:p>
            <a:pPr marL="571500" lvl="1" indent="0">
              <a:spcBef>
                <a:spcPct val="0"/>
              </a:spcBef>
              <a:spcAft>
                <a:spcPct val="0"/>
              </a:spcAft>
              <a:buSzTx/>
              <a:buFont typeface="Monotype Sorts" pitchFamily="2" charset="2"/>
              <a:buNone/>
              <a:tabLst>
                <a:tab pos="292100" algn="l"/>
              </a:tabLst>
              <a:defRPr/>
            </a:pPr>
            <a:r>
              <a:rPr lang="en-US" sz="2000" dirty="0" smtClean="0"/>
              <a:t>   “New” market price	= $2.07 × 15		= $31</a:t>
            </a:r>
          </a:p>
        </p:txBody>
      </p:sp>
      <p:sp>
        <p:nvSpPr>
          <p:cNvPr id="37892" name="Line 6"/>
          <p:cNvSpPr>
            <a:spLocks noChangeShapeType="1"/>
          </p:cNvSpPr>
          <p:nvPr/>
        </p:nvSpPr>
        <p:spPr bwMode="auto">
          <a:xfrm>
            <a:off x="609600" y="3581400"/>
            <a:ext cx="7543800" cy="0"/>
          </a:xfrm>
          <a:prstGeom prst="line">
            <a:avLst/>
          </a:prstGeom>
          <a:noFill/>
          <a:ln w="12700">
            <a:solidFill>
              <a:srgbClr val="000000"/>
            </a:solidFill>
            <a:prstDash val="lgDash"/>
            <a:round/>
            <a:headEnd/>
            <a:tailEnd/>
          </a:ln>
        </p:spPr>
        <p:txBody>
          <a:bodyPr/>
          <a:lstStyle/>
          <a:p>
            <a:endParaRPr lang="en-US"/>
          </a:p>
        </p:txBody>
      </p:sp>
      <p:sp>
        <p:nvSpPr>
          <p:cNvPr id="37893" name="Line 7"/>
          <p:cNvSpPr>
            <a:spLocks noChangeShapeType="1"/>
          </p:cNvSpPr>
          <p:nvPr/>
        </p:nvSpPr>
        <p:spPr bwMode="auto">
          <a:xfrm>
            <a:off x="685800" y="5257800"/>
            <a:ext cx="7543800" cy="0"/>
          </a:xfrm>
          <a:prstGeom prst="line">
            <a:avLst/>
          </a:prstGeom>
          <a:noFill/>
          <a:ln w="12700">
            <a:solidFill>
              <a:srgbClr val="000000"/>
            </a:solidFill>
            <a:prstDash val="lgDash"/>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a:xfrm>
            <a:off x="1600200" y="161925"/>
            <a:ext cx="7391400" cy="1428750"/>
          </a:xfrm>
        </p:spPr>
        <p:txBody>
          <a:bodyPr/>
          <a:lstStyle/>
          <a:p>
            <a:pPr>
              <a:defRPr/>
            </a:pPr>
            <a:r>
              <a:rPr lang="en-US" b="1"/>
              <a:t>Summary of Repurchasing as Part of Dividend Policy</a:t>
            </a:r>
          </a:p>
        </p:txBody>
      </p:sp>
      <p:sp>
        <p:nvSpPr>
          <p:cNvPr id="39940" name="Rectangle 4"/>
          <p:cNvSpPr>
            <a:spLocks noGrp="1" noChangeArrowheads="1"/>
          </p:cNvSpPr>
          <p:nvPr>
            <p:ph type="body" idx="1"/>
          </p:nvPr>
        </p:nvSpPr>
        <p:spPr>
          <a:xfrm>
            <a:off x="838200" y="2025650"/>
            <a:ext cx="7924800" cy="4375150"/>
          </a:xfrm>
        </p:spPr>
        <p:txBody>
          <a:bodyPr>
            <a:spAutoFit/>
          </a:bodyPr>
          <a:lstStyle/>
          <a:p>
            <a:pPr marL="285750" indent="-285750">
              <a:buSzTx/>
              <a:buFontTx/>
              <a:buChar char="•"/>
            </a:pPr>
            <a:r>
              <a:rPr lang="en-US" sz="2600" smtClean="0"/>
              <a:t>The capital gain arising from the repurchase (stock rising from $30 to $31) exactly equals the dividend ($1) that would have otherwise been paid.</a:t>
            </a:r>
          </a:p>
          <a:p>
            <a:pPr marL="285750" indent="-285750">
              <a:buSzTx/>
              <a:buFontTx/>
              <a:buChar char="•"/>
            </a:pPr>
            <a:r>
              <a:rPr lang="en-US" sz="2600" smtClean="0"/>
              <a:t>This result holds in the absence of taxes and transaction costs.</a:t>
            </a:r>
          </a:p>
          <a:p>
            <a:pPr marL="285750" indent="-285750">
              <a:buSzTx/>
              <a:buFontTx/>
              <a:buChar char="•"/>
            </a:pPr>
            <a:r>
              <a:rPr lang="en-US" sz="2600" smtClean="0"/>
              <a:t>To the taxable investor, capital gains (repurchases) are favored to dividend income as the tax on the capital gain is postponed until the actual sale of the common shares.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0">
                                            <p:txEl>
                                              <p:pRg st="1" end="1"/>
                                            </p:txEl>
                                          </p:spTgt>
                                        </p:tgtEl>
                                        <p:attrNameLst>
                                          <p:attrName>style.visibility</p:attrName>
                                        </p:attrNameLst>
                                      </p:cBhvr>
                                      <p:to>
                                        <p:strVal val="visible"/>
                                      </p:to>
                                    </p:set>
                                    <p:animEffect transition="in" filter="wipe(left)">
                                      <p:cBhvr>
                                        <p:cTn id="7" dur="500"/>
                                        <p:tgtEl>
                                          <p:spTgt spid="3994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0">
                                            <p:txEl>
                                              <p:pRg st="2" end="2"/>
                                            </p:txEl>
                                          </p:spTgt>
                                        </p:tgtEl>
                                        <p:attrNameLst>
                                          <p:attrName>style.visibility</p:attrName>
                                        </p:attrNameLst>
                                      </p:cBhvr>
                                      <p:to>
                                        <p:strVal val="visible"/>
                                      </p:to>
                                    </p:set>
                                    <p:animEffect transition="in" filter="wipe(left)">
                                      <p:cBhvr>
                                        <p:cTn id="12" dur="500"/>
                                        <p:tgtEl>
                                          <p:spTgt spid="399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a:xfrm>
            <a:off x="1600200" y="161925"/>
            <a:ext cx="7391400" cy="1428750"/>
          </a:xfrm>
        </p:spPr>
        <p:txBody>
          <a:bodyPr/>
          <a:lstStyle/>
          <a:p>
            <a:pPr>
              <a:defRPr/>
            </a:pPr>
            <a:r>
              <a:rPr lang="en-US" b="1"/>
              <a:t>Summary of Repurchasing as Part of Dividend Policy</a:t>
            </a:r>
          </a:p>
        </p:txBody>
      </p:sp>
      <p:sp>
        <p:nvSpPr>
          <p:cNvPr id="39939" name="Rectangle 4"/>
          <p:cNvSpPr>
            <a:spLocks noGrp="1" noChangeArrowheads="1"/>
          </p:cNvSpPr>
          <p:nvPr>
            <p:ph type="body" idx="1"/>
          </p:nvPr>
        </p:nvSpPr>
        <p:spPr>
          <a:xfrm>
            <a:off x="838200" y="2038350"/>
            <a:ext cx="8001000" cy="3676650"/>
          </a:xfrm>
        </p:spPr>
        <p:txBody>
          <a:bodyPr>
            <a:spAutoFit/>
          </a:bodyPr>
          <a:lstStyle/>
          <a:p>
            <a:pPr marL="285750" indent="-285750">
              <a:buSzTx/>
              <a:buFontTx/>
              <a:buChar char="•"/>
            </a:pPr>
            <a:r>
              <a:rPr lang="en-US" sz="2800" smtClean="0"/>
              <a:t>Stock repurchases are most relevant for firms with large amounts of excess cash that might otherwise generate a significant taxable transaction to investors.</a:t>
            </a:r>
          </a:p>
          <a:p>
            <a:pPr marL="285750" indent="-285750">
              <a:buSzTx/>
              <a:buFontTx/>
              <a:buChar char="•"/>
            </a:pPr>
            <a:r>
              <a:rPr lang="en-US" sz="2800" smtClean="0"/>
              <a:t>Firms must be careful not to make regularly occurring repurchases or the IRS may consider the capital gains as dividends for tax purposes.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xfrm>
            <a:off x="1676400" y="161925"/>
            <a:ext cx="6477000" cy="1428750"/>
          </a:xfrm>
        </p:spPr>
        <p:txBody>
          <a:bodyPr/>
          <a:lstStyle/>
          <a:p>
            <a:pPr>
              <a:defRPr/>
            </a:pPr>
            <a:r>
              <a:rPr lang="en-US" b="1"/>
              <a:t>Investment or Financing Decision?</a:t>
            </a:r>
          </a:p>
        </p:txBody>
      </p:sp>
      <p:sp>
        <p:nvSpPr>
          <p:cNvPr id="41988" name="Rectangle 4"/>
          <p:cNvSpPr>
            <a:spLocks noGrp="1" noChangeArrowheads="1"/>
          </p:cNvSpPr>
          <p:nvPr>
            <p:ph type="body" idx="1"/>
          </p:nvPr>
        </p:nvSpPr>
        <p:spPr>
          <a:xfrm>
            <a:off x="609600" y="3810000"/>
            <a:ext cx="8229600" cy="2362200"/>
          </a:xfrm>
        </p:spPr>
        <p:txBody>
          <a:bodyPr/>
          <a:lstStyle/>
          <a:p>
            <a:pPr marL="0" indent="0" defTabSz="292100">
              <a:buSzTx/>
              <a:buFontTx/>
              <a:buNone/>
              <a:defRPr/>
            </a:pPr>
            <a:r>
              <a:rPr lang="en-US" sz="3200" i="1" smtClean="0">
                <a:solidFill>
                  <a:srgbClr val="42B200"/>
                </a:solidFill>
                <a:effectLst>
                  <a:outerShdw blurRad="38100" dist="38100" dir="2700000" algn="tl">
                    <a:srgbClr val="C0C0C0"/>
                  </a:outerShdw>
                </a:effectLst>
              </a:rPr>
              <a:t>	Financing Decision</a:t>
            </a:r>
            <a:endParaRPr lang="en-US" sz="2800" i="1" smtClean="0"/>
          </a:p>
          <a:p>
            <a:pPr marL="571500" lvl="1" indent="-342900" defTabSz="292100">
              <a:buSzTx/>
              <a:buFontTx/>
              <a:buChar char="•"/>
              <a:defRPr/>
            </a:pPr>
            <a:r>
              <a:rPr lang="en-US" sz="2400" smtClean="0"/>
              <a:t>It possesses capital structure or dividend policy motivations.</a:t>
            </a:r>
          </a:p>
          <a:p>
            <a:pPr marL="571500" lvl="1" indent="-342900" defTabSz="292100">
              <a:buSzTx/>
              <a:buFontTx/>
              <a:buChar char="•"/>
              <a:defRPr/>
            </a:pPr>
            <a:r>
              <a:rPr lang="en-US" sz="2400" smtClean="0"/>
              <a:t>For example, a repurchase immediately changes the debt-to-equity ratio (higher financial leverage).</a:t>
            </a:r>
          </a:p>
        </p:txBody>
      </p:sp>
      <p:sp>
        <p:nvSpPr>
          <p:cNvPr id="41990" name="Rectangle 6"/>
          <p:cNvSpPr>
            <a:spLocks noChangeArrowheads="1"/>
          </p:cNvSpPr>
          <p:nvPr/>
        </p:nvSpPr>
        <p:spPr bwMode="auto">
          <a:xfrm>
            <a:off x="609600" y="1981200"/>
            <a:ext cx="8229600" cy="1828800"/>
          </a:xfrm>
          <a:prstGeom prst="rect">
            <a:avLst/>
          </a:prstGeom>
          <a:noFill/>
          <a:ln w="12700">
            <a:noFill/>
            <a:miter lim="800000"/>
            <a:headEnd/>
            <a:tailEnd/>
          </a:ln>
          <a:effectLst/>
        </p:spPr>
        <p:txBody>
          <a:bodyPr lIns="90488" tIns="44450" rIns="90488" bIns="44450"/>
          <a:lstStyle/>
          <a:p>
            <a:pPr defTabSz="292100" eaLnBrk="0" hangingPunct="0">
              <a:spcBef>
                <a:spcPct val="20000"/>
              </a:spcBef>
              <a:spcAft>
                <a:spcPct val="20000"/>
              </a:spcAft>
              <a:defRPr/>
            </a:pPr>
            <a:r>
              <a:rPr lang="en-US" sz="3200" i="1">
                <a:solidFill>
                  <a:schemeClr val="hlink"/>
                </a:solidFill>
                <a:effectLst>
                  <a:outerShdw blurRad="38100" dist="38100" dir="2700000" algn="tl">
                    <a:srgbClr val="C0C0C0"/>
                  </a:outerShdw>
                </a:effectLst>
              </a:rPr>
              <a:t>	Investing Decision</a:t>
            </a:r>
            <a:endParaRPr lang="en-US" sz="2800" i="1"/>
          </a:p>
          <a:p>
            <a:pPr marL="571500" lvl="1" indent="-342900" defTabSz="292100" eaLnBrk="0" hangingPunct="0">
              <a:spcBef>
                <a:spcPct val="20000"/>
              </a:spcBef>
              <a:spcAft>
                <a:spcPct val="20000"/>
              </a:spcAft>
              <a:buClr>
                <a:schemeClr val="tx2"/>
              </a:buClr>
              <a:buFontTx/>
              <a:buChar char="•"/>
              <a:defRPr/>
            </a:pPr>
            <a:r>
              <a:rPr lang="en-US"/>
              <a:t>Not really, as stock that is repurchased is held as treasury stock and does not provide an expected return like other investments.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Effect transition="in" filter="wipe(left)">
                                      <p:cBhvr>
                                        <p:cTn id="7" dur="500"/>
                                        <p:tgtEl>
                                          <p:spTgt spid="4198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988">
                                            <p:txEl>
                                              <p:pRg st="1" end="1"/>
                                            </p:txEl>
                                          </p:spTgt>
                                        </p:tgtEl>
                                        <p:attrNameLst>
                                          <p:attrName>style.visibility</p:attrName>
                                        </p:attrNameLst>
                                      </p:cBhvr>
                                      <p:to>
                                        <p:strVal val="visible"/>
                                      </p:to>
                                    </p:set>
                                    <p:animEffect transition="in" filter="wipe(left)">
                                      <p:cBhvr>
                                        <p:cTn id="10" dur="500"/>
                                        <p:tgtEl>
                                          <p:spTgt spid="4198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1988">
                                            <p:txEl>
                                              <p:pRg st="2" end="2"/>
                                            </p:txEl>
                                          </p:spTgt>
                                        </p:tgtEl>
                                        <p:attrNameLst>
                                          <p:attrName>style.visibility</p:attrName>
                                        </p:attrNameLst>
                                      </p:cBhvr>
                                      <p:to>
                                        <p:strVal val="visible"/>
                                      </p:to>
                                    </p:set>
                                    <p:animEffect transition="in" filter="wipe(left)">
                                      <p:cBhvr>
                                        <p:cTn id="13" dur="500"/>
                                        <p:tgtEl>
                                          <p:spTgt spid="419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1676400" y="161925"/>
            <a:ext cx="6172200" cy="1428750"/>
          </a:xfrm>
        </p:spPr>
        <p:txBody>
          <a:bodyPr/>
          <a:lstStyle/>
          <a:p>
            <a:pPr>
              <a:defRPr/>
            </a:pPr>
            <a:r>
              <a:rPr lang="en-US" b="1"/>
              <a:t>Dividends as a Passive Residual</a:t>
            </a:r>
          </a:p>
        </p:txBody>
      </p:sp>
      <p:sp>
        <p:nvSpPr>
          <p:cNvPr id="7172" name="Rectangle 4"/>
          <p:cNvSpPr>
            <a:spLocks noGrp="1" noChangeArrowheads="1"/>
          </p:cNvSpPr>
          <p:nvPr>
            <p:ph type="body" idx="1"/>
          </p:nvPr>
        </p:nvSpPr>
        <p:spPr>
          <a:xfrm>
            <a:off x="711200" y="3962400"/>
            <a:ext cx="8153400" cy="2514600"/>
          </a:xfrm>
        </p:spPr>
        <p:txBody>
          <a:bodyPr/>
          <a:lstStyle/>
          <a:p>
            <a:pPr marL="457200" lvl="1" indent="-342900">
              <a:buSzTx/>
              <a:buFontTx/>
              <a:buChar char="•"/>
            </a:pPr>
            <a:r>
              <a:rPr lang="en-US" sz="2400" smtClean="0"/>
              <a:t>The firm uses earnings plus the additional financing that the increased equity can support to finance any expected positive-NPV projects.</a:t>
            </a:r>
          </a:p>
          <a:p>
            <a:pPr marL="457200" lvl="1" indent="-342900">
              <a:buSzTx/>
              <a:buFontTx/>
              <a:buChar char="•"/>
            </a:pPr>
            <a:r>
              <a:rPr lang="en-US" sz="2400" smtClean="0"/>
              <a:t>Any unused earnings are paid out in the form of dividends. This describes a passive dividend policy.</a:t>
            </a:r>
          </a:p>
        </p:txBody>
      </p:sp>
      <p:sp>
        <p:nvSpPr>
          <p:cNvPr id="7174" name="Rectangle 6"/>
          <p:cNvSpPr>
            <a:spLocks noChangeArrowheads="1"/>
          </p:cNvSpPr>
          <p:nvPr/>
        </p:nvSpPr>
        <p:spPr bwMode="auto">
          <a:xfrm>
            <a:off x="539750" y="1835150"/>
            <a:ext cx="7988300" cy="19685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sz="2800">
                <a:solidFill>
                  <a:srgbClr val="42B200"/>
                </a:solidFill>
                <a:effectLst>
                  <a:outerShdw blurRad="38100" dist="38100" dir="2700000" algn="tl">
                    <a:srgbClr val="000000"/>
                  </a:outerShdw>
                </a:effectLst>
              </a:rPr>
              <a:t>Can the payment of cash dividends affect shareholder wealth?</a:t>
            </a:r>
          </a:p>
          <a:p>
            <a:pPr algn="ctr" eaLnBrk="0" hangingPunct="0">
              <a:spcBef>
                <a:spcPct val="20000"/>
              </a:spcBef>
              <a:spcAft>
                <a:spcPct val="20000"/>
              </a:spcAft>
              <a:defRPr/>
            </a:pPr>
            <a:r>
              <a:rPr lang="en-US" sz="2800">
                <a:solidFill>
                  <a:schemeClr val="hlink"/>
                </a:solidFill>
                <a:effectLst>
                  <a:outerShdw blurRad="38100" dist="38100" dir="2700000" algn="tl">
                    <a:srgbClr val="000000"/>
                  </a:outerShdw>
                </a:effectLst>
              </a:rPr>
              <a:t>If so, what dividend-payout ratio will maximize shareholder wealth?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wipe(left)">
                                      <p:cBhvr>
                                        <p:cTn id="7" dur="500"/>
                                        <p:tgtEl>
                                          <p:spTgt spid="717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172">
                                            <p:txEl>
                                              <p:pRg st="1" end="1"/>
                                            </p:txEl>
                                          </p:spTgt>
                                        </p:tgtEl>
                                        <p:attrNameLst>
                                          <p:attrName>style.visibility</p:attrName>
                                        </p:attrNameLst>
                                      </p:cBhvr>
                                      <p:to>
                                        <p:strVal val="visible"/>
                                      </p:to>
                                    </p:set>
                                    <p:animEffect transition="in" filter="wipe(left)">
                                      <p:cBhvr>
                                        <p:cTn id="10" dur="500"/>
                                        <p:tgtEl>
                                          <p:spTgt spid="71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xfrm>
            <a:off x="1676400" y="801688"/>
            <a:ext cx="7086600" cy="758825"/>
          </a:xfrm>
        </p:spPr>
        <p:txBody>
          <a:bodyPr/>
          <a:lstStyle/>
          <a:p>
            <a:pPr>
              <a:defRPr/>
            </a:pPr>
            <a:r>
              <a:rPr lang="en-US" b="1"/>
              <a:t>Possible Signaling Effect</a:t>
            </a:r>
          </a:p>
        </p:txBody>
      </p:sp>
      <p:sp>
        <p:nvSpPr>
          <p:cNvPr id="43012" name="Rectangle 4"/>
          <p:cNvSpPr>
            <a:spLocks noGrp="1" noChangeArrowheads="1"/>
          </p:cNvSpPr>
          <p:nvPr>
            <p:ph type="body" idx="1"/>
          </p:nvPr>
        </p:nvSpPr>
        <p:spPr>
          <a:xfrm>
            <a:off x="838200" y="2006600"/>
            <a:ext cx="7924800" cy="4543425"/>
          </a:xfrm>
        </p:spPr>
        <p:txBody>
          <a:bodyPr>
            <a:spAutoFit/>
          </a:bodyPr>
          <a:lstStyle/>
          <a:p>
            <a:pPr marL="400050" indent="-400050">
              <a:buSzTx/>
              <a:buFontTx/>
              <a:buChar char="•"/>
            </a:pPr>
            <a:r>
              <a:rPr lang="en-US" sz="2400" smtClean="0"/>
              <a:t>Repurchases have a positive signaling effect.</a:t>
            </a:r>
          </a:p>
          <a:p>
            <a:pPr marL="400050" indent="-400050">
              <a:buSzTx/>
              <a:buFontTx/>
              <a:buChar char="•"/>
            </a:pPr>
            <a:r>
              <a:rPr lang="en-US" sz="2400" smtClean="0"/>
              <a:t>For example, if the stock is undervalued management may tender for shares at a “premium.” This signals that the share prices are undervalued.</a:t>
            </a:r>
          </a:p>
          <a:p>
            <a:pPr marL="400050" indent="-400050">
              <a:buSzTx/>
              <a:buFontTx/>
              <a:buChar char="•"/>
            </a:pPr>
            <a:r>
              <a:rPr lang="en-US" sz="2400" smtClean="0"/>
              <a:t>Dutch-auction self-tenders have less signaling power likely due to a smaller tender premium.</a:t>
            </a:r>
          </a:p>
          <a:p>
            <a:pPr marL="400050" indent="-400050">
              <a:buSzTx/>
              <a:buFontTx/>
              <a:buChar char="•"/>
            </a:pPr>
            <a:r>
              <a:rPr lang="en-US" sz="2400" smtClean="0"/>
              <a:t>Open-market purchases have only a modest positive signaling effect likely due to many programs being instituted after significant share price declines.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xEl>
                                              <p:pRg st="1" end="1"/>
                                            </p:txEl>
                                          </p:spTgt>
                                        </p:tgtEl>
                                        <p:attrNameLst>
                                          <p:attrName>style.visibility</p:attrName>
                                        </p:attrNameLst>
                                      </p:cBhvr>
                                      <p:to>
                                        <p:strVal val="visible"/>
                                      </p:to>
                                    </p:set>
                                    <p:animEffect transition="in" filter="wipe(left)">
                                      <p:cBhvr>
                                        <p:cTn id="7" dur="500"/>
                                        <p:tgtEl>
                                          <p:spTgt spid="430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2">
                                            <p:txEl>
                                              <p:pRg st="2" end="2"/>
                                            </p:txEl>
                                          </p:spTgt>
                                        </p:tgtEl>
                                        <p:attrNameLst>
                                          <p:attrName>style.visibility</p:attrName>
                                        </p:attrNameLst>
                                      </p:cBhvr>
                                      <p:to>
                                        <p:strVal val="visible"/>
                                      </p:to>
                                    </p:set>
                                    <p:animEffect transition="in" filter="wipe(left)">
                                      <p:cBhvr>
                                        <p:cTn id="12" dur="500"/>
                                        <p:tgtEl>
                                          <p:spTgt spid="430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2">
                                            <p:txEl>
                                              <p:pRg st="3" end="3"/>
                                            </p:txEl>
                                          </p:spTgt>
                                        </p:tgtEl>
                                        <p:attrNameLst>
                                          <p:attrName>style.visibility</p:attrName>
                                        </p:attrNameLst>
                                      </p:cBhvr>
                                      <p:to>
                                        <p:strVal val="visible"/>
                                      </p:to>
                                    </p:set>
                                    <p:animEffect transition="in" filter="wipe(left)">
                                      <p:cBhvr>
                                        <p:cTn id="17" dur="500"/>
                                        <p:tgtEl>
                                          <p:spTgt spid="430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409575" y="2771775"/>
            <a:ext cx="8324850" cy="1847850"/>
          </a:xfrm>
          <a:prstGeom prst="rect">
            <a:avLst/>
          </a:prstGeom>
          <a:solidFill>
            <a:srgbClr val="FCFEB9"/>
          </a:solidFill>
          <a:ln w="57150" cmpd="thinThick">
            <a:solidFill>
              <a:srgbClr val="000000"/>
            </a:solidFill>
            <a:miter lim="800000"/>
            <a:headEnd/>
            <a:tailEnd/>
          </a:ln>
        </p:spPr>
        <p:txBody>
          <a:bodyPr wrap="none" anchor="ctr"/>
          <a:lstStyle/>
          <a:p>
            <a:pPr eaLnBrk="0" hangingPunct="0"/>
            <a:endParaRPr lang="en-GB"/>
          </a:p>
        </p:txBody>
      </p:sp>
      <p:sp>
        <p:nvSpPr>
          <p:cNvPr id="44036" name="Rectangle 4"/>
          <p:cNvSpPr>
            <a:spLocks noGrp="1" noChangeArrowheads="1"/>
          </p:cNvSpPr>
          <p:nvPr>
            <p:ph type="title"/>
          </p:nvPr>
        </p:nvSpPr>
        <p:spPr>
          <a:xfrm>
            <a:off x="1676400" y="282575"/>
            <a:ext cx="7391400" cy="1187450"/>
          </a:xfrm>
        </p:spPr>
        <p:txBody>
          <a:bodyPr/>
          <a:lstStyle/>
          <a:p>
            <a:pPr>
              <a:defRPr/>
            </a:pPr>
            <a:r>
              <a:rPr lang="en-US" sz="3600" b="1"/>
              <a:t>Administrative Considerations:  Procedural Aspects</a:t>
            </a:r>
          </a:p>
        </p:txBody>
      </p:sp>
      <p:sp>
        <p:nvSpPr>
          <p:cNvPr id="44037" name="Rectangle 5"/>
          <p:cNvSpPr>
            <a:spLocks noGrp="1" noChangeArrowheads="1"/>
          </p:cNvSpPr>
          <p:nvPr>
            <p:ph type="body" idx="1"/>
          </p:nvPr>
        </p:nvSpPr>
        <p:spPr>
          <a:xfrm>
            <a:off x="304800" y="2819400"/>
            <a:ext cx="8458200" cy="3429000"/>
          </a:xfrm>
        </p:spPr>
        <p:txBody>
          <a:bodyPr>
            <a:spAutoFit/>
          </a:bodyPr>
          <a:lstStyle/>
          <a:p>
            <a:pPr marL="0" indent="0" algn="ctr">
              <a:buFont typeface="Monotype Sorts" pitchFamily="2" charset="2"/>
              <a:buNone/>
              <a:defRPr/>
            </a:pPr>
            <a:r>
              <a:rPr lang="en-US" sz="2800" smtClean="0">
                <a:solidFill>
                  <a:schemeClr val="hlink"/>
                </a:solidFill>
                <a:effectLst>
                  <a:outerShdw blurRad="38100" dist="38100" dir="2700000" algn="tl">
                    <a:srgbClr val="C0C0C0"/>
                  </a:outerShdw>
                </a:effectLst>
              </a:rPr>
              <a:t>Record Date </a:t>
            </a:r>
            <a:r>
              <a:rPr lang="en-US" sz="2800" smtClean="0"/>
              <a:t>– The date, set by the board of directors when a dividend is declared, on which an investor must be a shareholder of record to be entitled to the upcoming dividend.</a:t>
            </a:r>
          </a:p>
          <a:p>
            <a:pPr marL="0" indent="0" algn="ctr">
              <a:spcBef>
                <a:spcPct val="62000"/>
              </a:spcBef>
              <a:buFont typeface="Monotype Sorts" pitchFamily="2" charset="2"/>
              <a:buNone/>
              <a:defRPr/>
            </a:pPr>
            <a:r>
              <a:rPr lang="en-US" sz="2800" smtClean="0"/>
              <a:t>The board of directors met on May 8</a:t>
            </a:r>
            <a:r>
              <a:rPr lang="en-US" sz="2800" baseline="30000" smtClean="0"/>
              <a:t>th</a:t>
            </a:r>
            <a:r>
              <a:rPr lang="en-US" sz="2800" smtClean="0"/>
              <a:t> to declare a dividend payable to shareholders on June 15</a:t>
            </a:r>
            <a:r>
              <a:rPr lang="en-US" sz="2800" baseline="30000" smtClean="0"/>
              <a:t>th</a:t>
            </a:r>
            <a:r>
              <a:rPr lang="en-US" sz="2800" smtClean="0"/>
              <a:t>  to the shareholders of record on May 31</a:t>
            </a:r>
            <a:r>
              <a:rPr lang="en-US" sz="2800" baseline="30000" smtClean="0"/>
              <a:t>st</a:t>
            </a:r>
            <a:r>
              <a:rPr lang="en-US" sz="2800" smtClean="0"/>
              <a:t>.</a:t>
            </a:r>
          </a:p>
        </p:txBody>
      </p:sp>
      <p:sp>
        <p:nvSpPr>
          <p:cNvPr id="43013" name="Line 7"/>
          <p:cNvSpPr>
            <a:spLocks noChangeShapeType="1"/>
          </p:cNvSpPr>
          <p:nvPr/>
        </p:nvSpPr>
        <p:spPr bwMode="auto">
          <a:xfrm flipV="1">
            <a:off x="1066800" y="2209800"/>
            <a:ext cx="0" cy="304800"/>
          </a:xfrm>
          <a:prstGeom prst="line">
            <a:avLst/>
          </a:prstGeom>
          <a:noFill/>
          <a:ln w="25400">
            <a:solidFill>
              <a:srgbClr val="000000"/>
            </a:solidFill>
            <a:round/>
            <a:headEnd/>
            <a:tailEnd/>
          </a:ln>
        </p:spPr>
        <p:txBody>
          <a:bodyPr/>
          <a:lstStyle/>
          <a:p>
            <a:endParaRPr lang="en-US"/>
          </a:p>
        </p:txBody>
      </p:sp>
      <p:sp>
        <p:nvSpPr>
          <p:cNvPr id="43014" name="Line 8"/>
          <p:cNvSpPr>
            <a:spLocks noChangeShapeType="1"/>
          </p:cNvSpPr>
          <p:nvPr/>
        </p:nvSpPr>
        <p:spPr bwMode="auto">
          <a:xfrm flipV="1">
            <a:off x="4572000" y="2209800"/>
            <a:ext cx="0" cy="304800"/>
          </a:xfrm>
          <a:prstGeom prst="line">
            <a:avLst/>
          </a:prstGeom>
          <a:noFill/>
          <a:ln w="25400">
            <a:solidFill>
              <a:srgbClr val="000000"/>
            </a:solidFill>
            <a:round/>
            <a:headEnd/>
            <a:tailEnd/>
          </a:ln>
        </p:spPr>
        <p:txBody>
          <a:bodyPr/>
          <a:lstStyle/>
          <a:p>
            <a:endParaRPr lang="en-US"/>
          </a:p>
        </p:txBody>
      </p:sp>
      <p:sp>
        <p:nvSpPr>
          <p:cNvPr id="43015" name="Line 9"/>
          <p:cNvSpPr>
            <a:spLocks noChangeShapeType="1"/>
          </p:cNvSpPr>
          <p:nvPr/>
        </p:nvSpPr>
        <p:spPr bwMode="auto">
          <a:xfrm flipV="1">
            <a:off x="5486400" y="2209800"/>
            <a:ext cx="0" cy="304800"/>
          </a:xfrm>
          <a:prstGeom prst="line">
            <a:avLst/>
          </a:prstGeom>
          <a:noFill/>
          <a:ln w="25400">
            <a:solidFill>
              <a:schemeClr val="hlink"/>
            </a:solidFill>
            <a:round/>
            <a:headEnd/>
            <a:tailEnd/>
          </a:ln>
        </p:spPr>
        <p:txBody>
          <a:bodyPr/>
          <a:lstStyle/>
          <a:p>
            <a:endParaRPr lang="en-US"/>
          </a:p>
        </p:txBody>
      </p:sp>
      <p:sp>
        <p:nvSpPr>
          <p:cNvPr id="43016" name="Line 10"/>
          <p:cNvSpPr>
            <a:spLocks noChangeShapeType="1"/>
          </p:cNvSpPr>
          <p:nvPr/>
        </p:nvSpPr>
        <p:spPr bwMode="auto">
          <a:xfrm flipV="1">
            <a:off x="8077200" y="2209800"/>
            <a:ext cx="0" cy="304800"/>
          </a:xfrm>
          <a:prstGeom prst="line">
            <a:avLst/>
          </a:prstGeom>
          <a:noFill/>
          <a:ln w="25400">
            <a:solidFill>
              <a:srgbClr val="000000"/>
            </a:solidFill>
            <a:round/>
            <a:headEnd/>
            <a:tailEnd/>
          </a:ln>
        </p:spPr>
        <p:txBody>
          <a:bodyPr/>
          <a:lstStyle/>
          <a:p>
            <a:endParaRPr lang="en-US"/>
          </a:p>
        </p:txBody>
      </p:sp>
      <p:sp>
        <p:nvSpPr>
          <p:cNvPr id="43017" name="Rectangle 11"/>
          <p:cNvSpPr>
            <a:spLocks noChangeArrowheads="1"/>
          </p:cNvSpPr>
          <p:nvPr/>
        </p:nvSpPr>
        <p:spPr bwMode="auto">
          <a:xfrm>
            <a:off x="671513" y="1882775"/>
            <a:ext cx="815975" cy="363538"/>
          </a:xfrm>
          <a:prstGeom prst="rect">
            <a:avLst/>
          </a:prstGeom>
          <a:noFill/>
          <a:ln w="12700">
            <a:noFill/>
            <a:miter lim="800000"/>
            <a:headEnd/>
            <a:tailEnd/>
          </a:ln>
        </p:spPr>
        <p:txBody>
          <a:bodyPr wrap="none" lIns="90488" tIns="44450" rIns="90488" bIns="44450">
            <a:spAutoFit/>
          </a:bodyPr>
          <a:lstStyle/>
          <a:p>
            <a:pPr eaLnBrk="0" hangingPunct="0"/>
            <a:r>
              <a:rPr lang="en-US" sz="1800"/>
              <a:t>May 8</a:t>
            </a:r>
          </a:p>
        </p:txBody>
      </p:sp>
      <p:sp>
        <p:nvSpPr>
          <p:cNvPr id="43018" name="Rectangle 12"/>
          <p:cNvSpPr>
            <a:spLocks noChangeArrowheads="1"/>
          </p:cNvSpPr>
          <p:nvPr/>
        </p:nvSpPr>
        <p:spPr bwMode="auto">
          <a:xfrm>
            <a:off x="4024313" y="1882775"/>
            <a:ext cx="942975" cy="363538"/>
          </a:xfrm>
          <a:prstGeom prst="rect">
            <a:avLst/>
          </a:prstGeom>
          <a:noFill/>
          <a:ln w="12700">
            <a:noFill/>
            <a:miter lim="800000"/>
            <a:headEnd/>
            <a:tailEnd/>
          </a:ln>
        </p:spPr>
        <p:txBody>
          <a:bodyPr wrap="none" lIns="90488" tIns="44450" rIns="90488" bIns="44450">
            <a:spAutoFit/>
          </a:bodyPr>
          <a:lstStyle/>
          <a:p>
            <a:pPr eaLnBrk="0" hangingPunct="0"/>
            <a:r>
              <a:rPr lang="en-US" sz="1800"/>
              <a:t>May 29</a:t>
            </a:r>
          </a:p>
        </p:txBody>
      </p:sp>
      <p:sp>
        <p:nvSpPr>
          <p:cNvPr id="44045" name="Rectangle 13"/>
          <p:cNvSpPr>
            <a:spLocks noChangeArrowheads="1"/>
          </p:cNvSpPr>
          <p:nvPr/>
        </p:nvSpPr>
        <p:spPr bwMode="auto">
          <a:xfrm>
            <a:off x="5014913" y="1882775"/>
            <a:ext cx="9429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a:solidFill>
                  <a:schemeClr val="hlink"/>
                </a:solidFill>
                <a:effectLst>
                  <a:outerShdw blurRad="38100" dist="38100" dir="2700000" algn="tl">
                    <a:srgbClr val="C0C0C0"/>
                  </a:outerShdw>
                </a:effectLst>
              </a:rPr>
              <a:t>May 31</a:t>
            </a:r>
          </a:p>
        </p:txBody>
      </p:sp>
      <p:sp>
        <p:nvSpPr>
          <p:cNvPr id="43020" name="Rectangle 14"/>
          <p:cNvSpPr>
            <a:spLocks noChangeArrowheads="1"/>
          </p:cNvSpPr>
          <p:nvPr/>
        </p:nvSpPr>
        <p:spPr bwMode="auto">
          <a:xfrm>
            <a:off x="7529513" y="1882775"/>
            <a:ext cx="1031875" cy="363538"/>
          </a:xfrm>
          <a:prstGeom prst="rect">
            <a:avLst/>
          </a:prstGeom>
          <a:noFill/>
          <a:ln w="12700">
            <a:noFill/>
            <a:miter lim="800000"/>
            <a:headEnd/>
            <a:tailEnd/>
          </a:ln>
        </p:spPr>
        <p:txBody>
          <a:bodyPr wrap="none" lIns="90488" tIns="44450" rIns="90488" bIns="44450">
            <a:spAutoFit/>
          </a:bodyPr>
          <a:lstStyle/>
          <a:p>
            <a:pPr eaLnBrk="0" hangingPunct="0"/>
            <a:r>
              <a:rPr lang="en-US" sz="1800"/>
              <a:t>June 15</a:t>
            </a:r>
          </a:p>
        </p:txBody>
      </p:sp>
      <p:sp>
        <p:nvSpPr>
          <p:cNvPr id="43021" name="Line 15"/>
          <p:cNvSpPr>
            <a:spLocks noChangeShapeType="1"/>
          </p:cNvSpPr>
          <p:nvPr/>
        </p:nvSpPr>
        <p:spPr bwMode="auto">
          <a:xfrm>
            <a:off x="4572000" y="2514600"/>
            <a:ext cx="914400" cy="0"/>
          </a:xfrm>
          <a:prstGeom prst="line">
            <a:avLst/>
          </a:prstGeom>
          <a:noFill/>
          <a:ln w="25400">
            <a:solidFill>
              <a:srgbClr val="000000"/>
            </a:solidFill>
            <a:round/>
            <a:headEnd/>
            <a:tailEnd/>
          </a:ln>
        </p:spPr>
        <p:txBody>
          <a:bodyPr/>
          <a:lstStyle/>
          <a:p>
            <a:endParaRPr lang="en-US"/>
          </a:p>
        </p:txBody>
      </p:sp>
      <p:sp>
        <p:nvSpPr>
          <p:cNvPr id="43022" name="Line 16"/>
          <p:cNvSpPr>
            <a:spLocks noChangeShapeType="1"/>
          </p:cNvSpPr>
          <p:nvPr/>
        </p:nvSpPr>
        <p:spPr bwMode="auto">
          <a:xfrm flipV="1">
            <a:off x="1592263" y="2262188"/>
            <a:ext cx="0" cy="228600"/>
          </a:xfrm>
          <a:prstGeom prst="line">
            <a:avLst/>
          </a:prstGeom>
          <a:noFill/>
          <a:ln w="12700">
            <a:solidFill>
              <a:srgbClr val="000000"/>
            </a:solidFill>
            <a:round/>
            <a:headEnd/>
            <a:tailEnd/>
          </a:ln>
        </p:spPr>
        <p:txBody>
          <a:bodyPr/>
          <a:lstStyle/>
          <a:p>
            <a:endParaRPr lang="en-US"/>
          </a:p>
        </p:txBody>
      </p:sp>
      <p:sp>
        <p:nvSpPr>
          <p:cNvPr id="43023" name="Line 17"/>
          <p:cNvSpPr>
            <a:spLocks noChangeShapeType="1"/>
          </p:cNvSpPr>
          <p:nvPr/>
        </p:nvSpPr>
        <p:spPr bwMode="auto">
          <a:xfrm flipV="1">
            <a:off x="2133600" y="2263775"/>
            <a:ext cx="0" cy="228600"/>
          </a:xfrm>
          <a:prstGeom prst="line">
            <a:avLst/>
          </a:prstGeom>
          <a:noFill/>
          <a:ln w="12700">
            <a:solidFill>
              <a:srgbClr val="000000"/>
            </a:solidFill>
            <a:round/>
            <a:headEnd/>
            <a:tailEnd/>
          </a:ln>
        </p:spPr>
        <p:txBody>
          <a:bodyPr/>
          <a:lstStyle/>
          <a:p>
            <a:endParaRPr lang="en-US"/>
          </a:p>
        </p:txBody>
      </p:sp>
      <p:sp>
        <p:nvSpPr>
          <p:cNvPr id="43024" name="Line 18"/>
          <p:cNvSpPr>
            <a:spLocks noChangeShapeType="1"/>
          </p:cNvSpPr>
          <p:nvPr/>
        </p:nvSpPr>
        <p:spPr bwMode="auto">
          <a:xfrm flipV="1">
            <a:off x="2674938" y="2271713"/>
            <a:ext cx="0" cy="228600"/>
          </a:xfrm>
          <a:prstGeom prst="line">
            <a:avLst/>
          </a:prstGeom>
          <a:noFill/>
          <a:ln w="12700">
            <a:solidFill>
              <a:srgbClr val="000000"/>
            </a:solidFill>
            <a:round/>
            <a:headEnd/>
            <a:tailEnd/>
          </a:ln>
        </p:spPr>
        <p:txBody>
          <a:bodyPr/>
          <a:lstStyle/>
          <a:p>
            <a:endParaRPr lang="en-US"/>
          </a:p>
        </p:txBody>
      </p:sp>
      <p:sp>
        <p:nvSpPr>
          <p:cNvPr id="43025" name="Line 19"/>
          <p:cNvSpPr>
            <a:spLocks noChangeShapeType="1"/>
          </p:cNvSpPr>
          <p:nvPr/>
        </p:nvSpPr>
        <p:spPr bwMode="auto">
          <a:xfrm flipV="1">
            <a:off x="3200400" y="2278063"/>
            <a:ext cx="0" cy="228600"/>
          </a:xfrm>
          <a:prstGeom prst="line">
            <a:avLst/>
          </a:prstGeom>
          <a:noFill/>
          <a:ln w="12700">
            <a:solidFill>
              <a:srgbClr val="000000"/>
            </a:solidFill>
            <a:round/>
            <a:headEnd/>
            <a:tailEnd/>
          </a:ln>
        </p:spPr>
        <p:txBody>
          <a:bodyPr/>
          <a:lstStyle/>
          <a:p>
            <a:endParaRPr lang="en-US"/>
          </a:p>
        </p:txBody>
      </p:sp>
      <p:sp>
        <p:nvSpPr>
          <p:cNvPr id="43026" name="Line 20"/>
          <p:cNvSpPr>
            <a:spLocks noChangeShapeType="1"/>
          </p:cNvSpPr>
          <p:nvPr/>
        </p:nvSpPr>
        <p:spPr bwMode="auto">
          <a:xfrm flipV="1">
            <a:off x="3733800" y="2286000"/>
            <a:ext cx="0" cy="228600"/>
          </a:xfrm>
          <a:prstGeom prst="line">
            <a:avLst/>
          </a:prstGeom>
          <a:noFill/>
          <a:ln w="12700">
            <a:solidFill>
              <a:srgbClr val="000000"/>
            </a:solidFill>
            <a:round/>
            <a:headEnd/>
            <a:tailEnd/>
          </a:ln>
        </p:spPr>
        <p:txBody>
          <a:bodyPr/>
          <a:lstStyle/>
          <a:p>
            <a:endParaRPr lang="en-US"/>
          </a:p>
        </p:txBody>
      </p:sp>
      <p:sp>
        <p:nvSpPr>
          <p:cNvPr id="43027" name="Line 21"/>
          <p:cNvSpPr>
            <a:spLocks noChangeShapeType="1"/>
          </p:cNvSpPr>
          <p:nvPr/>
        </p:nvSpPr>
        <p:spPr bwMode="auto">
          <a:xfrm flipV="1">
            <a:off x="6324600" y="2286000"/>
            <a:ext cx="0" cy="228600"/>
          </a:xfrm>
          <a:prstGeom prst="line">
            <a:avLst/>
          </a:prstGeom>
          <a:noFill/>
          <a:ln w="12700">
            <a:solidFill>
              <a:srgbClr val="000000"/>
            </a:solidFill>
            <a:round/>
            <a:headEnd/>
            <a:tailEnd/>
          </a:ln>
        </p:spPr>
        <p:txBody>
          <a:bodyPr/>
          <a:lstStyle/>
          <a:p>
            <a:endParaRPr lang="en-US"/>
          </a:p>
        </p:txBody>
      </p:sp>
      <p:sp>
        <p:nvSpPr>
          <p:cNvPr id="43028" name="Line 22"/>
          <p:cNvSpPr>
            <a:spLocks noChangeShapeType="1"/>
          </p:cNvSpPr>
          <p:nvPr/>
        </p:nvSpPr>
        <p:spPr bwMode="auto">
          <a:xfrm flipV="1">
            <a:off x="6858000" y="2286000"/>
            <a:ext cx="0" cy="228600"/>
          </a:xfrm>
          <a:prstGeom prst="line">
            <a:avLst/>
          </a:prstGeom>
          <a:noFill/>
          <a:ln w="12700">
            <a:solidFill>
              <a:srgbClr val="000000"/>
            </a:solidFill>
            <a:round/>
            <a:headEnd/>
            <a:tailEnd/>
          </a:ln>
        </p:spPr>
        <p:txBody>
          <a:bodyPr/>
          <a:lstStyle/>
          <a:p>
            <a:endParaRPr lang="en-US"/>
          </a:p>
        </p:txBody>
      </p:sp>
      <p:sp>
        <p:nvSpPr>
          <p:cNvPr id="43029" name="Line 23"/>
          <p:cNvSpPr>
            <a:spLocks noChangeShapeType="1"/>
          </p:cNvSpPr>
          <p:nvPr/>
        </p:nvSpPr>
        <p:spPr bwMode="auto">
          <a:xfrm flipV="1">
            <a:off x="7391400" y="2286000"/>
            <a:ext cx="0" cy="228600"/>
          </a:xfrm>
          <a:prstGeom prst="line">
            <a:avLst/>
          </a:prstGeom>
          <a:noFill/>
          <a:ln w="12700">
            <a:solidFill>
              <a:srgbClr val="000000"/>
            </a:solidFill>
            <a:round/>
            <a:headEnd/>
            <a:tailEnd/>
          </a:ln>
        </p:spPr>
        <p:txBody>
          <a:bodyPr/>
          <a:lstStyle/>
          <a:p>
            <a:endParaRPr lang="en-US"/>
          </a:p>
        </p:txBody>
      </p:sp>
      <p:sp>
        <p:nvSpPr>
          <p:cNvPr id="43030" name="Line 24"/>
          <p:cNvSpPr>
            <a:spLocks noChangeShapeType="1"/>
          </p:cNvSpPr>
          <p:nvPr/>
        </p:nvSpPr>
        <p:spPr bwMode="auto">
          <a:xfrm>
            <a:off x="1066800" y="2514600"/>
            <a:ext cx="2819400" cy="0"/>
          </a:xfrm>
          <a:prstGeom prst="line">
            <a:avLst/>
          </a:prstGeom>
          <a:noFill/>
          <a:ln w="25400">
            <a:solidFill>
              <a:srgbClr val="000000"/>
            </a:solidFill>
            <a:round/>
            <a:headEnd/>
            <a:tailEnd/>
          </a:ln>
        </p:spPr>
        <p:txBody>
          <a:bodyPr/>
          <a:lstStyle/>
          <a:p>
            <a:endParaRPr lang="en-US"/>
          </a:p>
        </p:txBody>
      </p:sp>
      <p:sp>
        <p:nvSpPr>
          <p:cNvPr id="43031" name="Freeform 25"/>
          <p:cNvSpPr>
            <a:spLocks/>
          </p:cNvSpPr>
          <p:nvPr/>
        </p:nvSpPr>
        <p:spPr bwMode="auto">
          <a:xfrm>
            <a:off x="4038600" y="2438400"/>
            <a:ext cx="306388" cy="153988"/>
          </a:xfrm>
          <a:custGeom>
            <a:avLst/>
            <a:gdLst>
              <a:gd name="T0" fmla="*/ 0 w 193"/>
              <a:gd name="T1" fmla="*/ 241935809 h 97"/>
              <a:gd name="T2" fmla="*/ 241935418 w 193"/>
              <a:gd name="T3" fmla="*/ 0 h 97"/>
              <a:gd name="T4" fmla="*/ 241935418 w 193"/>
              <a:gd name="T5" fmla="*/ 241935809 h 97"/>
              <a:gd name="T6" fmla="*/ 483870835 w 193"/>
              <a:gd name="T7" fmla="*/ 0 h 97"/>
              <a:gd name="T8" fmla="*/ 483870835 w 193"/>
              <a:gd name="T9" fmla="*/ 0 h 97"/>
              <a:gd name="T10" fmla="*/ 0 60000 65536"/>
              <a:gd name="T11" fmla="*/ 0 60000 65536"/>
              <a:gd name="T12" fmla="*/ 0 60000 65536"/>
              <a:gd name="T13" fmla="*/ 0 60000 65536"/>
              <a:gd name="T14" fmla="*/ 0 60000 65536"/>
              <a:gd name="T15" fmla="*/ 0 w 193"/>
              <a:gd name="T16" fmla="*/ 0 h 97"/>
              <a:gd name="T17" fmla="*/ 193 w 193"/>
              <a:gd name="T18" fmla="*/ 97 h 97"/>
            </a:gdLst>
            <a:ahLst/>
            <a:cxnLst>
              <a:cxn ang="T10">
                <a:pos x="T0" y="T1"/>
              </a:cxn>
              <a:cxn ang="T11">
                <a:pos x="T2" y="T3"/>
              </a:cxn>
              <a:cxn ang="T12">
                <a:pos x="T4" y="T5"/>
              </a:cxn>
              <a:cxn ang="T13">
                <a:pos x="T6" y="T7"/>
              </a:cxn>
              <a:cxn ang="T14">
                <a:pos x="T8" y="T9"/>
              </a:cxn>
            </a:cxnLst>
            <a:rect l="T15" t="T16" r="T17" b="T18"/>
            <a:pathLst>
              <a:path w="193" h="97">
                <a:moveTo>
                  <a:pt x="0" y="96"/>
                </a:moveTo>
                <a:lnTo>
                  <a:pt x="96" y="0"/>
                </a:lnTo>
                <a:lnTo>
                  <a:pt x="96" y="96"/>
                </a:lnTo>
                <a:lnTo>
                  <a:pt x="192" y="0"/>
                </a:lnTo>
              </a:path>
            </a:pathLst>
          </a:custGeom>
          <a:noFill/>
          <a:ln w="12700" cap="rnd">
            <a:solidFill>
              <a:srgbClr val="000000"/>
            </a:solidFill>
            <a:round/>
            <a:headEnd/>
            <a:tailEnd/>
          </a:ln>
        </p:spPr>
        <p:txBody>
          <a:bodyPr/>
          <a:lstStyle/>
          <a:p>
            <a:pPr eaLnBrk="0" hangingPunct="0"/>
            <a:endParaRPr lang="en-GB"/>
          </a:p>
        </p:txBody>
      </p:sp>
      <p:sp>
        <p:nvSpPr>
          <p:cNvPr id="43032" name="Line 26"/>
          <p:cNvSpPr>
            <a:spLocks noChangeShapeType="1"/>
          </p:cNvSpPr>
          <p:nvPr/>
        </p:nvSpPr>
        <p:spPr bwMode="auto">
          <a:xfrm>
            <a:off x="6019800" y="2514600"/>
            <a:ext cx="2057400" cy="0"/>
          </a:xfrm>
          <a:prstGeom prst="line">
            <a:avLst/>
          </a:prstGeom>
          <a:noFill/>
          <a:ln w="25400">
            <a:solidFill>
              <a:srgbClr val="000000"/>
            </a:solidFill>
            <a:round/>
            <a:headEnd/>
            <a:tailEnd/>
          </a:ln>
        </p:spPr>
        <p:txBody>
          <a:bodyPr/>
          <a:lstStyle/>
          <a:p>
            <a:endParaRPr lang="en-US"/>
          </a:p>
        </p:txBody>
      </p:sp>
      <p:sp>
        <p:nvSpPr>
          <p:cNvPr id="43033" name="Freeform 27"/>
          <p:cNvSpPr>
            <a:spLocks/>
          </p:cNvSpPr>
          <p:nvPr/>
        </p:nvSpPr>
        <p:spPr bwMode="auto">
          <a:xfrm>
            <a:off x="5562600" y="2438400"/>
            <a:ext cx="306388" cy="153988"/>
          </a:xfrm>
          <a:custGeom>
            <a:avLst/>
            <a:gdLst>
              <a:gd name="T0" fmla="*/ 0 w 193"/>
              <a:gd name="T1" fmla="*/ 241935809 h 97"/>
              <a:gd name="T2" fmla="*/ 241935418 w 193"/>
              <a:gd name="T3" fmla="*/ 0 h 97"/>
              <a:gd name="T4" fmla="*/ 241935418 w 193"/>
              <a:gd name="T5" fmla="*/ 241935809 h 97"/>
              <a:gd name="T6" fmla="*/ 483870835 w 193"/>
              <a:gd name="T7" fmla="*/ 0 h 97"/>
              <a:gd name="T8" fmla="*/ 483870835 w 193"/>
              <a:gd name="T9" fmla="*/ 0 h 97"/>
              <a:gd name="T10" fmla="*/ 0 60000 65536"/>
              <a:gd name="T11" fmla="*/ 0 60000 65536"/>
              <a:gd name="T12" fmla="*/ 0 60000 65536"/>
              <a:gd name="T13" fmla="*/ 0 60000 65536"/>
              <a:gd name="T14" fmla="*/ 0 60000 65536"/>
              <a:gd name="T15" fmla="*/ 0 w 193"/>
              <a:gd name="T16" fmla="*/ 0 h 97"/>
              <a:gd name="T17" fmla="*/ 193 w 193"/>
              <a:gd name="T18" fmla="*/ 97 h 97"/>
            </a:gdLst>
            <a:ahLst/>
            <a:cxnLst>
              <a:cxn ang="T10">
                <a:pos x="T0" y="T1"/>
              </a:cxn>
              <a:cxn ang="T11">
                <a:pos x="T2" y="T3"/>
              </a:cxn>
              <a:cxn ang="T12">
                <a:pos x="T4" y="T5"/>
              </a:cxn>
              <a:cxn ang="T13">
                <a:pos x="T6" y="T7"/>
              </a:cxn>
              <a:cxn ang="T14">
                <a:pos x="T8" y="T9"/>
              </a:cxn>
            </a:cxnLst>
            <a:rect l="T15" t="T16" r="T17" b="T18"/>
            <a:pathLst>
              <a:path w="193" h="97">
                <a:moveTo>
                  <a:pt x="0" y="96"/>
                </a:moveTo>
                <a:lnTo>
                  <a:pt x="96" y="0"/>
                </a:lnTo>
                <a:lnTo>
                  <a:pt x="96" y="96"/>
                </a:lnTo>
                <a:lnTo>
                  <a:pt x="192" y="0"/>
                </a:lnTo>
              </a:path>
            </a:pathLst>
          </a:custGeom>
          <a:noFill/>
          <a:ln w="12700" cap="rnd">
            <a:solidFill>
              <a:srgbClr val="000000"/>
            </a:solidFill>
            <a:round/>
            <a:headEnd/>
            <a:tailEnd/>
          </a:ln>
        </p:spPr>
        <p:txBody>
          <a:bodyPr/>
          <a:lstStyle/>
          <a:p>
            <a:pPr eaLnBrk="0" hangingPunct="0"/>
            <a:endParaRPr lang="en-GB"/>
          </a:p>
        </p:txBody>
      </p:sp>
      <p:sp>
        <p:nvSpPr>
          <p:cNvPr id="43034" name="Line 28"/>
          <p:cNvSpPr>
            <a:spLocks noChangeShapeType="1"/>
          </p:cNvSpPr>
          <p:nvPr/>
        </p:nvSpPr>
        <p:spPr bwMode="auto">
          <a:xfrm flipV="1">
            <a:off x="5029200" y="2209800"/>
            <a:ext cx="0" cy="304800"/>
          </a:xfrm>
          <a:prstGeom prst="line">
            <a:avLst/>
          </a:prstGeom>
          <a:noFill/>
          <a:ln w="25400">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409575" y="2847975"/>
            <a:ext cx="8324850" cy="1466850"/>
          </a:xfrm>
          <a:prstGeom prst="rect">
            <a:avLst/>
          </a:prstGeom>
          <a:solidFill>
            <a:srgbClr val="FCFEB9"/>
          </a:solidFill>
          <a:ln w="57150" cmpd="thinThick">
            <a:solidFill>
              <a:srgbClr val="000000"/>
            </a:solidFill>
            <a:miter lim="800000"/>
            <a:headEnd/>
            <a:tailEnd/>
          </a:ln>
        </p:spPr>
        <p:txBody>
          <a:bodyPr wrap="none" anchor="ctr"/>
          <a:lstStyle/>
          <a:p>
            <a:pPr eaLnBrk="0" hangingPunct="0"/>
            <a:endParaRPr lang="en-GB"/>
          </a:p>
        </p:txBody>
      </p:sp>
      <p:sp>
        <p:nvSpPr>
          <p:cNvPr id="45060" name="Rectangle 4"/>
          <p:cNvSpPr>
            <a:spLocks noGrp="1" noChangeArrowheads="1"/>
          </p:cNvSpPr>
          <p:nvPr>
            <p:ph type="title"/>
          </p:nvPr>
        </p:nvSpPr>
        <p:spPr>
          <a:xfrm>
            <a:off x="1676400" y="282575"/>
            <a:ext cx="7391400" cy="1187450"/>
          </a:xfrm>
        </p:spPr>
        <p:txBody>
          <a:bodyPr/>
          <a:lstStyle/>
          <a:p>
            <a:pPr>
              <a:defRPr/>
            </a:pPr>
            <a:r>
              <a:rPr lang="en-US" sz="3600" b="1"/>
              <a:t>Administrative Considerations:  Procedural Aspects</a:t>
            </a:r>
          </a:p>
        </p:txBody>
      </p:sp>
      <p:sp>
        <p:nvSpPr>
          <p:cNvPr id="45061" name="Rectangle 5"/>
          <p:cNvSpPr>
            <a:spLocks noGrp="1" noChangeArrowheads="1"/>
          </p:cNvSpPr>
          <p:nvPr>
            <p:ph type="body" idx="1"/>
          </p:nvPr>
        </p:nvSpPr>
        <p:spPr>
          <a:xfrm>
            <a:off x="304800" y="2895600"/>
            <a:ext cx="8458200" cy="3508375"/>
          </a:xfrm>
        </p:spPr>
        <p:txBody>
          <a:bodyPr>
            <a:spAutoFit/>
          </a:bodyPr>
          <a:lstStyle/>
          <a:p>
            <a:pPr marL="0" indent="0" algn="ctr">
              <a:buFont typeface="Monotype Sorts" pitchFamily="2" charset="2"/>
              <a:buNone/>
            </a:pPr>
            <a:r>
              <a:rPr lang="en-US" sz="2800" smtClean="0">
                <a:solidFill>
                  <a:schemeClr val="hlink"/>
                </a:solidFill>
                <a:effectLst>
                  <a:outerShdw blurRad="38100" dist="38100" dir="2700000" algn="tl">
                    <a:srgbClr val="C0C0C0"/>
                  </a:outerShdw>
                </a:effectLst>
              </a:rPr>
              <a:t>Ex-dividend Date </a:t>
            </a:r>
            <a:r>
              <a:rPr lang="en-US" sz="2800" smtClean="0"/>
              <a:t>– The first date on which a stock purchaser is no longer entitled to the recently declared dividend.</a:t>
            </a:r>
          </a:p>
          <a:p>
            <a:pPr marL="0" indent="0" algn="ctr">
              <a:spcBef>
                <a:spcPct val="62000"/>
              </a:spcBef>
              <a:buFont typeface="Monotype Sorts" pitchFamily="2" charset="2"/>
              <a:buNone/>
            </a:pPr>
            <a:r>
              <a:rPr lang="en-US" sz="2400" smtClean="0"/>
              <a:t>The buyer and seller of the shares have several days to </a:t>
            </a:r>
            <a:r>
              <a:rPr lang="en-US" sz="2400" i="1" smtClean="0">
                <a:solidFill>
                  <a:srgbClr val="42B200"/>
                </a:solidFill>
                <a:effectLst>
                  <a:outerShdw blurRad="38100" dist="38100" dir="2700000" algn="tl">
                    <a:srgbClr val="C0C0C0"/>
                  </a:outerShdw>
                </a:effectLst>
              </a:rPr>
              <a:t>settle</a:t>
            </a:r>
            <a:r>
              <a:rPr lang="en-US" sz="2400" smtClean="0"/>
              <a:t> (pay for the shares or deliver the shares). The brokerage industry has a rule that new shareholders are entitled to dividends only if they purchase the stock at least two business days prior to the record date.</a:t>
            </a:r>
          </a:p>
        </p:txBody>
      </p:sp>
      <p:sp>
        <p:nvSpPr>
          <p:cNvPr id="44037" name="Line 7"/>
          <p:cNvSpPr>
            <a:spLocks noChangeShapeType="1"/>
          </p:cNvSpPr>
          <p:nvPr/>
        </p:nvSpPr>
        <p:spPr bwMode="auto">
          <a:xfrm flipV="1">
            <a:off x="1066800" y="2286000"/>
            <a:ext cx="0" cy="304800"/>
          </a:xfrm>
          <a:prstGeom prst="line">
            <a:avLst/>
          </a:prstGeom>
          <a:noFill/>
          <a:ln w="25400">
            <a:solidFill>
              <a:srgbClr val="000000"/>
            </a:solidFill>
            <a:round/>
            <a:headEnd/>
            <a:tailEnd/>
          </a:ln>
        </p:spPr>
        <p:txBody>
          <a:bodyPr/>
          <a:lstStyle/>
          <a:p>
            <a:endParaRPr lang="en-US"/>
          </a:p>
        </p:txBody>
      </p:sp>
      <p:sp>
        <p:nvSpPr>
          <p:cNvPr id="44038" name="Line 8"/>
          <p:cNvSpPr>
            <a:spLocks noChangeShapeType="1"/>
          </p:cNvSpPr>
          <p:nvPr/>
        </p:nvSpPr>
        <p:spPr bwMode="auto">
          <a:xfrm flipV="1">
            <a:off x="4572000" y="2286000"/>
            <a:ext cx="0" cy="304800"/>
          </a:xfrm>
          <a:prstGeom prst="line">
            <a:avLst/>
          </a:prstGeom>
          <a:noFill/>
          <a:ln w="25400">
            <a:solidFill>
              <a:schemeClr val="hlink"/>
            </a:solidFill>
            <a:round/>
            <a:headEnd/>
            <a:tailEnd/>
          </a:ln>
        </p:spPr>
        <p:txBody>
          <a:bodyPr/>
          <a:lstStyle/>
          <a:p>
            <a:endParaRPr lang="en-US"/>
          </a:p>
        </p:txBody>
      </p:sp>
      <p:sp>
        <p:nvSpPr>
          <p:cNvPr id="44039" name="Line 9"/>
          <p:cNvSpPr>
            <a:spLocks noChangeShapeType="1"/>
          </p:cNvSpPr>
          <p:nvPr/>
        </p:nvSpPr>
        <p:spPr bwMode="auto">
          <a:xfrm flipV="1">
            <a:off x="5486400" y="2286000"/>
            <a:ext cx="0" cy="304800"/>
          </a:xfrm>
          <a:prstGeom prst="line">
            <a:avLst/>
          </a:prstGeom>
          <a:noFill/>
          <a:ln w="25400">
            <a:solidFill>
              <a:srgbClr val="000000"/>
            </a:solidFill>
            <a:round/>
            <a:headEnd/>
            <a:tailEnd/>
          </a:ln>
        </p:spPr>
        <p:txBody>
          <a:bodyPr/>
          <a:lstStyle/>
          <a:p>
            <a:endParaRPr lang="en-US"/>
          </a:p>
        </p:txBody>
      </p:sp>
      <p:sp>
        <p:nvSpPr>
          <p:cNvPr id="44040" name="Line 10"/>
          <p:cNvSpPr>
            <a:spLocks noChangeShapeType="1"/>
          </p:cNvSpPr>
          <p:nvPr/>
        </p:nvSpPr>
        <p:spPr bwMode="auto">
          <a:xfrm flipV="1">
            <a:off x="8077200" y="2286000"/>
            <a:ext cx="0" cy="304800"/>
          </a:xfrm>
          <a:prstGeom prst="line">
            <a:avLst/>
          </a:prstGeom>
          <a:noFill/>
          <a:ln w="25400">
            <a:solidFill>
              <a:srgbClr val="000000"/>
            </a:solidFill>
            <a:round/>
            <a:headEnd/>
            <a:tailEnd/>
          </a:ln>
        </p:spPr>
        <p:txBody>
          <a:bodyPr/>
          <a:lstStyle/>
          <a:p>
            <a:endParaRPr lang="en-US"/>
          </a:p>
        </p:txBody>
      </p:sp>
      <p:sp>
        <p:nvSpPr>
          <p:cNvPr id="44041" name="Rectangle 11"/>
          <p:cNvSpPr>
            <a:spLocks noChangeArrowheads="1"/>
          </p:cNvSpPr>
          <p:nvPr/>
        </p:nvSpPr>
        <p:spPr bwMode="auto">
          <a:xfrm>
            <a:off x="671513" y="1958975"/>
            <a:ext cx="815975" cy="363538"/>
          </a:xfrm>
          <a:prstGeom prst="rect">
            <a:avLst/>
          </a:prstGeom>
          <a:noFill/>
          <a:ln w="12700">
            <a:noFill/>
            <a:miter lim="800000"/>
            <a:headEnd/>
            <a:tailEnd/>
          </a:ln>
        </p:spPr>
        <p:txBody>
          <a:bodyPr wrap="none" lIns="90488" tIns="44450" rIns="90488" bIns="44450">
            <a:spAutoFit/>
          </a:bodyPr>
          <a:lstStyle/>
          <a:p>
            <a:pPr eaLnBrk="0" hangingPunct="0"/>
            <a:r>
              <a:rPr lang="en-US" sz="1800"/>
              <a:t>May 8</a:t>
            </a:r>
          </a:p>
        </p:txBody>
      </p:sp>
      <p:sp>
        <p:nvSpPr>
          <p:cNvPr id="45068" name="Rectangle 12"/>
          <p:cNvSpPr>
            <a:spLocks noChangeArrowheads="1"/>
          </p:cNvSpPr>
          <p:nvPr/>
        </p:nvSpPr>
        <p:spPr bwMode="auto">
          <a:xfrm>
            <a:off x="4024313" y="1958975"/>
            <a:ext cx="9429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a:solidFill>
                  <a:schemeClr val="hlink"/>
                </a:solidFill>
                <a:effectLst>
                  <a:outerShdw blurRad="38100" dist="38100" dir="2700000" algn="tl">
                    <a:srgbClr val="C0C0C0"/>
                  </a:outerShdw>
                </a:effectLst>
              </a:rPr>
              <a:t>May 29</a:t>
            </a:r>
          </a:p>
        </p:txBody>
      </p:sp>
      <p:sp>
        <p:nvSpPr>
          <p:cNvPr id="44043" name="Rectangle 13"/>
          <p:cNvSpPr>
            <a:spLocks noChangeArrowheads="1"/>
          </p:cNvSpPr>
          <p:nvPr/>
        </p:nvSpPr>
        <p:spPr bwMode="auto">
          <a:xfrm>
            <a:off x="5014913" y="1958975"/>
            <a:ext cx="942975" cy="363538"/>
          </a:xfrm>
          <a:prstGeom prst="rect">
            <a:avLst/>
          </a:prstGeom>
          <a:noFill/>
          <a:ln w="12700">
            <a:noFill/>
            <a:miter lim="800000"/>
            <a:headEnd/>
            <a:tailEnd/>
          </a:ln>
        </p:spPr>
        <p:txBody>
          <a:bodyPr wrap="none" lIns="90488" tIns="44450" rIns="90488" bIns="44450">
            <a:spAutoFit/>
          </a:bodyPr>
          <a:lstStyle/>
          <a:p>
            <a:pPr eaLnBrk="0" hangingPunct="0"/>
            <a:r>
              <a:rPr lang="en-US" sz="1800"/>
              <a:t>May 31</a:t>
            </a:r>
          </a:p>
        </p:txBody>
      </p:sp>
      <p:sp>
        <p:nvSpPr>
          <p:cNvPr id="44044" name="Rectangle 14"/>
          <p:cNvSpPr>
            <a:spLocks noChangeArrowheads="1"/>
          </p:cNvSpPr>
          <p:nvPr/>
        </p:nvSpPr>
        <p:spPr bwMode="auto">
          <a:xfrm>
            <a:off x="7529513" y="1958975"/>
            <a:ext cx="1031875" cy="363538"/>
          </a:xfrm>
          <a:prstGeom prst="rect">
            <a:avLst/>
          </a:prstGeom>
          <a:noFill/>
          <a:ln w="12700">
            <a:noFill/>
            <a:miter lim="800000"/>
            <a:headEnd/>
            <a:tailEnd/>
          </a:ln>
        </p:spPr>
        <p:txBody>
          <a:bodyPr wrap="none" lIns="90488" tIns="44450" rIns="90488" bIns="44450">
            <a:spAutoFit/>
          </a:bodyPr>
          <a:lstStyle/>
          <a:p>
            <a:pPr eaLnBrk="0" hangingPunct="0"/>
            <a:r>
              <a:rPr lang="en-US" sz="1800"/>
              <a:t>June 15</a:t>
            </a:r>
          </a:p>
        </p:txBody>
      </p:sp>
      <p:sp>
        <p:nvSpPr>
          <p:cNvPr id="44045" name="Line 15"/>
          <p:cNvSpPr>
            <a:spLocks noChangeShapeType="1"/>
          </p:cNvSpPr>
          <p:nvPr/>
        </p:nvSpPr>
        <p:spPr bwMode="auto">
          <a:xfrm flipV="1">
            <a:off x="1600200" y="2362200"/>
            <a:ext cx="0" cy="228600"/>
          </a:xfrm>
          <a:prstGeom prst="line">
            <a:avLst/>
          </a:prstGeom>
          <a:noFill/>
          <a:ln w="12700">
            <a:solidFill>
              <a:srgbClr val="000000"/>
            </a:solidFill>
            <a:round/>
            <a:headEnd/>
            <a:tailEnd/>
          </a:ln>
        </p:spPr>
        <p:txBody>
          <a:bodyPr/>
          <a:lstStyle/>
          <a:p>
            <a:endParaRPr lang="en-US"/>
          </a:p>
        </p:txBody>
      </p:sp>
      <p:sp>
        <p:nvSpPr>
          <p:cNvPr id="44046" name="Line 16"/>
          <p:cNvSpPr>
            <a:spLocks noChangeShapeType="1"/>
          </p:cNvSpPr>
          <p:nvPr/>
        </p:nvSpPr>
        <p:spPr bwMode="auto">
          <a:xfrm flipV="1">
            <a:off x="2133600" y="2362200"/>
            <a:ext cx="0" cy="228600"/>
          </a:xfrm>
          <a:prstGeom prst="line">
            <a:avLst/>
          </a:prstGeom>
          <a:noFill/>
          <a:ln w="12700">
            <a:solidFill>
              <a:srgbClr val="000000"/>
            </a:solidFill>
            <a:round/>
            <a:headEnd/>
            <a:tailEnd/>
          </a:ln>
        </p:spPr>
        <p:txBody>
          <a:bodyPr/>
          <a:lstStyle/>
          <a:p>
            <a:endParaRPr lang="en-US"/>
          </a:p>
        </p:txBody>
      </p:sp>
      <p:sp>
        <p:nvSpPr>
          <p:cNvPr id="44047" name="Line 17"/>
          <p:cNvSpPr>
            <a:spLocks noChangeShapeType="1"/>
          </p:cNvSpPr>
          <p:nvPr/>
        </p:nvSpPr>
        <p:spPr bwMode="auto">
          <a:xfrm flipV="1">
            <a:off x="2667000" y="2362200"/>
            <a:ext cx="0" cy="228600"/>
          </a:xfrm>
          <a:prstGeom prst="line">
            <a:avLst/>
          </a:prstGeom>
          <a:noFill/>
          <a:ln w="12700">
            <a:solidFill>
              <a:srgbClr val="000000"/>
            </a:solidFill>
            <a:round/>
            <a:headEnd/>
            <a:tailEnd/>
          </a:ln>
        </p:spPr>
        <p:txBody>
          <a:bodyPr/>
          <a:lstStyle/>
          <a:p>
            <a:endParaRPr lang="en-US"/>
          </a:p>
        </p:txBody>
      </p:sp>
      <p:sp>
        <p:nvSpPr>
          <p:cNvPr id="44048" name="Line 18"/>
          <p:cNvSpPr>
            <a:spLocks noChangeShapeType="1"/>
          </p:cNvSpPr>
          <p:nvPr/>
        </p:nvSpPr>
        <p:spPr bwMode="auto">
          <a:xfrm flipV="1">
            <a:off x="3200400" y="2362200"/>
            <a:ext cx="0" cy="228600"/>
          </a:xfrm>
          <a:prstGeom prst="line">
            <a:avLst/>
          </a:prstGeom>
          <a:noFill/>
          <a:ln w="12700">
            <a:solidFill>
              <a:srgbClr val="000000"/>
            </a:solidFill>
            <a:round/>
            <a:headEnd/>
            <a:tailEnd/>
          </a:ln>
        </p:spPr>
        <p:txBody>
          <a:bodyPr/>
          <a:lstStyle/>
          <a:p>
            <a:endParaRPr lang="en-US"/>
          </a:p>
        </p:txBody>
      </p:sp>
      <p:sp>
        <p:nvSpPr>
          <p:cNvPr id="44049" name="Line 19"/>
          <p:cNvSpPr>
            <a:spLocks noChangeShapeType="1"/>
          </p:cNvSpPr>
          <p:nvPr/>
        </p:nvSpPr>
        <p:spPr bwMode="auto">
          <a:xfrm flipV="1">
            <a:off x="3733800" y="2362200"/>
            <a:ext cx="0" cy="228600"/>
          </a:xfrm>
          <a:prstGeom prst="line">
            <a:avLst/>
          </a:prstGeom>
          <a:noFill/>
          <a:ln w="12700">
            <a:solidFill>
              <a:srgbClr val="000000"/>
            </a:solidFill>
            <a:round/>
            <a:headEnd/>
            <a:tailEnd/>
          </a:ln>
        </p:spPr>
        <p:txBody>
          <a:bodyPr/>
          <a:lstStyle/>
          <a:p>
            <a:endParaRPr lang="en-US"/>
          </a:p>
        </p:txBody>
      </p:sp>
      <p:sp>
        <p:nvSpPr>
          <p:cNvPr id="44050" name="Line 20"/>
          <p:cNvSpPr>
            <a:spLocks noChangeShapeType="1"/>
          </p:cNvSpPr>
          <p:nvPr/>
        </p:nvSpPr>
        <p:spPr bwMode="auto">
          <a:xfrm flipV="1">
            <a:off x="6324600" y="2362200"/>
            <a:ext cx="0" cy="228600"/>
          </a:xfrm>
          <a:prstGeom prst="line">
            <a:avLst/>
          </a:prstGeom>
          <a:noFill/>
          <a:ln w="12700">
            <a:solidFill>
              <a:srgbClr val="000000"/>
            </a:solidFill>
            <a:round/>
            <a:headEnd/>
            <a:tailEnd/>
          </a:ln>
        </p:spPr>
        <p:txBody>
          <a:bodyPr/>
          <a:lstStyle/>
          <a:p>
            <a:endParaRPr lang="en-US"/>
          </a:p>
        </p:txBody>
      </p:sp>
      <p:sp>
        <p:nvSpPr>
          <p:cNvPr id="44051" name="Line 21"/>
          <p:cNvSpPr>
            <a:spLocks noChangeShapeType="1"/>
          </p:cNvSpPr>
          <p:nvPr/>
        </p:nvSpPr>
        <p:spPr bwMode="auto">
          <a:xfrm flipV="1">
            <a:off x="6858000" y="2362200"/>
            <a:ext cx="0" cy="228600"/>
          </a:xfrm>
          <a:prstGeom prst="line">
            <a:avLst/>
          </a:prstGeom>
          <a:noFill/>
          <a:ln w="12700">
            <a:solidFill>
              <a:srgbClr val="000000"/>
            </a:solidFill>
            <a:round/>
            <a:headEnd/>
            <a:tailEnd/>
          </a:ln>
        </p:spPr>
        <p:txBody>
          <a:bodyPr/>
          <a:lstStyle/>
          <a:p>
            <a:endParaRPr lang="en-US"/>
          </a:p>
        </p:txBody>
      </p:sp>
      <p:sp>
        <p:nvSpPr>
          <p:cNvPr id="44052" name="Line 22"/>
          <p:cNvSpPr>
            <a:spLocks noChangeShapeType="1"/>
          </p:cNvSpPr>
          <p:nvPr/>
        </p:nvSpPr>
        <p:spPr bwMode="auto">
          <a:xfrm flipV="1">
            <a:off x="7391400" y="2362200"/>
            <a:ext cx="0" cy="228600"/>
          </a:xfrm>
          <a:prstGeom prst="line">
            <a:avLst/>
          </a:prstGeom>
          <a:noFill/>
          <a:ln w="12700">
            <a:solidFill>
              <a:srgbClr val="000000"/>
            </a:solidFill>
            <a:round/>
            <a:headEnd/>
            <a:tailEnd/>
          </a:ln>
        </p:spPr>
        <p:txBody>
          <a:bodyPr/>
          <a:lstStyle/>
          <a:p>
            <a:endParaRPr lang="en-US"/>
          </a:p>
        </p:txBody>
      </p:sp>
      <p:sp>
        <p:nvSpPr>
          <p:cNvPr id="44053" name="Freeform 23"/>
          <p:cNvSpPr>
            <a:spLocks/>
          </p:cNvSpPr>
          <p:nvPr/>
        </p:nvSpPr>
        <p:spPr bwMode="auto">
          <a:xfrm>
            <a:off x="4038600" y="2514600"/>
            <a:ext cx="306388" cy="153988"/>
          </a:xfrm>
          <a:custGeom>
            <a:avLst/>
            <a:gdLst>
              <a:gd name="T0" fmla="*/ 0 w 193"/>
              <a:gd name="T1" fmla="*/ 241935809 h 97"/>
              <a:gd name="T2" fmla="*/ 241935418 w 193"/>
              <a:gd name="T3" fmla="*/ 0 h 97"/>
              <a:gd name="T4" fmla="*/ 241935418 w 193"/>
              <a:gd name="T5" fmla="*/ 241935809 h 97"/>
              <a:gd name="T6" fmla="*/ 483870835 w 193"/>
              <a:gd name="T7" fmla="*/ 0 h 97"/>
              <a:gd name="T8" fmla="*/ 483870835 w 193"/>
              <a:gd name="T9" fmla="*/ 0 h 97"/>
              <a:gd name="T10" fmla="*/ 0 60000 65536"/>
              <a:gd name="T11" fmla="*/ 0 60000 65536"/>
              <a:gd name="T12" fmla="*/ 0 60000 65536"/>
              <a:gd name="T13" fmla="*/ 0 60000 65536"/>
              <a:gd name="T14" fmla="*/ 0 60000 65536"/>
              <a:gd name="T15" fmla="*/ 0 w 193"/>
              <a:gd name="T16" fmla="*/ 0 h 97"/>
              <a:gd name="T17" fmla="*/ 193 w 193"/>
              <a:gd name="T18" fmla="*/ 97 h 97"/>
            </a:gdLst>
            <a:ahLst/>
            <a:cxnLst>
              <a:cxn ang="T10">
                <a:pos x="T0" y="T1"/>
              </a:cxn>
              <a:cxn ang="T11">
                <a:pos x="T2" y="T3"/>
              </a:cxn>
              <a:cxn ang="T12">
                <a:pos x="T4" y="T5"/>
              </a:cxn>
              <a:cxn ang="T13">
                <a:pos x="T6" y="T7"/>
              </a:cxn>
              <a:cxn ang="T14">
                <a:pos x="T8" y="T9"/>
              </a:cxn>
            </a:cxnLst>
            <a:rect l="T15" t="T16" r="T17" b="T18"/>
            <a:pathLst>
              <a:path w="193" h="97">
                <a:moveTo>
                  <a:pt x="0" y="96"/>
                </a:moveTo>
                <a:lnTo>
                  <a:pt x="96" y="0"/>
                </a:lnTo>
                <a:lnTo>
                  <a:pt x="96" y="96"/>
                </a:lnTo>
                <a:lnTo>
                  <a:pt x="192" y="0"/>
                </a:lnTo>
              </a:path>
            </a:pathLst>
          </a:custGeom>
          <a:noFill/>
          <a:ln w="12700" cap="rnd">
            <a:solidFill>
              <a:srgbClr val="000000"/>
            </a:solidFill>
            <a:round/>
            <a:headEnd/>
            <a:tailEnd/>
          </a:ln>
        </p:spPr>
        <p:txBody>
          <a:bodyPr/>
          <a:lstStyle/>
          <a:p>
            <a:pPr eaLnBrk="0" hangingPunct="0"/>
            <a:endParaRPr lang="en-GB"/>
          </a:p>
        </p:txBody>
      </p:sp>
      <p:sp>
        <p:nvSpPr>
          <p:cNvPr id="44054" name="Freeform 24"/>
          <p:cNvSpPr>
            <a:spLocks/>
          </p:cNvSpPr>
          <p:nvPr/>
        </p:nvSpPr>
        <p:spPr bwMode="auto">
          <a:xfrm>
            <a:off x="5562600" y="2514600"/>
            <a:ext cx="306388" cy="153988"/>
          </a:xfrm>
          <a:custGeom>
            <a:avLst/>
            <a:gdLst>
              <a:gd name="T0" fmla="*/ 0 w 193"/>
              <a:gd name="T1" fmla="*/ 241935809 h 97"/>
              <a:gd name="T2" fmla="*/ 241935418 w 193"/>
              <a:gd name="T3" fmla="*/ 0 h 97"/>
              <a:gd name="T4" fmla="*/ 241935418 w 193"/>
              <a:gd name="T5" fmla="*/ 241935809 h 97"/>
              <a:gd name="T6" fmla="*/ 483870835 w 193"/>
              <a:gd name="T7" fmla="*/ 0 h 97"/>
              <a:gd name="T8" fmla="*/ 483870835 w 193"/>
              <a:gd name="T9" fmla="*/ 0 h 97"/>
              <a:gd name="T10" fmla="*/ 0 60000 65536"/>
              <a:gd name="T11" fmla="*/ 0 60000 65536"/>
              <a:gd name="T12" fmla="*/ 0 60000 65536"/>
              <a:gd name="T13" fmla="*/ 0 60000 65536"/>
              <a:gd name="T14" fmla="*/ 0 60000 65536"/>
              <a:gd name="T15" fmla="*/ 0 w 193"/>
              <a:gd name="T16" fmla="*/ 0 h 97"/>
              <a:gd name="T17" fmla="*/ 193 w 193"/>
              <a:gd name="T18" fmla="*/ 97 h 97"/>
            </a:gdLst>
            <a:ahLst/>
            <a:cxnLst>
              <a:cxn ang="T10">
                <a:pos x="T0" y="T1"/>
              </a:cxn>
              <a:cxn ang="T11">
                <a:pos x="T2" y="T3"/>
              </a:cxn>
              <a:cxn ang="T12">
                <a:pos x="T4" y="T5"/>
              </a:cxn>
              <a:cxn ang="T13">
                <a:pos x="T6" y="T7"/>
              </a:cxn>
              <a:cxn ang="T14">
                <a:pos x="T8" y="T9"/>
              </a:cxn>
            </a:cxnLst>
            <a:rect l="T15" t="T16" r="T17" b="T18"/>
            <a:pathLst>
              <a:path w="193" h="97">
                <a:moveTo>
                  <a:pt x="0" y="96"/>
                </a:moveTo>
                <a:lnTo>
                  <a:pt x="96" y="0"/>
                </a:lnTo>
                <a:lnTo>
                  <a:pt x="96" y="96"/>
                </a:lnTo>
                <a:lnTo>
                  <a:pt x="192" y="0"/>
                </a:lnTo>
              </a:path>
            </a:pathLst>
          </a:custGeom>
          <a:noFill/>
          <a:ln w="12700" cap="rnd">
            <a:solidFill>
              <a:srgbClr val="000000"/>
            </a:solidFill>
            <a:round/>
            <a:headEnd/>
            <a:tailEnd/>
          </a:ln>
        </p:spPr>
        <p:txBody>
          <a:bodyPr/>
          <a:lstStyle/>
          <a:p>
            <a:pPr eaLnBrk="0" hangingPunct="0"/>
            <a:endParaRPr lang="en-GB"/>
          </a:p>
        </p:txBody>
      </p:sp>
      <p:sp>
        <p:nvSpPr>
          <p:cNvPr id="44055" name="Line 25"/>
          <p:cNvSpPr>
            <a:spLocks noChangeShapeType="1"/>
          </p:cNvSpPr>
          <p:nvPr/>
        </p:nvSpPr>
        <p:spPr bwMode="auto">
          <a:xfrm>
            <a:off x="1066800" y="2590800"/>
            <a:ext cx="2819400" cy="0"/>
          </a:xfrm>
          <a:prstGeom prst="line">
            <a:avLst/>
          </a:prstGeom>
          <a:noFill/>
          <a:ln w="25400">
            <a:solidFill>
              <a:srgbClr val="000000"/>
            </a:solidFill>
            <a:round/>
            <a:headEnd/>
            <a:tailEnd/>
          </a:ln>
        </p:spPr>
        <p:txBody>
          <a:bodyPr/>
          <a:lstStyle/>
          <a:p>
            <a:endParaRPr lang="en-US"/>
          </a:p>
        </p:txBody>
      </p:sp>
      <p:sp>
        <p:nvSpPr>
          <p:cNvPr id="44056" name="Line 26"/>
          <p:cNvSpPr>
            <a:spLocks noChangeShapeType="1"/>
          </p:cNvSpPr>
          <p:nvPr/>
        </p:nvSpPr>
        <p:spPr bwMode="auto">
          <a:xfrm>
            <a:off x="4572000" y="2590800"/>
            <a:ext cx="914400" cy="0"/>
          </a:xfrm>
          <a:prstGeom prst="line">
            <a:avLst/>
          </a:prstGeom>
          <a:noFill/>
          <a:ln w="25400">
            <a:solidFill>
              <a:srgbClr val="000000"/>
            </a:solidFill>
            <a:round/>
            <a:headEnd/>
            <a:tailEnd/>
          </a:ln>
        </p:spPr>
        <p:txBody>
          <a:bodyPr/>
          <a:lstStyle/>
          <a:p>
            <a:endParaRPr lang="en-US"/>
          </a:p>
        </p:txBody>
      </p:sp>
      <p:sp>
        <p:nvSpPr>
          <p:cNvPr id="44057" name="Line 27"/>
          <p:cNvSpPr>
            <a:spLocks noChangeShapeType="1"/>
          </p:cNvSpPr>
          <p:nvPr/>
        </p:nvSpPr>
        <p:spPr bwMode="auto">
          <a:xfrm>
            <a:off x="6019800" y="2590800"/>
            <a:ext cx="2057400" cy="0"/>
          </a:xfrm>
          <a:prstGeom prst="line">
            <a:avLst/>
          </a:prstGeom>
          <a:noFill/>
          <a:ln w="25400">
            <a:solidFill>
              <a:srgbClr val="000000"/>
            </a:solidFill>
            <a:round/>
            <a:headEnd/>
            <a:tailEnd/>
          </a:ln>
        </p:spPr>
        <p:txBody>
          <a:bodyPr/>
          <a:lstStyle/>
          <a:p>
            <a:endParaRPr lang="en-US"/>
          </a:p>
        </p:txBody>
      </p:sp>
      <p:sp>
        <p:nvSpPr>
          <p:cNvPr id="44058" name="Line 28"/>
          <p:cNvSpPr>
            <a:spLocks noChangeShapeType="1"/>
          </p:cNvSpPr>
          <p:nvPr/>
        </p:nvSpPr>
        <p:spPr bwMode="auto">
          <a:xfrm flipV="1">
            <a:off x="5029200" y="2286000"/>
            <a:ext cx="0" cy="304800"/>
          </a:xfrm>
          <a:prstGeom prst="line">
            <a:avLst/>
          </a:prstGeom>
          <a:noFill/>
          <a:ln w="25400">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09575" y="4676775"/>
            <a:ext cx="8324850" cy="1238250"/>
          </a:xfrm>
          <a:prstGeom prst="rect">
            <a:avLst/>
          </a:prstGeom>
          <a:solidFill>
            <a:srgbClr val="FCFEB9"/>
          </a:solidFill>
          <a:ln w="57150" cmpd="thinThick">
            <a:solidFill>
              <a:srgbClr val="000000"/>
            </a:solidFill>
            <a:miter lim="800000"/>
            <a:headEnd/>
            <a:tailEnd/>
          </a:ln>
        </p:spPr>
        <p:txBody>
          <a:bodyPr wrap="none" anchor="ctr"/>
          <a:lstStyle/>
          <a:p>
            <a:pPr eaLnBrk="0" hangingPunct="0"/>
            <a:endParaRPr lang="en-GB"/>
          </a:p>
        </p:txBody>
      </p:sp>
      <p:sp>
        <p:nvSpPr>
          <p:cNvPr id="45059" name="Rectangle 3"/>
          <p:cNvSpPr>
            <a:spLocks noChangeArrowheads="1"/>
          </p:cNvSpPr>
          <p:nvPr/>
        </p:nvSpPr>
        <p:spPr bwMode="auto">
          <a:xfrm>
            <a:off x="409575" y="2771775"/>
            <a:ext cx="8324850" cy="1466850"/>
          </a:xfrm>
          <a:prstGeom prst="rect">
            <a:avLst/>
          </a:prstGeom>
          <a:solidFill>
            <a:srgbClr val="FCFEB9"/>
          </a:solidFill>
          <a:ln w="57150" cmpd="thinThick">
            <a:solidFill>
              <a:srgbClr val="000000"/>
            </a:solidFill>
            <a:miter lim="800000"/>
            <a:headEnd/>
            <a:tailEnd/>
          </a:ln>
        </p:spPr>
        <p:txBody>
          <a:bodyPr wrap="none" anchor="ctr"/>
          <a:lstStyle/>
          <a:p>
            <a:pPr eaLnBrk="0" hangingPunct="0"/>
            <a:endParaRPr lang="en-GB"/>
          </a:p>
        </p:txBody>
      </p:sp>
      <p:sp>
        <p:nvSpPr>
          <p:cNvPr id="46085" name="Rectangle 5"/>
          <p:cNvSpPr>
            <a:spLocks noGrp="1" noChangeArrowheads="1"/>
          </p:cNvSpPr>
          <p:nvPr>
            <p:ph type="title"/>
          </p:nvPr>
        </p:nvSpPr>
        <p:spPr>
          <a:xfrm>
            <a:off x="1676400" y="282575"/>
            <a:ext cx="7391400" cy="1187450"/>
          </a:xfrm>
        </p:spPr>
        <p:txBody>
          <a:bodyPr/>
          <a:lstStyle/>
          <a:p>
            <a:pPr>
              <a:defRPr/>
            </a:pPr>
            <a:r>
              <a:rPr lang="en-US" sz="3600" b="1"/>
              <a:t>Administrative Considerations:  Procedural Aspects</a:t>
            </a:r>
          </a:p>
        </p:txBody>
      </p:sp>
      <p:sp>
        <p:nvSpPr>
          <p:cNvPr id="46086" name="Rectangle 6"/>
          <p:cNvSpPr>
            <a:spLocks noGrp="1" noChangeArrowheads="1"/>
          </p:cNvSpPr>
          <p:nvPr>
            <p:ph type="body" idx="1"/>
          </p:nvPr>
        </p:nvSpPr>
        <p:spPr>
          <a:xfrm>
            <a:off x="304800" y="2819400"/>
            <a:ext cx="8458200" cy="3505200"/>
          </a:xfrm>
        </p:spPr>
        <p:txBody>
          <a:bodyPr/>
          <a:lstStyle/>
          <a:p>
            <a:pPr marL="0" indent="0" algn="ctr">
              <a:buFont typeface="Monotype Sorts" pitchFamily="2" charset="2"/>
              <a:buNone/>
              <a:defRPr/>
            </a:pPr>
            <a:r>
              <a:rPr lang="en-US" sz="2800" smtClean="0">
                <a:solidFill>
                  <a:schemeClr val="hlink"/>
                </a:solidFill>
                <a:effectLst>
                  <a:outerShdw blurRad="38100" dist="38100" dir="2700000" algn="tl">
                    <a:srgbClr val="C0C0C0"/>
                  </a:outerShdw>
                </a:effectLst>
              </a:rPr>
              <a:t>Declaration Date </a:t>
            </a:r>
            <a:r>
              <a:rPr lang="en-US" sz="2800" smtClean="0"/>
              <a:t>– The date that the board of directors announces the amount and date of the next dividend.</a:t>
            </a:r>
            <a:endParaRPr lang="en-US" sz="1600" smtClean="0"/>
          </a:p>
          <a:p>
            <a:pPr marL="0" indent="0" algn="ctr">
              <a:buFont typeface="Monotype Sorts" pitchFamily="2" charset="2"/>
              <a:buNone/>
              <a:defRPr/>
            </a:pPr>
            <a:endParaRPr lang="en-US" sz="1600" smtClean="0"/>
          </a:p>
          <a:p>
            <a:pPr marL="0" indent="0" algn="ctr">
              <a:spcBef>
                <a:spcPct val="62000"/>
              </a:spcBef>
              <a:buFont typeface="Monotype Sorts" pitchFamily="2" charset="2"/>
              <a:buNone/>
              <a:defRPr/>
            </a:pPr>
            <a:r>
              <a:rPr lang="en-US" sz="2800" smtClean="0">
                <a:solidFill>
                  <a:srgbClr val="42B200"/>
                </a:solidFill>
                <a:effectLst>
                  <a:outerShdw blurRad="38100" dist="38100" dir="2700000" algn="tl">
                    <a:srgbClr val="C0C0C0"/>
                  </a:outerShdw>
                </a:effectLst>
              </a:rPr>
              <a:t>Payment Date </a:t>
            </a:r>
            <a:r>
              <a:rPr lang="en-US" sz="2800" smtClean="0"/>
              <a:t>– The date when the corporation actually pays the declared dividend.</a:t>
            </a:r>
          </a:p>
        </p:txBody>
      </p:sp>
      <p:sp>
        <p:nvSpPr>
          <p:cNvPr id="45062" name="Line 8"/>
          <p:cNvSpPr>
            <a:spLocks noChangeShapeType="1"/>
          </p:cNvSpPr>
          <p:nvPr/>
        </p:nvSpPr>
        <p:spPr bwMode="auto">
          <a:xfrm flipV="1">
            <a:off x="1066800" y="2209800"/>
            <a:ext cx="0" cy="304800"/>
          </a:xfrm>
          <a:prstGeom prst="line">
            <a:avLst/>
          </a:prstGeom>
          <a:noFill/>
          <a:ln w="25400">
            <a:solidFill>
              <a:schemeClr val="hlink"/>
            </a:solidFill>
            <a:round/>
            <a:headEnd/>
            <a:tailEnd/>
          </a:ln>
        </p:spPr>
        <p:txBody>
          <a:bodyPr/>
          <a:lstStyle/>
          <a:p>
            <a:endParaRPr lang="en-US"/>
          </a:p>
        </p:txBody>
      </p:sp>
      <p:sp>
        <p:nvSpPr>
          <p:cNvPr id="45063" name="Line 9"/>
          <p:cNvSpPr>
            <a:spLocks noChangeShapeType="1"/>
          </p:cNvSpPr>
          <p:nvPr/>
        </p:nvSpPr>
        <p:spPr bwMode="auto">
          <a:xfrm flipV="1">
            <a:off x="4572000" y="2209800"/>
            <a:ext cx="0" cy="304800"/>
          </a:xfrm>
          <a:prstGeom prst="line">
            <a:avLst/>
          </a:prstGeom>
          <a:noFill/>
          <a:ln w="25400">
            <a:solidFill>
              <a:srgbClr val="000000"/>
            </a:solidFill>
            <a:round/>
            <a:headEnd/>
            <a:tailEnd/>
          </a:ln>
        </p:spPr>
        <p:txBody>
          <a:bodyPr/>
          <a:lstStyle/>
          <a:p>
            <a:endParaRPr lang="en-US"/>
          </a:p>
        </p:txBody>
      </p:sp>
      <p:sp>
        <p:nvSpPr>
          <p:cNvPr id="45064" name="Line 10"/>
          <p:cNvSpPr>
            <a:spLocks noChangeShapeType="1"/>
          </p:cNvSpPr>
          <p:nvPr/>
        </p:nvSpPr>
        <p:spPr bwMode="auto">
          <a:xfrm flipV="1">
            <a:off x="5486400" y="2209800"/>
            <a:ext cx="0" cy="304800"/>
          </a:xfrm>
          <a:prstGeom prst="line">
            <a:avLst/>
          </a:prstGeom>
          <a:noFill/>
          <a:ln w="25400">
            <a:solidFill>
              <a:srgbClr val="000000"/>
            </a:solidFill>
            <a:round/>
            <a:headEnd/>
            <a:tailEnd/>
          </a:ln>
        </p:spPr>
        <p:txBody>
          <a:bodyPr/>
          <a:lstStyle/>
          <a:p>
            <a:endParaRPr lang="en-US"/>
          </a:p>
        </p:txBody>
      </p:sp>
      <p:sp>
        <p:nvSpPr>
          <p:cNvPr id="45065" name="Line 11"/>
          <p:cNvSpPr>
            <a:spLocks noChangeShapeType="1"/>
          </p:cNvSpPr>
          <p:nvPr/>
        </p:nvSpPr>
        <p:spPr bwMode="auto">
          <a:xfrm flipV="1">
            <a:off x="8077200" y="2209800"/>
            <a:ext cx="0" cy="304800"/>
          </a:xfrm>
          <a:prstGeom prst="line">
            <a:avLst/>
          </a:prstGeom>
          <a:noFill/>
          <a:ln w="25400">
            <a:solidFill>
              <a:srgbClr val="42B200"/>
            </a:solidFill>
            <a:round/>
            <a:headEnd/>
            <a:tailEnd/>
          </a:ln>
        </p:spPr>
        <p:txBody>
          <a:bodyPr/>
          <a:lstStyle/>
          <a:p>
            <a:endParaRPr lang="en-US"/>
          </a:p>
        </p:txBody>
      </p:sp>
      <p:sp>
        <p:nvSpPr>
          <p:cNvPr id="46092" name="Rectangle 12"/>
          <p:cNvSpPr>
            <a:spLocks noChangeArrowheads="1"/>
          </p:cNvSpPr>
          <p:nvPr/>
        </p:nvSpPr>
        <p:spPr bwMode="auto">
          <a:xfrm>
            <a:off x="671513" y="1882775"/>
            <a:ext cx="8159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a:solidFill>
                  <a:schemeClr val="hlink"/>
                </a:solidFill>
                <a:effectLst>
                  <a:outerShdw blurRad="38100" dist="38100" dir="2700000" algn="tl">
                    <a:srgbClr val="C0C0C0"/>
                  </a:outerShdw>
                </a:effectLst>
              </a:rPr>
              <a:t>May 8</a:t>
            </a:r>
          </a:p>
        </p:txBody>
      </p:sp>
      <p:sp>
        <p:nvSpPr>
          <p:cNvPr id="45067" name="Rectangle 13"/>
          <p:cNvSpPr>
            <a:spLocks noChangeArrowheads="1"/>
          </p:cNvSpPr>
          <p:nvPr/>
        </p:nvSpPr>
        <p:spPr bwMode="auto">
          <a:xfrm>
            <a:off x="4024313" y="1882775"/>
            <a:ext cx="942975" cy="363538"/>
          </a:xfrm>
          <a:prstGeom prst="rect">
            <a:avLst/>
          </a:prstGeom>
          <a:noFill/>
          <a:ln w="12700">
            <a:noFill/>
            <a:miter lim="800000"/>
            <a:headEnd/>
            <a:tailEnd/>
          </a:ln>
        </p:spPr>
        <p:txBody>
          <a:bodyPr wrap="none" lIns="90488" tIns="44450" rIns="90488" bIns="44450">
            <a:spAutoFit/>
          </a:bodyPr>
          <a:lstStyle/>
          <a:p>
            <a:pPr eaLnBrk="0" hangingPunct="0"/>
            <a:r>
              <a:rPr lang="en-US" sz="1800"/>
              <a:t>May 29</a:t>
            </a:r>
          </a:p>
        </p:txBody>
      </p:sp>
      <p:sp>
        <p:nvSpPr>
          <p:cNvPr id="45068" name="Rectangle 14"/>
          <p:cNvSpPr>
            <a:spLocks noChangeArrowheads="1"/>
          </p:cNvSpPr>
          <p:nvPr/>
        </p:nvSpPr>
        <p:spPr bwMode="auto">
          <a:xfrm>
            <a:off x="5014913" y="1882775"/>
            <a:ext cx="942975" cy="363538"/>
          </a:xfrm>
          <a:prstGeom prst="rect">
            <a:avLst/>
          </a:prstGeom>
          <a:noFill/>
          <a:ln w="12700">
            <a:noFill/>
            <a:miter lim="800000"/>
            <a:headEnd/>
            <a:tailEnd/>
          </a:ln>
        </p:spPr>
        <p:txBody>
          <a:bodyPr wrap="none" lIns="90488" tIns="44450" rIns="90488" bIns="44450">
            <a:spAutoFit/>
          </a:bodyPr>
          <a:lstStyle/>
          <a:p>
            <a:pPr eaLnBrk="0" hangingPunct="0"/>
            <a:r>
              <a:rPr lang="en-US" sz="1800"/>
              <a:t>May 31</a:t>
            </a:r>
          </a:p>
        </p:txBody>
      </p:sp>
      <p:sp>
        <p:nvSpPr>
          <p:cNvPr id="46095" name="Rectangle 15"/>
          <p:cNvSpPr>
            <a:spLocks noChangeArrowheads="1"/>
          </p:cNvSpPr>
          <p:nvPr/>
        </p:nvSpPr>
        <p:spPr bwMode="auto">
          <a:xfrm>
            <a:off x="7529513" y="1882775"/>
            <a:ext cx="10318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a:solidFill>
                  <a:srgbClr val="42B200"/>
                </a:solidFill>
                <a:effectLst>
                  <a:outerShdw blurRad="38100" dist="38100" dir="2700000" algn="tl">
                    <a:srgbClr val="C0C0C0"/>
                  </a:outerShdw>
                </a:effectLst>
              </a:rPr>
              <a:t>June 15</a:t>
            </a:r>
          </a:p>
        </p:txBody>
      </p:sp>
      <p:sp>
        <p:nvSpPr>
          <p:cNvPr id="45070" name="Line 16"/>
          <p:cNvSpPr>
            <a:spLocks noChangeShapeType="1"/>
          </p:cNvSpPr>
          <p:nvPr/>
        </p:nvSpPr>
        <p:spPr bwMode="auto">
          <a:xfrm flipV="1">
            <a:off x="1600200" y="2286000"/>
            <a:ext cx="0" cy="228600"/>
          </a:xfrm>
          <a:prstGeom prst="line">
            <a:avLst/>
          </a:prstGeom>
          <a:noFill/>
          <a:ln w="12700">
            <a:solidFill>
              <a:srgbClr val="000000"/>
            </a:solidFill>
            <a:round/>
            <a:headEnd/>
            <a:tailEnd/>
          </a:ln>
        </p:spPr>
        <p:txBody>
          <a:bodyPr/>
          <a:lstStyle/>
          <a:p>
            <a:endParaRPr lang="en-US"/>
          </a:p>
        </p:txBody>
      </p:sp>
      <p:sp>
        <p:nvSpPr>
          <p:cNvPr id="45071" name="Line 17"/>
          <p:cNvSpPr>
            <a:spLocks noChangeShapeType="1"/>
          </p:cNvSpPr>
          <p:nvPr/>
        </p:nvSpPr>
        <p:spPr bwMode="auto">
          <a:xfrm flipV="1">
            <a:off x="2133600" y="2286000"/>
            <a:ext cx="0" cy="228600"/>
          </a:xfrm>
          <a:prstGeom prst="line">
            <a:avLst/>
          </a:prstGeom>
          <a:noFill/>
          <a:ln w="12700">
            <a:solidFill>
              <a:srgbClr val="000000"/>
            </a:solidFill>
            <a:round/>
            <a:headEnd/>
            <a:tailEnd/>
          </a:ln>
        </p:spPr>
        <p:txBody>
          <a:bodyPr/>
          <a:lstStyle/>
          <a:p>
            <a:endParaRPr lang="en-US"/>
          </a:p>
        </p:txBody>
      </p:sp>
      <p:sp>
        <p:nvSpPr>
          <p:cNvPr id="45072" name="Line 18"/>
          <p:cNvSpPr>
            <a:spLocks noChangeShapeType="1"/>
          </p:cNvSpPr>
          <p:nvPr/>
        </p:nvSpPr>
        <p:spPr bwMode="auto">
          <a:xfrm flipV="1">
            <a:off x="2667000" y="2286000"/>
            <a:ext cx="0" cy="228600"/>
          </a:xfrm>
          <a:prstGeom prst="line">
            <a:avLst/>
          </a:prstGeom>
          <a:noFill/>
          <a:ln w="12700">
            <a:solidFill>
              <a:srgbClr val="000000"/>
            </a:solidFill>
            <a:round/>
            <a:headEnd/>
            <a:tailEnd/>
          </a:ln>
        </p:spPr>
        <p:txBody>
          <a:bodyPr/>
          <a:lstStyle/>
          <a:p>
            <a:endParaRPr lang="en-US"/>
          </a:p>
        </p:txBody>
      </p:sp>
      <p:sp>
        <p:nvSpPr>
          <p:cNvPr id="45073" name="Line 19"/>
          <p:cNvSpPr>
            <a:spLocks noChangeShapeType="1"/>
          </p:cNvSpPr>
          <p:nvPr/>
        </p:nvSpPr>
        <p:spPr bwMode="auto">
          <a:xfrm flipV="1">
            <a:off x="3200400" y="2286000"/>
            <a:ext cx="0" cy="228600"/>
          </a:xfrm>
          <a:prstGeom prst="line">
            <a:avLst/>
          </a:prstGeom>
          <a:noFill/>
          <a:ln w="12700">
            <a:solidFill>
              <a:srgbClr val="000000"/>
            </a:solidFill>
            <a:round/>
            <a:headEnd/>
            <a:tailEnd/>
          </a:ln>
        </p:spPr>
        <p:txBody>
          <a:bodyPr/>
          <a:lstStyle/>
          <a:p>
            <a:endParaRPr lang="en-US"/>
          </a:p>
        </p:txBody>
      </p:sp>
      <p:sp>
        <p:nvSpPr>
          <p:cNvPr id="45074" name="Line 20"/>
          <p:cNvSpPr>
            <a:spLocks noChangeShapeType="1"/>
          </p:cNvSpPr>
          <p:nvPr/>
        </p:nvSpPr>
        <p:spPr bwMode="auto">
          <a:xfrm flipV="1">
            <a:off x="3733800" y="2286000"/>
            <a:ext cx="0" cy="228600"/>
          </a:xfrm>
          <a:prstGeom prst="line">
            <a:avLst/>
          </a:prstGeom>
          <a:noFill/>
          <a:ln w="12700">
            <a:solidFill>
              <a:srgbClr val="000000"/>
            </a:solidFill>
            <a:round/>
            <a:headEnd/>
            <a:tailEnd/>
          </a:ln>
        </p:spPr>
        <p:txBody>
          <a:bodyPr/>
          <a:lstStyle/>
          <a:p>
            <a:endParaRPr lang="en-US"/>
          </a:p>
        </p:txBody>
      </p:sp>
      <p:sp>
        <p:nvSpPr>
          <p:cNvPr id="45075" name="Line 21"/>
          <p:cNvSpPr>
            <a:spLocks noChangeShapeType="1"/>
          </p:cNvSpPr>
          <p:nvPr/>
        </p:nvSpPr>
        <p:spPr bwMode="auto">
          <a:xfrm flipV="1">
            <a:off x="6324600" y="2286000"/>
            <a:ext cx="0" cy="228600"/>
          </a:xfrm>
          <a:prstGeom prst="line">
            <a:avLst/>
          </a:prstGeom>
          <a:noFill/>
          <a:ln w="12700">
            <a:solidFill>
              <a:srgbClr val="000000"/>
            </a:solidFill>
            <a:round/>
            <a:headEnd/>
            <a:tailEnd/>
          </a:ln>
        </p:spPr>
        <p:txBody>
          <a:bodyPr/>
          <a:lstStyle/>
          <a:p>
            <a:endParaRPr lang="en-US"/>
          </a:p>
        </p:txBody>
      </p:sp>
      <p:sp>
        <p:nvSpPr>
          <p:cNvPr id="45076" name="Line 22"/>
          <p:cNvSpPr>
            <a:spLocks noChangeShapeType="1"/>
          </p:cNvSpPr>
          <p:nvPr/>
        </p:nvSpPr>
        <p:spPr bwMode="auto">
          <a:xfrm flipV="1">
            <a:off x="6858000" y="2286000"/>
            <a:ext cx="0" cy="228600"/>
          </a:xfrm>
          <a:prstGeom prst="line">
            <a:avLst/>
          </a:prstGeom>
          <a:noFill/>
          <a:ln w="12700">
            <a:solidFill>
              <a:srgbClr val="000000"/>
            </a:solidFill>
            <a:round/>
            <a:headEnd/>
            <a:tailEnd/>
          </a:ln>
        </p:spPr>
        <p:txBody>
          <a:bodyPr/>
          <a:lstStyle/>
          <a:p>
            <a:endParaRPr lang="en-US"/>
          </a:p>
        </p:txBody>
      </p:sp>
      <p:sp>
        <p:nvSpPr>
          <p:cNvPr id="45077" name="Line 23"/>
          <p:cNvSpPr>
            <a:spLocks noChangeShapeType="1"/>
          </p:cNvSpPr>
          <p:nvPr/>
        </p:nvSpPr>
        <p:spPr bwMode="auto">
          <a:xfrm flipV="1">
            <a:off x="7391400" y="2286000"/>
            <a:ext cx="0" cy="228600"/>
          </a:xfrm>
          <a:prstGeom prst="line">
            <a:avLst/>
          </a:prstGeom>
          <a:noFill/>
          <a:ln w="12700">
            <a:solidFill>
              <a:srgbClr val="000000"/>
            </a:solidFill>
            <a:round/>
            <a:headEnd/>
            <a:tailEnd/>
          </a:ln>
        </p:spPr>
        <p:txBody>
          <a:bodyPr/>
          <a:lstStyle/>
          <a:p>
            <a:endParaRPr lang="en-US"/>
          </a:p>
        </p:txBody>
      </p:sp>
      <p:sp>
        <p:nvSpPr>
          <p:cNvPr id="45078" name="Freeform 24"/>
          <p:cNvSpPr>
            <a:spLocks/>
          </p:cNvSpPr>
          <p:nvPr/>
        </p:nvSpPr>
        <p:spPr bwMode="auto">
          <a:xfrm>
            <a:off x="4038600" y="2438400"/>
            <a:ext cx="306388" cy="153988"/>
          </a:xfrm>
          <a:custGeom>
            <a:avLst/>
            <a:gdLst>
              <a:gd name="T0" fmla="*/ 0 w 193"/>
              <a:gd name="T1" fmla="*/ 241935809 h 97"/>
              <a:gd name="T2" fmla="*/ 241935418 w 193"/>
              <a:gd name="T3" fmla="*/ 0 h 97"/>
              <a:gd name="T4" fmla="*/ 241935418 w 193"/>
              <a:gd name="T5" fmla="*/ 241935809 h 97"/>
              <a:gd name="T6" fmla="*/ 483870835 w 193"/>
              <a:gd name="T7" fmla="*/ 0 h 97"/>
              <a:gd name="T8" fmla="*/ 483870835 w 193"/>
              <a:gd name="T9" fmla="*/ 0 h 97"/>
              <a:gd name="T10" fmla="*/ 0 60000 65536"/>
              <a:gd name="T11" fmla="*/ 0 60000 65536"/>
              <a:gd name="T12" fmla="*/ 0 60000 65536"/>
              <a:gd name="T13" fmla="*/ 0 60000 65536"/>
              <a:gd name="T14" fmla="*/ 0 60000 65536"/>
              <a:gd name="T15" fmla="*/ 0 w 193"/>
              <a:gd name="T16" fmla="*/ 0 h 97"/>
              <a:gd name="T17" fmla="*/ 193 w 193"/>
              <a:gd name="T18" fmla="*/ 97 h 97"/>
            </a:gdLst>
            <a:ahLst/>
            <a:cxnLst>
              <a:cxn ang="T10">
                <a:pos x="T0" y="T1"/>
              </a:cxn>
              <a:cxn ang="T11">
                <a:pos x="T2" y="T3"/>
              </a:cxn>
              <a:cxn ang="T12">
                <a:pos x="T4" y="T5"/>
              </a:cxn>
              <a:cxn ang="T13">
                <a:pos x="T6" y="T7"/>
              </a:cxn>
              <a:cxn ang="T14">
                <a:pos x="T8" y="T9"/>
              </a:cxn>
            </a:cxnLst>
            <a:rect l="T15" t="T16" r="T17" b="T18"/>
            <a:pathLst>
              <a:path w="193" h="97">
                <a:moveTo>
                  <a:pt x="0" y="96"/>
                </a:moveTo>
                <a:lnTo>
                  <a:pt x="96" y="0"/>
                </a:lnTo>
                <a:lnTo>
                  <a:pt x="96" y="96"/>
                </a:lnTo>
                <a:lnTo>
                  <a:pt x="192" y="0"/>
                </a:lnTo>
              </a:path>
            </a:pathLst>
          </a:custGeom>
          <a:noFill/>
          <a:ln w="12700" cap="rnd">
            <a:solidFill>
              <a:srgbClr val="000000"/>
            </a:solidFill>
            <a:round/>
            <a:headEnd/>
            <a:tailEnd/>
          </a:ln>
        </p:spPr>
        <p:txBody>
          <a:bodyPr/>
          <a:lstStyle/>
          <a:p>
            <a:pPr eaLnBrk="0" hangingPunct="0"/>
            <a:endParaRPr lang="en-GB"/>
          </a:p>
        </p:txBody>
      </p:sp>
      <p:sp>
        <p:nvSpPr>
          <p:cNvPr id="45079" name="Freeform 25"/>
          <p:cNvSpPr>
            <a:spLocks/>
          </p:cNvSpPr>
          <p:nvPr/>
        </p:nvSpPr>
        <p:spPr bwMode="auto">
          <a:xfrm>
            <a:off x="5562600" y="2438400"/>
            <a:ext cx="306388" cy="153988"/>
          </a:xfrm>
          <a:custGeom>
            <a:avLst/>
            <a:gdLst>
              <a:gd name="T0" fmla="*/ 0 w 193"/>
              <a:gd name="T1" fmla="*/ 241935809 h 97"/>
              <a:gd name="T2" fmla="*/ 241935418 w 193"/>
              <a:gd name="T3" fmla="*/ 0 h 97"/>
              <a:gd name="T4" fmla="*/ 241935418 w 193"/>
              <a:gd name="T5" fmla="*/ 241935809 h 97"/>
              <a:gd name="T6" fmla="*/ 483870835 w 193"/>
              <a:gd name="T7" fmla="*/ 0 h 97"/>
              <a:gd name="T8" fmla="*/ 483870835 w 193"/>
              <a:gd name="T9" fmla="*/ 0 h 97"/>
              <a:gd name="T10" fmla="*/ 0 60000 65536"/>
              <a:gd name="T11" fmla="*/ 0 60000 65536"/>
              <a:gd name="T12" fmla="*/ 0 60000 65536"/>
              <a:gd name="T13" fmla="*/ 0 60000 65536"/>
              <a:gd name="T14" fmla="*/ 0 60000 65536"/>
              <a:gd name="T15" fmla="*/ 0 w 193"/>
              <a:gd name="T16" fmla="*/ 0 h 97"/>
              <a:gd name="T17" fmla="*/ 193 w 193"/>
              <a:gd name="T18" fmla="*/ 97 h 97"/>
            </a:gdLst>
            <a:ahLst/>
            <a:cxnLst>
              <a:cxn ang="T10">
                <a:pos x="T0" y="T1"/>
              </a:cxn>
              <a:cxn ang="T11">
                <a:pos x="T2" y="T3"/>
              </a:cxn>
              <a:cxn ang="T12">
                <a:pos x="T4" y="T5"/>
              </a:cxn>
              <a:cxn ang="T13">
                <a:pos x="T6" y="T7"/>
              </a:cxn>
              <a:cxn ang="T14">
                <a:pos x="T8" y="T9"/>
              </a:cxn>
            </a:cxnLst>
            <a:rect l="T15" t="T16" r="T17" b="T18"/>
            <a:pathLst>
              <a:path w="193" h="97">
                <a:moveTo>
                  <a:pt x="0" y="96"/>
                </a:moveTo>
                <a:lnTo>
                  <a:pt x="96" y="0"/>
                </a:lnTo>
                <a:lnTo>
                  <a:pt x="96" y="96"/>
                </a:lnTo>
                <a:lnTo>
                  <a:pt x="192" y="0"/>
                </a:lnTo>
              </a:path>
            </a:pathLst>
          </a:custGeom>
          <a:noFill/>
          <a:ln w="12700" cap="rnd">
            <a:solidFill>
              <a:srgbClr val="000000"/>
            </a:solidFill>
            <a:round/>
            <a:headEnd/>
            <a:tailEnd/>
          </a:ln>
        </p:spPr>
        <p:txBody>
          <a:bodyPr/>
          <a:lstStyle/>
          <a:p>
            <a:pPr eaLnBrk="0" hangingPunct="0"/>
            <a:endParaRPr lang="en-GB"/>
          </a:p>
        </p:txBody>
      </p:sp>
      <p:sp>
        <p:nvSpPr>
          <p:cNvPr id="45080" name="Line 26"/>
          <p:cNvSpPr>
            <a:spLocks noChangeShapeType="1"/>
          </p:cNvSpPr>
          <p:nvPr/>
        </p:nvSpPr>
        <p:spPr bwMode="auto">
          <a:xfrm>
            <a:off x="1066800" y="2514600"/>
            <a:ext cx="2819400" cy="0"/>
          </a:xfrm>
          <a:prstGeom prst="line">
            <a:avLst/>
          </a:prstGeom>
          <a:noFill/>
          <a:ln w="25400">
            <a:solidFill>
              <a:srgbClr val="000000"/>
            </a:solidFill>
            <a:round/>
            <a:headEnd/>
            <a:tailEnd/>
          </a:ln>
        </p:spPr>
        <p:txBody>
          <a:bodyPr/>
          <a:lstStyle/>
          <a:p>
            <a:endParaRPr lang="en-US"/>
          </a:p>
        </p:txBody>
      </p:sp>
      <p:sp>
        <p:nvSpPr>
          <p:cNvPr id="45081" name="Line 27"/>
          <p:cNvSpPr>
            <a:spLocks noChangeShapeType="1"/>
          </p:cNvSpPr>
          <p:nvPr/>
        </p:nvSpPr>
        <p:spPr bwMode="auto">
          <a:xfrm>
            <a:off x="4572000" y="2514600"/>
            <a:ext cx="914400" cy="0"/>
          </a:xfrm>
          <a:prstGeom prst="line">
            <a:avLst/>
          </a:prstGeom>
          <a:noFill/>
          <a:ln w="25400">
            <a:solidFill>
              <a:srgbClr val="000000"/>
            </a:solidFill>
            <a:round/>
            <a:headEnd/>
            <a:tailEnd/>
          </a:ln>
        </p:spPr>
        <p:txBody>
          <a:bodyPr/>
          <a:lstStyle/>
          <a:p>
            <a:endParaRPr lang="en-US"/>
          </a:p>
        </p:txBody>
      </p:sp>
      <p:sp>
        <p:nvSpPr>
          <p:cNvPr id="45082" name="Line 28"/>
          <p:cNvSpPr>
            <a:spLocks noChangeShapeType="1"/>
          </p:cNvSpPr>
          <p:nvPr/>
        </p:nvSpPr>
        <p:spPr bwMode="auto">
          <a:xfrm>
            <a:off x="6019800" y="2514600"/>
            <a:ext cx="2057400" cy="0"/>
          </a:xfrm>
          <a:prstGeom prst="line">
            <a:avLst/>
          </a:prstGeom>
          <a:noFill/>
          <a:ln w="25400">
            <a:solidFill>
              <a:srgbClr val="000000"/>
            </a:solidFill>
            <a:round/>
            <a:headEnd/>
            <a:tailEnd/>
          </a:ln>
        </p:spPr>
        <p:txBody>
          <a:bodyPr/>
          <a:lstStyle/>
          <a:p>
            <a:endParaRPr lang="en-US"/>
          </a:p>
        </p:txBody>
      </p:sp>
      <p:sp>
        <p:nvSpPr>
          <p:cNvPr id="45083" name="Line 29"/>
          <p:cNvSpPr>
            <a:spLocks noChangeShapeType="1"/>
          </p:cNvSpPr>
          <p:nvPr/>
        </p:nvSpPr>
        <p:spPr bwMode="auto">
          <a:xfrm flipV="1">
            <a:off x="5029200" y="2209800"/>
            <a:ext cx="0" cy="304800"/>
          </a:xfrm>
          <a:prstGeom prst="line">
            <a:avLst/>
          </a:prstGeom>
          <a:noFill/>
          <a:ln w="25400">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a:xfrm>
            <a:off x="1676400" y="161925"/>
            <a:ext cx="5791200" cy="1428750"/>
          </a:xfrm>
        </p:spPr>
        <p:txBody>
          <a:bodyPr/>
          <a:lstStyle/>
          <a:p>
            <a:pPr>
              <a:defRPr/>
            </a:pPr>
            <a:r>
              <a:rPr lang="en-US" b="1"/>
              <a:t>Dividend Reinvestment Plans</a:t>
            </a:r>
          </a:p>
        </p:txBody>
      </p:sp>
      <p:sp>
        <p:nvSpPr>
          <p:cNvPr id="47108" name="Rectangle 4"/>
          <p:cNvSpPr>
            <a:spLocks noGrp="1" noChangeArrowheads="1"/>
          </p:cNvSpPr>
          <p:nvPr>
            <p:ph type="body" idx="1"/>
          </p:nvPr>
        </p:nvSpPr>
        <p:spPr>
          <a:xfrm>
            <a:off x="838200" y="3352800"/>
            <a:ext cx="8077200" cy="3035300"/>
          </a:xfrm>
        </p:spPr>
        <p:txBody>
          <a:bodyPr>
            <a:spAutoFit/>
          </a:bodyPr>
          <a:lstStyle/>
          <a:p>
            <a:pPr marL="400050" indent="-400050">
              <a:buSzTx/>
              <a:buFontTx/>
              <a:buChar char="•"/>
            </a:pPr>
            <a:r>
              <a:rPr lang="en-US" sz="2200" smtClean="0"/>
              <a:t>The firm can use existing stock. A trustee (e.g., a bank) purchases the stock on the open market and credits current shareholders with the new shares.</a:t>
            </a:r>
          </a:p>
          <a:p>
            <a:pPr marL="400050" indent="-400050">
              <a:buSzTx/>
              <a:buFontTx/>
              <a:buChar char="•"/>
            </a:pPr>
            <a:r>
              <a:rPr lang="en-US" sz="2200" smtClean="0"/>
              <a:t>The firm can issue new stock. This method raises “new” funds for the firm. The plan essentially reduces the effective dividend-payout ratio.</a:t>
            </a:r>
          </a:p>
          <a:p>
            <a:pPr marL="400050" indent="-400050">
              <a:buSzTx/>
              <a:buFontTx/>
              <a:buChar char="•"/>
            </a:pPr>
            <a:r>
              <a:rPr lang="en-US" sz="2200" smtClean="0"/>
              <a:t>Some plans offer discounts and eliminate brokerage costs for current shareholders.</a:t>
            </a:r>
          </a:p>
        </p:txBody>
      </p:sp>
      <p:sp>
        <p:nvSpPr>
          <p:cNvPr id="47110" name="Rectangle 6"/>
          <p:cNvSpPr>
            <a:spLocks noChangeArrowheads="1"/>
          </p:cNvSpPr>
          <p:nvPr/>
        </p:nvSpPr>
        <p:spPr bwMode="auto">
          <a:xfrm>
            <a:off x="387350" y="1758950"/>
            <a:ext cx="8216900" cy="1511300"/>
          </a:xfrm>
          <a:prstGeom prst="rect">
            <a:avLst/>
          </a:prstGeom>
          <a:solidFill>
            <a:srgbClr val="FFFF99"/>
          </a:solidFill>
          <a:ln w="12700">
            <a:solidFill>
              <a:srgbClr val="000000"/>
            </a:solidFill>
            <a:miter lim="800000"/>
            <a:headEnd/>
            <a:tailEnd/>
          </a:ln>
          <a:effectLst/>
        </p:spPr>
        <p:txBody>
          <a:bodyPr lIns="90488" tIns="44450" rIns="90488" bIns="44450"/>
          <a:lstStyle/>
          <a:p>
            <a:pPr algn="ctr" eaLnBrk="0" hangingPunct="0">
              <a:spcBef>
                <a:spcPct val="20000"/>
              </a:spcBef>
              <a:spcAft>
                <a:spcPct val="20000"/>
              </a:spcAft>
              <a:defRPr/>
            </a:pPr>
            <a:r>
              <a:rPr lang="en-US">
                <a:solidFill>
                  <a:srgbClr val="42B200"/>
                </a:solidFill>
                <a:effectLst>
                  <a:outerShdw blurRad="38100" dist="38100" dir="2700000" algn="tl">
                    <a:srgbClr val="000000"/>
                  </a:outerShdw>
                </a:effectLst>
              </a:rPr>
              <a:t>Dividend Reinvestment Plan (DRIP) </a:t>
            </a:r>
            <a:r>
              <a:rPr lang="en-US"/>
              <a:t>– An optional plan allowing shareholders to automatically reinvest dividend payments in additional shares of the company’s stock.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animEffect transition="in" filter="wipe(left)">
                                      <p:cBhvr>
                                        <p:cTn id="7" dur="500"/>
                                        <p:tgtEl>
                                          <p:spTgt spid="471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8">
                                            <p:txEl>
                                              <p:pRg st="1" end="1"/>
                                            </p:txEl>
                                          </p:spTgt>
                                        </p:tgtEl>
                                        <p:attrNameLst>
                                          <p:attrName>style.visibility</p:attrName>
                                        </p:attrNameLst>
                                      </p:cBhvr>
                                      <p:to>
                                        <p:strVal val="visible"/>
                                      </p:to>
                                    </p:set>
                                    <p:animEffect transition="in" filter="wipe(left)">
                                      <p:cBhvr>
                                        <p:cTn id="12" dur="500"/>
                                        <p:tgtEl>
                                          <p:spTgt spid="471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8">
                                            <p:txEl>
                                              <p:pRg st="2" end="2"/>
                                            </p:txEl>
                                          </p:spTgt>
                                        </p:tgtEl>
                                        <p:attrNameLst>
                                          <p:attrName>style.visibility</p:attrName>
                                        </p:attrNameLst>
                                      </p:cBhvr>
                                      <p:to>
                                        <p:strVal val="visible"/>
                                      </p:to>
                                    </p:set>
                                    <p:animEffect transition="in" filter="wipe(left)">
                                      <p:cBhvr>
                                        <p:cTn id="17" dur="500"/>
                                        <p:tgtEl>
                                          <p:spTgt spid="471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1676400" y="801688"/>
            <a:ext cx="7239000" cy="758825"/>
          </a:xfrm>
        </p:spPr>
        <p:txBody>
          <a:bodyPr/>
          <a:lstStyle/>
          <a:p>
            <a:pPr>
              <a:defRPr/>
            </a:pPr>
            <a:r>
              <a:rPr lang="en-US" b="1"/>
              <a:t>Irrelevance of Dividends</a:t>
            </a:r>
          </a:p>
        </p:txBody>
      </p:sp>
      <p:sp>
        <p:nvSpPr>
          <p:cNvPr id="8196" name="Rectangle 4"/>
          <p:cNvSpPr>
            <a:spLocks noGrp="1" noChangeArrowheads="1"/>
          </p:cNvSpPr>
          <p:nvPr>
            <p:ph type="body" idx="1"/>
          </p:nvPr>
        </p:nvSpPr>
        <p:spPr>
          <a:xfrm>
            <a:off x="596900" y="2743200"/>
            <a:ext cx="8166100" cy="3352800"/>
          </a:xfrm>
        </p:spPr>
        <p:txBody>
          <a:bodyPr/>
          <a:lstStyle/>
          <a:p>
            <a:pPr marL="685800" indent="-457200">
              <a:buSzTx/>
              <a:buFontTx/>
              <a:buChar char="•"/>
              <a:defRPr/>
            </a:pPr>
            <a:r>
              <a:rPr lang="en-US" sz="2800" smtClean="0"/>
              <a:t>M&amp;M contend that the effect of dividend  payments on shareholder wealth is exactly offset by other means of financing.</a:t>
            </a:r>
          </a:p>
          <a:p>
            <a:pPr marL="685800" indent="-457200">
              <a:buSzTx/>
              <a:buFontTx/>
              <a:buChar char="•"/>
              <a:defRPr/>
            </a:pPr>
            <a:r>
              <a:rPr lang="en-US" sz="2800" smtClean="0"/>
              <a:t>The dividend plus the “new” stock price after </a:t>
            </a:r>
            <a:r>
              <a:rPr lang="en-US" sz="2800" smtClean="0">
                <a:solidFill>
                  <a:schemeClr val="hlink"/>
                </a:solidFill>
                <a:effectLst>
                  <a:outerShdw blurRad="38100" dist="38100" dir="2700000" algn="tl">
                    <a:srgbClr val="C0C0C0"/>
                  </a:outerShdw>
                </a:effectLst>
              </a:rPr>
              <a:t>dilution</a:t>
            </a:r>
            <a:r>
              <a:rPr lang="en-US" sz="2800" smtClean="0"/>
              <a:t> exactly equals the stock price prior to the dividend distribution.</a:t>
            </a:r>
          </a:p>
        </p:txBody>
      </p:sp>
      <p:sp>
        <p:nvSpPr>
          <p:cNvPr id="8198" name="Rectangle 6"/>
          <p:cNvSpPr>
            <a:spLocks noChangeArrowheads="1"/>
          </p:cNvSpPr>
          <p:nvPr/>
        </p:nvSpPr>
        <p:spPr bwMode="auto">
          <a:xfrm>
            <a:off x="609600" y="1676400"/>
            <a:ext cx="7924800" cy="1066800"/>
          </a:xfrm>
          <a:prstGeom prst="rect">
            <a:avLst/>
          </a:prstGeom>
          <a:noFill/>
          <a:ln w="12700">
            <a:noFill/>
            <a:miter lim="800000"/>
            <a:headEnd/>
            <a:tailEnd/>
          </a:ln>
          <a:effectLst/>
        </p:spPr>
        <p:txBody>
          <a:bodyPr lIns="90488" tIns="44450" rIns="90488" bIns="44450"/>
          <a:lstStyle/>
          <a:p>
            <a:pPr marL="857250" indent="-628650" eaLnBrk="0" hangingPunct="0">
              <a:spcBef>
                <a:spcPct val="10000"/>
              </a:spcBef>
              <a:spcAft>
                <a:spcPct val="10000"/>
              </a:spcAft>
              <a:defRPr/>
            </a:pPr>
            <a:r>
              <a:rPr lang="en-US" sz="3200" i="1">
                <a:solidFill>
                  <a:srgbClr val="42B200"/>
                </a:solidFill>
                <a:effectLst>
                  <a:outerShdw blurRad="38100" dist="38100" dir="2700000" algn="tl">
                    <a:srgbClr val="C0C0C0"/>
                  </a:outerShdw>
                </a:effectLst>
              </a:rPr>
              <a:t>A.  Current dividends versus retention of earnings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ipe(left)">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ipe(left)">
                                      <p:cBhvr>
                                        <p:cTn id="12" dur="500"/>
                                        <p:tgtEl>
                                          <p:spTgt spid="8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title"/>
          </p:nvPr>
        </p:nvSpPr>
        <p:spPr>
          <a:xfrm>
            <a:off x="1676400" y="801688"/>
            <a:ext cx="7239000" cy="758825"/>
          </a:xfrm>
        </p:spPr>
        <p:txBody>
          <a:bodyPr/>
          <a:lstStyle/>
          <a:p>
            <a:pPr>
              <a:defRPr/>
            </a:pPr>
            <a:r>
              <a:rPr lang="en-US" b="1"/>
              <a:t>Irrelevance of Dividends</a:t>
            </a:r>
          </a:p>
        </p:txBody>
      </p:sp>
      <p:sp>
        <p:nvSpPr>
          <p:cNvPr id="9220" name="Rectangle 4"/>
          <p:cNvSpPr>
            <a:spLocks noGrp="1" noChangeArrowheads="1"/>
          </p:cNvSpPr>
          <p:nvPr>
            <p:ph type="body" idx="1"/>
          </p:nvPr>
        </p:nvSpPr>
        <p:spPr>
          <a:xfrm>
            <a:off x="609600" y="2273300"/>
            <a:ext cx="8153400" cy="3819525"/>
          </a:xfrm>
        </p:spPr>
        <p:txBody>
          <a:bodyPr>
            <a:spAutoFit/>
          </a:bodyPr>
          <a:lstStyle/>
          <a:p>
            <a:pPr marL="685800" indent="-457200">
              <a:buSzTx/>
              <a:buFontTx/>
              <a:buChar char="•"/>
            </a:pPr>
            <a:r>
              <a:rPr lang="en-US" sz="2600" smtClean="0"/>
              <a:t>M&amp;M and the total-value principle ensures that the sum of market value plus current dividends of two firms identical in all respects other than dividend-payout ratios will be the same.</a:t>
            </a:r>
          </a:p>
          <a:p>
            <a:pPr marL="685800" indent="-457200">
              <a:buSzTx/>
              <a:buFontTx/>
              <a:buChar char="•"/>
            </a:pPr>
            <a:r>
              <a:rPr lang="en-US" sz="2600" smtClean="0"/>
              <a:t>Investors can “create” any dividend policy they desire by selling shares when the dividend payout is too low or buying shares when the dividend payout is excessive.</a:t>
            </a:r>
          </a:p>
        </p:txBody>
      </p:sp>
      <p:sp>
        <p:nvSpPr>
          <p:cNvPr id="9222" name="Rectangle 6"/>
          <p:cNvSpPr>
            <a:spLocks noChangeArrowheads="1"/>
          </p:cNvSpPr>
          <p:nvPr/>
        </p:nvSpPr>
        <p:spPr bwMode="auto">
          <a:xfrm>
            <a:off x="609600" y="1689100"/>
            <a:ext cx="7924800" cy="609600"/>
          </a:xfrm>
          <a:prstGeom prst="rect">
            <a:avLst/>
          </a:prstGeom>
          <a:noFill/>
          <a:ln w="12700">
            <a:noFill/>
            <a:miter lim="800000"/>
            <a:headEnd/>
            <a:tailEnd/>
          </a:ln>
          <a:effectLst/>
        </p:spPr>
        <p:txBody>
          <a:bodyPr lIns="90488" tIns="44450" rIns="90488" bIns="44450"/>
          <a:lstStyle/>
          <a:p>
            <a:pPr marL="857250" indent="-628650" eaLnBrk="0" hangingPunct="0">
              <a:spcBef>
                <a:spcPct val="10000"/>
              </a:spcBef>
              <a:spcAft>
                <a:spcPct val="10000"/>
              </a:spcAft>
              <a:defRPr/>
            </a:pPr>
            <a:r>
              <a:rPr lang="en-US" sz="3200" i="1">
                <a:solidFill>
                  <a:srgbClr val="42B200"/>
                </a:solidFill>
                <a:effectLst>
                  <a:outerShdw blurRad="38100" dist="38100" dir="2700000" algn="tl">
                    <a:srgbClr val="C0C0C0"/>
                  </a:outerShdw>
                </a:effectLst>
              </a:rPr>
              <a:t>B.  Conservation of value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wipe(left)">
                                      <p:cBhvr>
                                        <p:cTn id="7" dur="500"/>
                                        <p:tgtEl>
                                          <p:spTgt spid="9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0">
                                            <p:txEl>
                                              <p:pRg st="1" end="1"/>
                                            </p:txEl>
                                          </p:spTgt>
                                        </p:tgtEl>
                                        <p:attrNameLst>
                                          <p:attrName>style.visibility</p:attrName>
                                        </p:attrNameLst>
                                      </p:cBhvr>
                                      <p:to>
                                        <p:strVal val="visible"/>
                                      </p:to>
                                    </p:set>
                                    <p:animEffect transition="in" filter="wipe(left)">
                                      <p:cBhvr>
                                        <p:cTn id="12" dur="500"/>
                                        <p:tgtEl>
                                          <p:spTgt spid="92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xfrm>
            <a:off x="1676400" y="801688"/>
            <a:ext cx="7239000" cy="758825"/>
          </a:xfrm>
        </p:spPr>
        <p:txBody>
          <a:bodyPr/>
          <a:lstStyle/>
          <a:p>
            <a:pPr>
              <a:defRPr/>
            </a:pPr>
            <a:r>
              <a:rPr lang="en-US" b="1"/>
              <a:t>Relevance of Dividends</a:t>
            </a:r>
          </a:p>
        </p:txBody>
      </p:sp>
      <p:sp>
        <p:nvSpPr>
          <p:cNvPr id="10244" name="Rectangle 4"/>
          <p:cNvSpPr>
            <a:spLocks noGrp="1" noChangeArrowheads="1"/>
          </p:cNvSpPr>
          <p:nvPr>
            <p:ph type="body" idx="1"/>
          </p:nvPr>
        </p:nvSpPr>
        <p:spPr>
          <a:xfrm>
            <a:off x="609600" y="2209800"/>
            <a:ext cx="8001000" cy="4114800"/>
          </a:xfrm>
        </p:spPr>
        <p:txBody>
          <a:bodyPr>
            <a:spAutoFit/>
          </a:bodyPr>
          <a:lstStyle/>
          <a:p>
            <a:pPr marL="685800" indent="-457200">
              <a:buSzTx/>
              <a:buFontTx/>
              <a:buChar char="•"/>
            </a:pPr>
            <a:r>
              <a:rPr lang="en-US" sz="3000" smtClean="0"/>
              <a:t>Uncertainty surrounding future company profitability leads certain investors to prefer the certainty of current dividends.</a:t>
            </a:r>
          </a:p>
          <a:p>
            <a:pPr marL="685800" indent="-457200">
              <a:buSzTx/>
              <a:buFontTx/>
              <a:buChar char="•"/>
            </a:pPr>
            <a:r>
              <a:rPr lang="en-US" sz="3000" smtClean="0"/>
              <a:t>Investors prefer “large” dividends.</a:t>
            </a:r>
          </a:p>
          <a:p>
            <a:pPr marL="685800" indent="-457200">
              <a:buSzTx/>
              <a:buFontTx/>
              <a:buChar char="•"/>
            </a:pPr>
            <a:r>
              <a:rPr lang="en-US" sz="3000" smtClean="0"/>
              <a:t>Investors do not like to manufacture “homemade” dividends, but prefer the company to distribute them directly.</a:t>
            </a:r>
          </a:p>
        </p:txBody>
      </p:sp>
      <p:sp>
        <p:nvSpPr>
          <p:cNvPr id="10246" name="Rectangle 6"/>
          <p:cNvSpPr>
            <a:spLocks noChangeArrowheads="1"/>
          </p:cNvSpPr>
          <p:nvPr/>
        </p:nvSpPr>
        <p:spPr bwMode="auto">
          <a:xfrm>
            <a:off x="609600" y="1600200"/>
            <a:ext cx="7924800" cy="609600"/>
          </a:xfrm>
          <a:prstGeom prst="rect">
            <a:avLst/>
          </a:prstGeom>
          <a:noFill/>
          <a:ln w="12700">
            <a:noFill/>
            <a:miter lim="800000"/>
            <a:headEnd/>
            <a:tailEnd/>
          </a:ln>
          <a:effectLst/>
        </p:spPr>
        <p:txBody>
          <a:bodyPr lIns="90488" tIns="44450" rIns="90488" bIns="44450"/>
          <a:lstStyle/>
          <a:p>
            <a:pPr marL="857250" indent="-628650" eaLnBrk="0" hangingPunct="0">
              <a:spcBef>
                <a:spcPct val="10000"/>
              </a:spcBef>
              <a:spcAft>
                <a:spcPct val="10000"/>
              </a:spcAft>
              <a:defRPr/>
            </a:pPr>
            <a:r>
              <a:rPr lang="en-US" sz="3200" i="1">
                <a:solidFill>
                  <a:schemeClr val="hlink"/>
                </a:solidFill>
                <a:effectLst>
                  <a:outerShdw blurRad="38100" dist="38100" dir="2700000" algn="tl">
                    <a:srgbClr val="C0C0C0"/>
                  </a:outerShdw>
                </a:effectLst>
              </a:rPr>
              <a:t>A.  Preference for dividends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wipe(left)">
                                      <p:cBhvr>
                                        <p:cTn id="7" dur="5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wipe(left)">
                                      <p:cBhvr>
                                        <p:cTn id="12" dur="500"/>
                                        <p:tgtEl>
                                          <p:spTgt spid="102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4">
                                            <p:txEl>
                                              <p:pRg st="2" end="2"/>
                                            </p:txEl>
                                          </p:spTgt>
                                        </p:tgtEl>
                                        <p:attrNameLst>
                                          <p:attrName>style.visibility</p:attrName>
                                        </p:attrNameLst>
                                      </p:cBhvr>
                                      <p:to>
                                        <p:strVal val="visible"/>
                                      </p:to>
                                    </p:set>
                                    <p:animEffect transition="in" filter="wipe(left)">
                                      <p:cBhvr>
                                        <p:cTn id="17" dur="500"/>
                                        <p:tgtEl>
                                          <p:spTgt spid="102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xfrm>
            <a:off x="1676400" y="801688"/>
            <a:ext cx="7239000" cy="758825"/>
          </a:xfrm>
        </p:spPr>
        <p:txBody>
          <a:bodyPr/>
          <a:lstStyle/>
          <a:p>
            <a:pPr>
              <a:defRPr/>
            </a:pPr>
            <a:r>
              <a:rPr lang="en-US" b="1"/>
              <a:t>Relevance of Dividends</a:t>
            </a:r>
          </a:p>
        </p:txBody>
      </p:sp>
      <p:sp>
        <p:nvSpPr>
          <p:cNvPr id="11268" name="Rectangle 4"/>
          <p:cNvSpPr>
            <a:spLocks noGrp="1" noChangeArrowheads="1"/>
          </p:cNvSpPr>
          <p:nvPr>
            <p:ph type="body" idx="1"/>
          </p:nvPr>
        </p:nvSpPr>
        <p:spPr>
          <a:xfrm>
            <a:off x="596900" y="2362200"/>
            <a:ext cx="8458200" cy="3848100"/>
          </a:xfrm>
        </p:spPr>
        <p:txBody>
          <a:bodyPr>
            <a:spAutoFit/>
          </a:bodyPr>
          <a:lstStyle/>
          <a:p>
            <a:pPr marL="685800" indent="-457200">
              <a:buSzTx/>
              <a:buFontTx/>
              <a:buChar char="•"/>
            </a:pPr>
            <a:r>
              <a:rPr lang="en-US" sz="2800" smtClean="0"/>
              <a:t>Capital gains taxes are deferred until the actual sale of stock. This creates a timing option.</a:t>
            </a:r>
          </a:p>
          <a:p>
            <a:pPr marL="685800" indent="-457200">
              <a:buSzTx/>
              <a:buFontTx/>
              <a:buChar char="•"/>
            </a:pPr>
            <a:r>
              <a:rPr lang="en-US" sz="2800" smtClean="0"/>
              <a:t>Capital gains are preferred to dividends, everything else equal. Thus, high dividend-yielding stocks should sell at a discount to generate a higher before-tax rate of return.</a:t>
            </a:r>
          </a:p>
          <a:p>
            <a:pPr marL="685800" indent="-457200">
              <a:buSzTx/>
              <a:buFontTx/>
              <a:buChar char="•"/>
            </a:pPr>
            <a:r>
              <a:rPr lang="en-US" sz="2800" smtClean="0"/>
              <a:t>Certain institutional investors pay no tax.</a:t>
            </a:r>
          </a:p>
        </p:txBody>
      </p:sp>
      <p:sp>
        <p:nvSpPr>
          <p:cNvPr id="11270" name="Rectangle 6"/>
          <p:cNvSpPr>
            <a:spLocks noChangeArrowheads="1"/>
          </p:cNvSpPr>
          <p:nvPr/>
        </p:nvSpPr>
        <p:spPr bwMode="auto">
          <a:xfrm>
            <a:off x="609600" y="1676400"/>
            <a:ext cx="7924800" cy="609600"/>
          </a:xfrm>
          <a:prstGeom prst="rect">
            <a:avLst/>
          </a:prstGeom>
          <a:noFill/>
          <a:ln w="12700">
            <a:noFill/>
            <a:miter lim="800000"/>
            <a:headEnd/>
            <a:tailEnd/>
          </a:ln>
          <a:effectLst/>
        </p:spPr>
        <p:txBody>
          <a:bodyPr lIns="90488" tIns="44450" rIns="90488" bIns="44450"/>
          <a:lstStyle/>
          <a:p>
            <a:pPr marL="857250" indent="-628650" eaLnBrk="0" hangingPunct="0">
              <a:spcBef>
                <a:spcPct val="10000"/>
              </a:spcBef>
              <a:spcAft>
                <a:spcPct val="10000"/>
              </a:spcAft>
              <a:defRPr/>
            </a:pPr>
            <a:r>
              <a:rPr lang="en-US" sz="3200" i="1">
                <a:solidFill>
                  <a:schemeClr val="hlink"/>
                </a:solidFill>
                <a:effectLst>
                  <a:outerShdw blurRad="38100" dist="38100" dir="2700000" algn="tl">
                    <a:srgbClr val="C0C0C0"/>
                  </a:outerShdw>
                </a:effectLst>
              </a:rPr>
              <a:t>B.  Taxes on the investor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wipe(left)">
                                      <p:cBhvr>
                                        <p:cTn id="7" dur="500"/>
                                        <p:tgtEl>
                                          <p:spTgt spid="11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wipe(left)">
                                      <p:cBhvr>
                                        <p:cTn id="12" dur="500"/>
                                        <p:tgtEl>
                                          <p:spTgt spid="112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8">
                                            <p:txEl>
                                              <p:pRg st="2" end="2"/>
                                            </p:txEl>
                                          </p:spTgt>
                                        </p:tgtEl>
                                        <p:attrNameLst>
                                          <p:attrName>style.visibility</p:attrName>
                                        </p:attrNameLst>
                                      </p:cBhvr>
                                      <p:to>
                                        <p:strVal val="visible"/>
                                      </p:to>
                                    </p:set>
                                    <p:animEffect transition="in" filter="wipe(left)">
                                      <p:cBhvr>
                                        <p:cTn id="17" dur="500"/>
                                        <p:tgtEl>
                                          <p:spTgt spid="112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xfrm>
            <a:off x="1676400" y="801688"/>
            <a:ext cx="7239000" cy="758825"/>
          </a:xfrm>
        </p:spPr>
        <p:txBody>
          <a:bodyPr/>
          <a:lstStyle/>
          <a:p>
            <a:pPr>
              <a:defRPr/>
            </a:pPr>
            <a:r>
              <a:rPr lang="en-US" b="1"/>
              <a:t>Relevance of Dividends</a:t>
            </a:r>
          </a:p>
        </p:txBody>
      </p:sp>
      <p:sp>
        <p:nvSpPr>
          <p:cNvPr id="12292" name="Rectangle 4"/>
          <p:cNvSpPr>
            <a:spLocks noGrp="1" noChangeArrowheads="1"/>
          </p:cNvSpPr>
          <p:nvPr>
            <p:ph type="body" idx="1"/>
          </p:nvPr>
        </p:nvSpPr>
        <p:spPr>
          <a:xfrm>
            <a:off x="609600" y="2590800"/>
            <a:ext cx="8153400" cy="3733800"/>
          </a:xfrm>
        </p:spPr>
        <p:txBody>
          <a:bodyPr/>
          <a:lstStyle/>
          <a:p>
            <a:pPr marL="685800" indent="-457200">
              <a:lnSpc>
                <a:spcPct val="90000"/>
              </a:lnSpc>
              <a:buSzTx/>
              <a:buFontTx/>
              <a:buChar char="•"/>
            </a:pPr>
            <a:r>
              <a:rPr lang="en-US" sz="2400" smtClean="0"/>
              <a:t>Corporations can typically exclude 70% of dividend income from taxation. Thus, corporations generally prefer to receive dividends rather than capital gains.</a:t>
            </a:r>
          </a:p>
          <a:p>
            <a:pPr marL="685800" indent="-457200">
              <a:lnSpc>
                <a:spcPct val="90000"/>
              </a:lnSpc>
              <a:buSzTx/>
              <a:buFontTx/>
              <a:buChar char="•"/>
            </a:pPr>
            <a:r>
              <a:rPr lang="en-US" sz="2400" smtClean="0"/>
              <a:t>The result is clienteles of investors with different dividend preferences. In equilibrium, there will be the proper distribution of firms with differing dividend policies to exactly meet the needs of investors.</a:t>
            </a:r>
          </a:p>
          <a:p>
            <a:pPr marL="685800" indent="-457200">
              <a:lnSpc>
                <a:spcPct val="90000"/>
              </a:lnSpc>
              <a:buSzTx/>
              <a:buFontTx/>
              <a:buChar char="•"/>
            </a:pPr>
            <a:r>
              <a:rPr lang="en-US" sz="2400" smtClean="0">
                <a:solidFill>
                  <a:srgbClr val="42B200"/>
                </a:solidFill>
                <a:effectLst>
                  <a:outerShdw blurRad="38100" dist="38100" dir="2700000" algn="tl">
                    <a:srgbClr val="C0C0C0"/>
                  </a:outerShdw>
                </a:effectLst>
              </a:rPr>
              <a:t>Thus, dividend-payout decisions are irrelevant.</a:t>
            </a:r>
          </a:p>
        </p:txBody>
      </p:sp>
      <p:sp>
        <p:nvSpPr>
          <p:cNvPr id="12294" name="Rectangle 6"/>
          <p:cNvSpPr>
            <a:spLocks noChangeArrowheads="1"/>
          </p:cNvSpPr>
          <p:nvPr/>
        </p:nvSpPr>
        <p:spPr bwMode="auto">
          <a:xfrm>
            <a:off x="609600" y="1981200"/>
            <a:ext cx="7924800" cy="609600"/>
          </a:xfrm>
          <a:prstGeom prst="rect">
            <a:avLst/>
          </a:prstGeom>
          <a:noFill/>
          <a:ln w="12700">
            <a:noFill/>
            <a:miter lim="800000"/>
            <a:headEnd/>
            <a:tailEnd/>
          </a:ln>
          <a:effectLst/>
        </p:spPr>
        <p:txBody>
          <a:bodyPr lIns="90488" tIns="44450" rIns="90488" bIns="44450"/>
          <a:lstStyle/>
          <a:p>
            <a:pPr marL="857250" indent="-628650" eaLnBrk="0" hangingPunct="0">
              <a:spcBef>
                <a:spcPct val="10000"/>
              </a:spcBef>
              <a:spcAft>
                <a:spcPct val="10000"/>
              </a:spcAft>
              <a:defRPr/>
            </a:pPr>
            <a:r>
              <a:rPr lang="en-US" sz="3200" i="1">
                <a:solidFill>
                  <a:schemeClr val="hlink"/>
                </a:solidFill>
                <a:effectLst>
                  <a:outerShdw blurRad="38100" dist="38100" dir="2700000" algn="tl">
                    <a:srgbClr val="C0C0C0"/>
                  </a:outerShdw>
                </a:effectLst>
              </a:rPr>
              <a:t>B.  Taxes on the investor (continued)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ipe(left)">
                                      <p:cBhvr>
                                        <p:cTn id="7" dur="5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wipe(left)">
                                      <p:cBhvr>
                                        <p:cTn id="12" dur="500"/>
                                        <p:tgtEl>
                                          <p:spTgt spid="12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wipe(left)">
                                      <p:cBhvr>
                                        <p:cTn id="17" dur="500"/>
                                        <p:tgtEl>
                                          <p:spTgt spid="12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autoUpdateAnimBg="0"/>
    </p:bldLst>
  </p:timing>
</p:sld>
</file>

<file path=ppt/theme/theme1.xml><?xml version="1.0" encoding="utf-8"?>
<a:theme xmlns:a="http://schemas.openxmlformats.org/drawingml/2006/main" name="twinkles">
  <a:themeElements>
    <a:clrScheme name="">
      <a:dk1>
        <a:srgbClr val="003530"/>
      </a:dk1>
      <a:lt1>
        <a:srgbClr val="FFFFFF"/>
      </a:lt1>
      <a:dk2>
        <a:srgbClr val="114FFB"/>
      </a:dk2>
      <a:lt2>
        <a:srgbClr val="CECECE"/>
      </a:lt2>
      <a:accent1>
        <a:srgbClr val="FAFD00"/>
      </a:accent1>
      <a:accent2>
        <a:srgbClr val="FFA27C"/>
      </a:accent2>
      <a:accent3>
        <a:srgbClr val="FFFFFF"/>
      </a:accent3>
      <a:accent4>
        <a:srgbClr val="002C27"/>
      </a:accent4>
      <a:accent5>
        <a:srgbClr val="FCFEAA"/>
      </a:accent5>
      <a:accent6>
        <a:srgbClr val="E79270"/>
      </a:accent6>
      <a:hlink>
        <a:srgbClr val="E5405D"/>
      </a:hlink>
      <a:folHlink>
        <a:srgbClr val="DADADA"/>
      </a:folHlink>
    </a:clrScheme>
    <a:fontScheme name="twink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0000"/>
            </a:solidFill>
            <a:effectLst/>
            <a:latin typeface="Arial" charset="0"/>
          </a:defRPr>
        </a:defPPr>
      </a:lstStyle>
    </a:lnDef>
  </a:objectDefaults>
  <a:extraClrSchemeLst>
    <a:extraClrScheme>
      <a:clrScheme name="twinkl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winkl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winkl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winkl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winkl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winkl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winkl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d:\msoffice\powerpnt\template\sldshow\twinkles.ppt</Template>
  <TotalTime>184</TotalTime>
  <Pages>42</Pages>
  <Words>2269</Words>
  <Application>Microsoft Office PowerPoint</Application>
  <PresentationFormat>On-screen Show (4:3)</PresentationFormat>
  <Paragraphs>282</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Monotype Sorts</vt:lpstr>
      <vt:lpstr>Symbol</vt:lpstr>
      <vt:lpstr>Times</vt:lpstr>
      <vt:lpstr>Times New Roman</vt:lpstr>
      <vt:lpstr>twinkles</vt:lpstr>
      <vt:lpstr>PowerPoint Presentation</vt:lpstr>
      <vt:lpstr>After Studying Chapter 18, you should be able to:</vt:lpstr>
      <vt:lpstr>Dividend Policy</vt:lpstr>
      <vt:lpstr>Dividends as a Passive Residual</vt:lpstr>
      <vt:lpstr>Irrelevance of Dividends</vt:lpstr>
      <vt:lpstr>Irrelevance of Dividends</vt:lpstr>
      <vt:lpstr>Relevance of Dividends</vt:lpstr>
      <vt:lpstr>Relevance of Dividends</vt:lpstr>
      <vt:lpstr>Relevance of Dividends</vt:lpstr>
      <vt:lpstr>Other Dividend Issues</vt:lpstr>
      <vt:lpstr>Empirical Testing of Dividend Policy</vt:lpstr>
      <vt:lpstr>Implications for Corporate Policy</vt:lpstr>
      <vt:lpstr>Implications for Corporate Policy</vt:lpstr>
      <vt:lpstr>Factors Influencing Dividend Policy</vt:lpstr>
      <vt:lpstr>Factors Influencing Dividend Policy</vt:lpstr>
      <vt:lpstr>Factors Influencing Dividend Policy</vt:lpstr>
      <vt:lpstr>Dividend Stability</vt:lpstr>
      <vt:lpstr>Dividend Stability</vt:lpstr>
      <vt:lpstr>Valuation of Dividend Stability</vt:lpstr>
      <vt:lpstr>Types of Dividends</vt:lpstr>
      <vt:lpstr>Stock Dividends and Stock Splits</vt:lpstr>
      <vt:lpstr>B/S Changes for the Small-Percentage Stock Dividend</vt:lpstr>
      <vt:lpstr>Small-Percentage Stock Dividends</vt:lpstr>
      <vt:lpstr>Stock Dividends,  EPS, and Total Earnings</vt:lpstr>
      <vt:lpstr>Stock Dividends and Stock Splits</vt:lpstr>
      <vt:lpstr>B/S Changes for the Large-Percentage Stock Dividend</vt:lpstr>
      <vt:lpstr>Large-Percentage Stock Dividends</vt:lpstr>
      <vt:lpstr>Stock Dividends and Stock Splits</vt:lpstr>
      <vt:lpstr>Stock Splits</vt:lpstr>
      <vt:lpstr>Value to Investors of Stock Dividends or Stock Splits</vt:lpstr>
      <vt:lpstr>Stock Dividends and Stock Splits</vt:lpstr>
      <vt:lpstr>Reverse Stock Splits</vt:lpstr>
      <vt:lpstr>Stock Repurchase</vt:lpstr>
      <vt:lpstr>Methods of Repurchase</vt:lpstr>
      <vt:lpstr>Repurchasing as  Part of Dividend Policy</vt:lpstr>
      <vt:lpstr>Repurchasing as  Part of Dividend Policy</vt:lpstr>
      <vt:lpstr>Summary of Repurchasing as Part of Dividend Policy</vt:lpstr>
      <vt:lpstr>Summary of Repurchasing as Part of Dividend Policy</vt:lpstr>
      <vt:lpstr>Investment or Financing Decision?</vt:lpstr>
      <vt:lpstr>Possible Signaling Effect</vt:lpstr>
      <vt:lpstr>Administrative Considerations:  Procedural Aspects</vt:lpstr>
      <vt:lpstr>Administrative Considerations:  Procedural Aspects</vt:lpstr>
      <vt:lpstr>Administrative Considerations:  Procedural Aspects</vt:lpstr>
      <vt:lpstr>Dividend Reinvestment Plans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 Dividend Policy</dc:title>
  <dc:subject>Van Horne / Wachowicz Tenth Edition</dc:subject>
  <dc:creator>Gregory A. Kuhlemeyer</dc:creator>
  <cp:lastModifiedBy>8p</cp:lastModifiedBy>
  <cp:revision>78</cp:revision>
  <cp:lastPrinted>1997-05-17T16:49:06Z</cp:lastPrinted>
  <dcterms:created xsi:type="dcterms:W3CDTF">1997-06-02T23:45:32Z</dcterms:created>
  <dcterms:modified xsi:type="dcterms:W3CDTF">2017-05-07T09:34:09Z</dcterms:modified>
</cp:coreProperties>
</file>