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260" r:id="rId2"/>
    <p:sldId id="297" r:id="rId3"/>
    <p:sldId id="332" r:id="rId4"/>
    <p:sldId id="298" r:id="rId5"/>
    <p:sldId id="311" r:id="rId6"/>
    <p:sldId id="312" r:id="rId7"/>
    <p:sldId id="313" r:id="rId8"/>
    <p:sldId id="315" r:id="rId9"/>
    <p:sldId id="316" r:id="rId10"/>
    <p:sldId id="317" r:id="rId11"/>
    <p:sldId id="318" r:id="rId12"/>
    <p:sldId id="320" r:id="rId13"/>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4637" autoAdjust="0"/>
  </p:normalViewPr>
  <p:slideViewPr>
    <p:cSldViewPr snapToGrid="0" snapToObjects="1">
      <p:cViewPr varScale="1">
        <p:scale>
          <a:sx n="70" d="100"/>
          <a:sy n="70" d="100"/>
        </p:scale>
        <p:origin x="138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snapToObjects="1">
      <p:cViewPr varScale="1">
        <p:scale>
          <a:sx n="69" d="100"/>
          <a:sy n="69" d="100"/>
        </p:scale>
        <p:origin x="-3306" y="-10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005908A5-0EFC-4DA2-8E22-C2AEB7325397}" type="slidenum">
              <a:rPr lang="en-US" smtClean="0"/>
              <a:t>‹#›</a:t>
            </a:fld>
            <a:endParaRPr lang="en-US"/>
          </a:p>
        </p:txBody>
      </p:sp>
    </p:spTree>
    <p:extLst>
      <p:ext uri="{BB962C8B-B14F-4D97-AF65-F5344CB8AC3E}">
        <p14:creationId xmlns:p14="http://schemas.microsoft.com/office/powerpoint/2010/main" val="21111962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11EEE8CE-7D1F-4FF9-AAAB-F3D6B0BA41A2}" type="datetimeFigureOut">
              <a:rPr lang="en-US" smtClean="0"/>
              <a:pPr/>
              <a:t>5/8/2017</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BA033C79-522A-4E48-9C84-484BA59D7EE4}" type="slidenum">
              <a:rPr lang="en-US" smtClean="0"/>
              <a:pPr/>
              <a:t>‹#›</a:t>
            </a:fld>
            <a:endParaRPr lang="en-US"/>
          </a:p>
        </p:txBody>
      </p:sp>
    </p:spTree>
    <p:extLst>
      <p:ext uri="{BB962C8B-B14F-4D97-AF65-F5344CB8AC3E}">
        <p14:creationId xmlns:p14="http://schemas.microsoft.com/office/powerpoint/2010/main" val="4000288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D26A3B-372E-43E3-9135-155F8210F3D3}" type="slidenum">
              <a:rPr lang="en-US"/>
              <a:pPr/>
              <a:t>2</a:t>
            </a:fld>
            <a:endParaRPr lang="en-US"/>
          </a:p>
        </p:txBody>
      </p:sp>
      <p:sp>
        <p:nvSpPr>
          <p:cNvPr id="421890" name="Rectangle 2"/>
          <p:cNvSpPr>
            <a:spLocks noGrp="1" noRot="1" noChangeAspect="1" noChangeArrowheads="1" noTextEdit="1"/>
          </p:cNvSpPr>
          <p:nvPr>
            <p:ph type="sldImg"/>
          </p:nvPr>
        </p:nvSpPr>
        <p:spPr>
          <a:ln/>
        </p:spPr>
      </p:sp>
      <p:sp>
        <p:nvSpPr>
          <p:cNvPr id="421891" name="Rectangle 3"/>
          <p:cNvSpPr>
            <a:spLocks noGrp="1" noChangeArrowheads="1"/>
          </p:cNvSpPr>
          <p:nvPr>
            <p:ph type="body" idx="1"/>
          </p:nvPr>
        </p:nvSpPr>
        <p:spPr/>
        <p:txBody>
          <a:bodyPr/>
          <a:lstStyle/>
          <a:p>
            <a:r>
              <a:rPr lang="en-US" dirty="0"/>
              <a:t>If prices for all goods and services went up in the same proportion, over some period of time—if all prices increased by, say, 2 percent over the past 12 months—there would be no difficulty in identifying the rate of inflation: It would be 2 percent a year. In reality, over any stretch of time, some prices will rise faster than others and some may actually decline. When we speak of inflation as a sustained increase in the “general level of prices,” we have in mind an increase in an average of all prices. </a:t>
            </a:r>
          </a:p>
          <a:p>
            <a:endParaRPr lang="en-US" dirty="0"/>
          </a:p>
          <a:p>
            <a:r>
              <a:rPr lang="en-US" dirty="0"/>
              <a:t>Post WW2 inflation has been the norm. But in 19</a:t>
            </a:r>
            <a:r>
              <a:rPr lang="en-US" baseline="30000" dirty="0"/>
              <a:t>th</a:t>
            </a:r>
            <a:r>
              <a:rPr lang="en-US" dirty="0"/>
              <a:t> century, deflation was much more common. </a:t>
            </a:r>
          </a:p>
          <a:p>
            <a:endParaRPr lang="en-US" dirty="0"/>
          </a:p>
          <a:p>
            <a:r>
              <a:rPr lang="en-US" dirty="0" err="1"/>
              <a:t>Mankiw</a:t>
            </a:r>
            <a:r>
              <a:rPr lang="en-US" dirty="0"/>
              <a:t> p. 661</a:t>
            </a:r>
          </a:p>
          <a:p>
            <a:endParaRPr lang="en-US" dirty="0"/>
          </a:p>
          <a:p>
            <a:r>
              <a:rPr lang="en-US" dirty="0"/>
              <a:t>Easy to think about one price (gasoline) take a survey of gas stations; but how to measure prices across the economy</a:t>
            </a:r>
          </a:p>
        </p:txBody>
      </p:sp>
    </p:spTree>
    <p:extLst>
      <p:ext uri="{BB962C8B-B14F-4D97-AF65-F5344CB8AC3E}">
        <p14:creationId xmlns:p14="http://schemas.microsoft.com/office/powerpoint/2010/main" val="1340628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22C980-C7D6-4CFF-8BC1-8F0085FEAF80}" type="slidenum">
              <a:rPr lang="en-US"/>
              <a:pPr/>
              <a:t>4</a:t>
            </a:fld>
            <a:endParaRPr lang="en-US"/>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p:txBody>
          <a:bodyPr/>
          <a:lstStyle/>
          <a:p>
            <a:r>
              <a:rPr lang="en-US"/>
              <a:t>Must use a price index like one of these; all similar construction</a:t>
            </a:r>
          </a:p>
          <a:p>
            <a:endParaRPr lang="en-US"/>
          </a:p>
          <a:p>
            <a:r>
              <a:rPr lang="en-US"/>
              <a:t>This average is more sophisticated than a simple arithmetic mean. We don’t want to treat a 10 percent increase in the price of pepper, for example, as having the same importance as a 10 percent increase in the price of shelter, clothing or transportation. So the formulas we use weight items by how important they are in people’s budgets.</a:t>
            </a:r>
          </a:p>
          <a:p>
            <a:endParaRPr lang="en-US"/>
          </a:p>
          <a:p>
            <a:r>
              <a:rPr lang="en-US"/>
              <a:t>Differences in weighting, and the scope of goods and services included, give rise to the various inflation measures we hear reported on radio and television broadcasts or read about in the papers. </a:t>
            </a:r>
          </a:p>
        </p:txBody>
      </p:sp>
    </p:spTree>
    <p:extLst>
      <p:ext uri="{BB962C8B-B14F-4D97-AF65-F5344CB8AC3E}">
        <p14:creationId xmlns:p14="http://schemas.microsoft.com/office/powerpoint/2010/main" val="20143167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D4F549-0940-4E7F-BC27-B51F90DC4783}" type="slidenum">
              <a:rPr lang="en-US"/>
              <a:pPr/>
              <a:t>8</a:t>
            </a:fld>
            <a:endParaRPr lang="en-US"/>
          </a:p>
        </p:txBody>
      </p:sp>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r>
              <a:rPr lang="en-US"/>
              <a:t>This is the economic indicator</a:t>
            </a:r>
          </a:p>
        </p:txBody>
      </p:sp>
    </p:spTree>
    <p:extLst>
      <p:ext uri="{BB962C8B-B14F-4D97-AF65-F5344CB8AC3E}">
        <p14:creationId xmlns:p14="http://schemas.microsoft.com/office/powerpoint/2010/main" val="2443193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7A2884-CAB9-458F-8835-4D090C349C14}" type="slidenum">
              <a:rPr lang="en-US"/>
              <a:pPr/>
              <a:t>9</a:t>
            </a:fld>
            <a:endParaRPr lang="en-US"/>
          </a:p>
        </p:txBody>
      </p:sp>
      <p:sp>
        <p:nvSpPr>
          <p:cNvPr id="481282" name="Rectangle 2"/>
          <p:cNvSpPr>
            <a:spLocks noGrp="1" noRot="1" noChangeAspect="1" noChangeArrowheads="1" noTextEdit="1"/>
          </p:cNvSpPr>
          <p:nvPr>
            <p:ph type="sldImg"/>
          </p:nvPr>
        </p:nvSpPr>
        <p:spPr>
          <a:ln/>
        </p:spPr>
      </p:sp>
      <p:sp>
        <p:nvSpPr>
          <p:cNvPr id="481283" name="Rectangle 3"/>
          <p:cNvSpPr>
            <a:spLocks noGrp="1" noChangeArrowheads="1"/>
          </p:cNvSpPr>
          <p:nvPr>
            <p:ph type="body" idx="1"/>
          </p:nvPr>
        </p:nvSpPr>
        <p:spPr/>
        <p:txBody>
          <a:bodyPr>
            <a:normAutofit fontScale="77500" lnSpcReduction="20000"/>
          </a:bodyPr>
          <a:lstStyle/>
          <a:p>
            <a:r>
              <a:rPr lang="en-US" dirty="0"/>
              <a:t>Even when inflation is anticipated, it creates costs.</a:t>
            </a:r>
          </a:p>
          <a:p>
            <a:endParaRPr lang="en-US" dirty="0"/>
          </a:p>
          <a:p>
            <a:r>
              <a:rPr lang="en-US" dirty="0"/>
              <a:t>Long-term planning – what if the length of a yard or a foot kept changing? Are you measuring in Jan inches or in July inches? 2007 feet or 1997 feet?</a:t>
            </a:r>
          </a:p>
          <a:p>
            <a:endParaRPr lang="en-US" dirty="0"/>
          </a:p>
          <a:p>
            <a:r>
              <a:rPr lang="en-US" dirty="0"/>
              <a:t>For big purchases or significant goals such as college or retirement, the “unit of account” keeps changing. Can you perfectly anticipate inflation? Unlikely.</a:t>
            </a:r>
          </a:p>
          <a:p>
            <a:endParaRPr lang="en-US" dirty="0"/>
          </a:p>
          <a:p>
            <a:r>
              <a:rPr lang="en-US" dirty="0"/>
              <a:t>Shoe leather: Does a business get the cash necessary for a week of business all at once or does the business make a daily trip to the bank? How much does a trip to the bank cost?</a:t>
            </a:r>
          </a:p>
          <a:p>
            <a:endParaRPr lang="en-US" dirty="0"/>
          </a:p>
          <a:p>
            <a:r>
              <a:rPr lang="en-US" dirty="0"/>
              <a:t>Inflation rate of 10% results in a misallocation of resources of between 1% and 2% of GDP</a:t>
            </a:r>
          </a:p>
          <a:p>
            <a:r>
              <a:rPr lang="en-US" dirty="0"/>
              <a:t>Inflation of 3% results in a loss of ½ of 1% of GDP</a:t>
            </a:r>
          </a:p>
          <a:p>
            <a:endParaRPr lang="en-US" dirty="0"/>
          </a:p>
          <a:p>
            <a:r>
              <a:rPr lang="en-US" dirty="0"/>
              <a:t>Prices interfere with even short range planning. If the price of a good is rising, is it increased demand or simply inflation?</a:t>
            </a:r>
          </a:p>
          <a:p>
            <a:endParaRPr lang="en-US" dirty="0"/>
          </a:p>
          <a:p>
            <a:r>
              <a:rPr lang="en-US" dirty="0"/>
              <a:t>Why do we value price stability? Somewhere in France, there is—or at least there used to be—a rod that precisely defines a meter. </a:t>
            </a:r>
          </a:p>
          <a:p>
            <a:r>
              <a:rPr lang="en-US" dirty="0"/>
              <a:t>Useful to know that the length of that rod is constant from one month to the next, one year to the next.</a:t>
            </a:r>
          </a:p>
          <a:p>
            <a:r>
              <a:rPr lang="en-US" dirty="0"/>
              <a:t>Building</a:t>
            </a:r>
          </a:p>
          <a:p>
            <a:r>
              <a:rPr lang="en-US" dirty="0"/>
              <a:t>Best -- rod that doesn’t change—“meter stability” </a:t>
            </a:r>
          </a:p>
          <a:p>
            <a:r>
              <a:rPr lang="en-US" dirty="0"/>
              <a:t>Next best -- a rod that changed in predictable ways—say, a rod known to grow by 2 percent a year People could at least confidently plan for the future</a:t>
            </a:r>
          </a:p>
          <a:p>
            <a:r>
              <a:rPr lang="en-US" dirty="0"/>
              <a:t>Worst case -- a rod that changed unpredictably—some months growing by “X” percent, some months actually shrinking. </a:t>
            </a:r>
          </a:p>
          <a:p>
            <a:endParaRPr lang="en-US" dirty="0"/>
          </a:p>
          <a:p>
            <a:r>
              <a:rPr lang="en-US" dirty="0"/>
              <a:t>Manufacturers and others, like the people who organize marathons, would expend resources attempting to predict changes in the rod’s length—resources that could have been put to more productive use. And still, at the end of the day, some of their plans would come to naught because of unforeseen variations. You couldn’t build a new house under those circumstances, or a factory, or a school, or practically anything else.</a:t>
            </a:r>
          </a:p>
          <a:p>
            <a:endParaRPr lang="en-US" dirty="0"/>
          </a:p>
          <a:p>
            <a:r>
              <a:rPr lang="en-US" dirty="0"/>
              <a:t>Inflation is a bit like having a measuring stick that grows or shrinks from one month to the next; the “doohickeys” and “doodads” that need to fit together, in this case, are prices for money or goods today and in the future.</a:t>
            </a:r>
          </a:p>
          <a:p>
            <a:endParaRPr lang="en-US" dirty="0"/>
          </a:p>
          <a:p>
            <a:r>
              <a:rPr lang="en-US" dirty="0"/>
              <a:t>The consequences of a randomly varying dollar value would be severe. Low and predictable inflation is preferable to high and variable inflation and that low and predictable inflation should be the goal of your central bank. </a:t>
            </a:r>
          </a:p>
        </p:txBody>
      </p:sp>
    </p:spTree>
    <p:extLst>
      <p:ext uri="{BB962C8B-B14F-4D97-AF65-F5344CB8AC3E}">
        <p14:creationId xmlns:p14="http://schemas.microsoft.com/office/powerpoint/2010/main" val="39889214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1CF5A0-898D-4298-9836-85BE3D4554A3}" type="slidenum">
              <a:rPr lang="en-US"/>
              <a:pPr/>
              <a:t>10</a:t>
            </a:fld>
            <a:endParaRPr lang="en-US"/>
          </a:p>
        </p:txBody>
      </p:sp>
      <p:sp>
        <p:nvSpPr>
          <p:cNvPr id="449538" name="Rectangle 2"/>
          <p:cNvSpPr>
            <a:spLocks noGrp="1" noRot="1" noChangeAspect="1" noChangeArrowheads="1" noTextEdit="1"/>
          </p:cNvSpPr>
          <p:nvPr>
            <p:ph type="sldImg"/>
          </p:nvPr>
        </p:nvSpPr>
        <p:spPr>
          <a:ln/>
        </p:spPr>
      </p:sp>
      <p:sp>
        <p:nvSpPr>
          <p:cNvPr id="449539" name="Rectangle 3"/>
          <p:cNvSpPr>
            <a:spLocks noGrp="1" noChangeArrowheads="1"/>
          </p:cNvSpPr>
          <p:nvPr>
            <p:ph type="body" idx="1"/>
          </p:nvPr>
        </p:nvSpPr>
        <p:spPr/>
        <p:txBody>
          <a:bodyPr/>
          <a:lstStyle/>
          <a:p>
            <a:r>
              <a:rPr lang="en-US"/>
              <a:t>Look at hyperinflations. </a:t>
            </a:r>
          </a:p>
          <a:p>
            <a:endParaRPr lang="en-US"/>
          </a:p>
          <a:p>
            <a:r>
              <a:rPr lang="en-US"/>
              <a:t>During these periods, money fails to fulfill its functions as medium of exchange, store of value and unit of account</a:t>
            </a:r>
          </a:p>
          <a:p>
            <a:endParaRPr lang="en-US"/>
          </a:p>
          <a:p>
            <a:r>
              <a:rPr lang="en-US"/>
              <a:t>See Mankiw p. 671</a:t>
            </a:r>
          </a:p>
          <a:p>
            <a:endParaRPr lang="en-US"/>
          </a:p>
          <a:p>
            <a:r>
              <a:rPr lang="en-US"/>
              <a:t>Germany – 200% increase every minute – triples every minute</a:t>
            </a:r>
          </a:p>
        </p:txBody>
      </p:sp>
    </p:spTree>
    <p:extLst>
      <p:ext uri="{BB962C8B-B14F-4D97-AF65-F5344CB8AC3E}">
        <p14:creationId xmlns:p14="http://schemas.microsoft.com/office/powerpoint/2010/main" val="3713176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8625A5-5AAF-4A09-A25D-C3D94FBCB2B8}" type="slidenum">
              <a:rPr lang="en-US"/>
              <a:pPr/>
              <a:t>11</a:t>
            </a:fld>
            <a:endParaRPr lang="en-US"/>
          </a:p>
        </p:txBody>
      </p:sp>
      <p:sp>
        <p:nvSpPr>
          <p:cNvPr id="446466" name="Rectangle 2"/>
          <p:cNvSpPr>
            <a:spLocks noGrp="1" noRot="1" noChangeAspect="1" noChangeArrowheads="1" noTextEdit="1"/>
          </p:cNvSpPr>
          <p:nvPr>
            <p:ph type="sldImg"/>
          </p:nvPr>
        </p:nvSpPr>
        <p:spPr>
          <a:ln/>
        </p:spPr>
      </p:sp>
      <p:sp>
        <p:nvSpPr>
          <p:cNvPr id="446467" name="Rectangle 3"/>
          <p:cNvSpPr>
            <a:spLocks noGrp="1" noChangeArrowheads="1"/>
          </p:cNvSpPr>
          <p:nvPr>
            <p:ph type="body" idx="1"/>
          </p:nvPr>
        </p:nvSpPr>
        <p:spPr/>
        <p:txBody>
          <a:bodyPr/>
          <a:lstStyle/>
          <a:p>
            <a:r>
              <a:rPr lang="en-US"/>
              <a:t>Cookie / token example</a:t>
            </a:r>
          </a:p>
        </p:txBody>
      </p:sp>
    </p:spTree>
    <p:extLst>
      <p:ext uri="{BB962C8B-B14F-4D97-AF65-F5344CB8AC3E}">
        <p14:creationId xmlns:p14="http://schemas.microsoft.com/office/powerpoint/2010/main" val="2209796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5/8/2017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182776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5/8/2017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4190025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5/8/2017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3794605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1"/>
            <a:ext cx="8229600" cy="437197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5/8/2017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3282528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5/8/2017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2412674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5/8/2017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3738334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5/8/2017</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411994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5/8/2017</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899527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5/8/2017</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1960016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5/8/2017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3632311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5/8/2017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3859192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Economic Summit</a:t>
            </a:r>
            <a:endParaRPr lang="en-US" dirty="0"/>
          </a:p>
        </p:txBody>
      </p:sp>
      <p:sp>
        <p:nvSpPr>
          <p:cNvPr id="3" name="Text Placeholder 2"/>
          <p:cNvSpPr>
            <a:spLocks noGrp="1"/>
          </p:cNvSpPr>
          <p:nvPr>
            <p:ph type="body" idx="1"/>
          </p:nvPr>
        </p:nvSpPr>
        <p:spPr>
          <a:xfrm>
            <a:off x="457200" y="1600201"/>
            <a:ext cx="8229600" cy="421957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5" name="Straight Connector 4"/>
          <p:cNvCxnSpPr/>
          <p:nvPr userDrawn="1"/>
        </p:nvCxnSpPr>
        <p:spPr>
          <a:xfrm>
            <a:off x="457200" y="1181100"/>
            <a:ext cx="82296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pic>
        <p:nvPicPr>
          <p:cNvPr id="6" name="Picture 5" descr="EconBootCamp.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6531059" y="5926084"/>
            <a:ext cx="2374900" cy="786425"/>
          </a:xfrm>
          <a:prstGeom prst="rect">
            <a:avLst/>
          </a:prstGeom>
        </p:spPr>
      </p:pic>
    </p:spTree>
    <p:extLst>
      <p:ext uri="{BB962C8B-B14F-4D97-AF65-F5344CB8AC3E}">
        <p14:creationId xmlns:p14="http://schemas.microsoft.com/office/powerpoint/2010/main" val="37405943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r>
            <a:br>
              <a:rPr lang="en-US" dirty="0" smtClean="0"/>
            </a:br>
            <a:r>
              <a:rPr lang="en-US" dirty="0" smtClean="0"/>
              <a:t>Economic Instability</a:t>
            </a:r>
            <a:endParaRPr lang="en-US" dirty="0"/>
          </a:p>
        </p:txBody>
      </p:sp>
      <p:sp>
        <p:nvSpPr>
          <p:cNvPr id="7" name="Subtitle 6"/>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4" name="Rectangle 2"/>
          <p:cNvSpPr>
            <a:spLocks noGrp="1" noChangeArrowheads="1"/>
          </p:cNvSpPr>
          <p:nvPr>
            <p:ph type="title"/>
          </p:nvPr>
        </p:nvSpPr>
        <p:spPr/>
        <p:txBody>
          <a:bodyPr/>
          <a:lstStyle/>
          <a:p>
            <a:r>
              <a:rPr lang="en-US" smtClean="0"/>
              <a:t>Hyperinflation</a:t>
            </a:r>
            <a:endParaRPr lang="en-US"/>
          </a:p>
        </p:txBody>
      </p:sp>
      <p:sp>
        <p:nvSpPr>
          <p:cNvPr id="448515" name="Rectangle 3"/>
          <p:cNvSpPr>
            <a:spLocks noGrp="1" noChangeArrowheads="1"/>
          </p:cNvSpPr>
          <p:nvPr>
            <p:ph sz="quarter" idx="1"/>
          </p:nvPr>
        </p:nvSpPr>
        <p:spPr/>
        <p:txBody>
          <a:bodyPr/>
          <a:lstStyle/>
          <a:p>
            <a:r>
              <a:rPr lang="en-US" dirty="0" smtClean="0"/>
              <a:t>Excessive monetary growth → hyperinflation</a:t>
            </a:r>
          </a:p>
          <a:p>
            <a:r>
              <a:rPr lang="en-US" dirty="0" smtClean="0"/>
              <a:t>Examples</a:t>
            </a:r>
          </a:p>
          <a:p>
            <a:pPr lvl="1"/>
            <a:r>
              <a:rPr lang="en-US" dirty="0" smtClean="0"/>
              <a:t>Nicaragua (1988) – 33,000% inflation</a:t>
            </a:r>
          </a:p>
          <a:p>
            <a:pPr lvl="1"/>
            <a:r>
              <a:rPr lang="en-US" dirty="0" smtClean="0"/>
              <a:t>Germany (1923) – 102 million% inflation</a:t>
            </a:r>
          </a:p>
          <a:p>
            <a:pPr lvl="1"/>
            <a:r>
              <a:rPr lang="en-US" dirty="0" smtClean="0"/>
              <a:t>Hungary (1945) – 3.8 * 10</a:t>
            </a:r>
            <a:r>
              <a:rPr lang="en-US" baseline="30000" dirty="0" smtClean="0"/>
              <a:t>27</a:t>
            </a:r>
            <a:r>
              <a:rPr lang="en-US" dirty="0" smtClean="0"/>
              <a:t>% inflation</a:t>
            </a:r>
          </a:p>
          <a:p>
            <a:r>
              <a:rPr lang="en-US" dirty="0" smtClean="0"/>
              <a:t>Harm of inflation is magnified.</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p:cNvSpPr>
            <a:spLocks noGrp="1" noChangeArrowheads="1"/>
          </p:cNvSpPr>
          <p:nvPr>
            <p:ph type="title"/>
          </p:nvPr>
        </p:nvSpPr>
        <p:spPr/>
        <p:txBody>
          <a:bodyPr/>
          <a:lstStyle/>
          <a:p>
            <a:r>
              <a:rPr lang="en-US" dirty="0" smtClean="0"/>
              <a:t>Causes of Inflation</a:t>
            </a:r>
            <a:endParaRPr lang="en-US" dirty="0"/>
          </a:p>
        </p:txBody>
      </p:sp>
      <p:sp>
        <p:nvSpPr>
          <p:cNvPr id="445443" name="Rectangle 3"/>
          <p:cNvSpPr>
            <a:spLocks noGrp="1" noChangeArrowheads="1"/>
          </p:cNvSpPr>
          <p:nvPr>
            <p:ph sz="quarter" idx="1"/>
          </p:nvPr>
        </p:nvSpPr>
        <p:spPr/>
        <p:txBody>
          <a:bodyPr>
            <a:normAutofit fontScale="92500" lnSpcReduction="20000"/>
          </a:bodyPr>
          <a:lstStyle/>
          <a:p>
            <a:r>
              <a:rPr lang="en-US" dirty="0" smtClean="0"/>
              <a:t>Long-run</a:t>
            </a:r>
          </a:p>
          <a:p>
            <a:pPr lvl="1"/>
            <a:r>
              <a:rPr lang="en-US" dirty="0" smtClean="0"/>
              <a:t>Too much money chasing too few goods</a:t>
            </a:r>
          </a:p>
          <a:p>
            <a:pPr lvl="1"/>
            <a:r>
              <a:rPr lang="en-US" dirty="0" smtClean="0"/>
              <a:t>“Inflation is always and everywhere a monetary phenomenon…”  (Milton Friedman)</a:t>
            </a:r>
          </a:p>
          <a:p>
            <a:r>
              <a:rPr lang="en-US" dirty="0" smtClean="0"/>
              <a:t>Short-run</a:t>
            </a:r>
          </a:p>
          <a:p>
            <a:pPr lvl="1"/>
            <a:r>
              <a:rPr lang="en-US" dirty="0" smtClean="0"/>
              <a:t>Expectations</a:t>
            </a:r>
          </a:p>
          <a:p>
            <a:pPr lvl="1"/>
            <a:r>
              <a:rPr lang="en-US" dirty="0" smtClean="0"/>
              <a:t>Excess demand</a:t>
            </a:r>
          </a:p>
          <a:p>
            <a:pPr lvl="1"/>
            <a:r>
              <a:rPr lang="en-US" dirty="0" smtClean="0"/>
              <a:t>Supply shocks</a:t>
            </a:r>
          </a:p>
          <a:p>
            <a:endParaRPr lang="en-US" dirty="0" smtClean="0"/>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Rectangle 4"/>
          <p:cNvSpPr>
            <a:spLocks noGrp="1" noChangeArrowheads="1"/>
          </p:cNvSpPr>
          <p:nvPr>
            <p:ph type="ctrTitle"/>
          </p:nvPr>
        </p:nvSpPr>
        <p:spPr/>
        <p:txBody>
          <a:bodyPr/>
          <a:lstStyle/>
          <a:p>
            <a:r>
              <a:rPr lang="en-US"/>
              <a:t>Questions?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Grp="1" noChangeArrowheads="1"/>
          </p:cNvSpPr>
          <p:nvPr>
            <p:ph type="title"/>
          </p:nvPr>
        </p:nvSpPr>
        <p:spPr/>
        <p:txBody>
          <a:bodyPr/>
          <a:lstStyle/>
          <a:p>
            <a:r>
              <a:rPr lang="en-US" dirty="0" smtClean="0"/>
              <a:t>Inflation</a:t>
            </a:r>
            <a:endParaRPr lang="en-US" dirty="0"/>
          </a:p>
        </p:txBody>
      </p:sp>
      <p:sp>
        <p:nvSpPr>
          <p:cNvPr id="420867" name="Rectangle 3"/>
          <p:cNvSpPr>
            <a:spLocks noGrp="1" noChangeArrowheads="1"/>
          </p:cNvSpPr>
          <p:nvPr>
            <p:ph sz="quarter" idx="1"/>
          </p:nvPr>
        </p:nvSpPr>
        <p:spPr/>
        <p:txBody>
          <a:bodyPr/>
          <a:lstStyle/>
          <a:p>
            <a:r>
              <a:rPr lang="en-US" dirty="0" smtClean="0"/>
              <a:t>Inflation </a:t>
            </a:r>
            <a:r>
              <a:rPr lang="en-US" b="1" dirty="0" smtClean="0"/>
              <a:t>is</a:t>
            </a:r>
            <a:r>
              <a:rPr lang="en-US" dirty="0" smtClean="0"/>
              <a:t> an increase in the overall level of prices.</a:t>
            </a:r>
          </a:p>
          <a:p>
            <a:r>
              <a:rPr lang="en-US" dirty="0" smtClean="0"/>
              <a:t>Inflation </a:t>
            </a:r>
            <a:r>
              <a:rPr lang="en-US" b="1" dirty="0" smtClean="0"/>
              <a:t>is not</a:t>
            </a:r>
            <a:r>
              <a:rPr lang="en-US" dirty="0" smtClean="0"/>
              <a:t> an increase in the price of a specific good or service relative to the prices of other goods and services.</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Deflation</a:t>
            </a:r>
            <a:endParaRPr lang="en-US" dirty="0"/>
          </a:p>
        </p:txBody>
      </p:sp>
      <p:sp>
        <p:nvSpPr>
          <p:cNvPr id="3" name="Content Placeholder 2"/>
          <p:cNvSpPr>
            <a:spLocks noGrp="1"/>
          </p:cNvSpPr>
          <p:nvPr>
            <p:ph idx="1"/>
          </p:nvPr>
        </p:nvSpPr>
        <p:spPr/>
        <p:txBody>
          <a:bodyPr/>
          <a:lstStyle/>
          <a:p>
            <a:r>
              <a:rPr lang="en-US" dirty="0" smtClean="0"/>
              <a:t>Deflation is a fall in the overall level of prices.</a:t>
            </a:r>
          </a:p>
          <a:p>
            <a:r>
              <a:rPr lang="en-US" dirty="0" smtClean="0"/>
              <a:t>Harmful to the economy</a:t>
            </a:r>
            <a:endParaRPr lang="en-US" dirty="0"/>
          </a:p>
        </p:txBody>
      </p:sp>
    </p:spTree>
    <p:extLst>
      <p:ext uri="{BB962C8B-B14F-4D97-AF65-F5344CB8AC3E}">
        <p14:creationId xmlns:p14="http://schemas.microsoft.com/office/powerpoint/2010/main" val="2415501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normAutofit/>
          </a:bodyPr>
          <a:lstStyle/>
          <a:p>
            <a:r>
              <a:rPr lang="en-US" dirty="0" smtClean="0"/>
              <a:t>Measuring the Price Level</a:t>
            </a:r>
            <a:endParaRPr lang="en-US" dirty="0"/>
          </a:p>
        </p:txBody>
      </p:sp>
      <p:sp>
        <p:nvSpPr>
          <p:cNvPr id="110595" name="Rectangle 3"/>
          <p:cNvSpPr>
            <a:spLocks noGrp="1" noChangeArrowheads="1"/>
          </p:cNvSpPr>
          <p:nvPr>
            <p:ph sz="quarter" idx="1"/>
          </p:nvPr>
        </p:nvSpPr>
        <p:spPr/>
        <p:txBody>
          <a:bodyPr/>
          <a:lstStyle/>
          <a:p>
            <a:r>
              <a:rPr lang="en-US" dirty="0" smtClean="0"/>
              <a:t>Use a price index that measures the cost of a fixed market basket of goods relative to the cost of the same basket in a base year</a:t>
            </a:r>
          </a:p>
          <a:p>
            <a:r>
              <a:rPr lang="en-US" dirty="0" smtClean="0"/>
              <a:t>Examples</a:t>
            </a:r>
          </a:p>
          <a:p>
            <a:pPr lvl="1"/>
            <a:r>
              <a:rPr lang="en-US" dirty="0" smtClean="0"/>
              <a:t>Consumer Price Index (CPI) – BLS</a:t>
            </a:r>
          </a:p>
          <a:p>
            <a:pPr lvl="1"/>
            <a:r>
              <a:rPr lang="en-US" dirty="0" smtClean="0"/>
              <a:t>GDP Deflator – BEA</a:t>
            </a:r>
          </a:p>
          <a:p>
            <a:pPr lvl="1"/>
            <a:r>
              <a:rPr lang="en-US" dirty="0" smtClean="0"/>
              <a:t>Personal Consumption Expenditures Price Index – BEA</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p:txBody>
          <a:bodyPr/>
          <a:lstStyle/>
          <a:p>
            <a:r>
              <a:rPr lang="en-US"/>
              <a:t>Nominal vs. Real Variables</a:t>
            </a:r>
          </a:p>
        </p:txBody>
      </p:sp>
      <p:sp>
        <p:nvSpPr>
          <p:cNvPr id="218117" name="Rectangle 5"/>
          <p:cNvSpPr>
            <a:spLocks noGrp="1" noChangeArrowheads="1"/>
          </p:cNvSpPr>
          <p:nvPr>
            <p:ph sz="quarter" idx="1"/>
          </p:nvPr>
        </p:nvSpPr>
        <p:spPr>
          <a:noFill/>
          <a:ln/>
        </p:spPr>
        <p:txBody>
          <a:bodyPr/>
          <a:lstStyle/>
          <a:p>
            <a:pPr>
              <a:lnSpc>
                <a:spcPct val="90000"/>
              </a:lnSpc>
            </a:pPr>
            <a:r>
              <a:rPr lang="en-US" b="1" dirty="0"/>
              <a:t>Nominal variables </a:t>
            </a:r>
            <a:r>
              <a:rPr lang="en-US" dirty="0"/>
              <a:t>are measured using current prices</a:t>
            </a:r>
          </a:p>
          <a:p>
            <a:pPr>
              <a:lnSpc>
                <a:spcPct val="90000"/>
              </a:lnSpc>
            </a:pPr>
            <a:r>
              <a:rPr lang="en-US" b="1" dirty="0"/>
              <a:t>Real variables </a:t>
            </a:r>
            <a:r>
              <a:rPr lang="en-US" dirty="0"/>
              <a:t>have been adjusted for inflation by using prices from a base year</a:t>
            </a:r>
          </a:p>
          <a:p>
            <a:pPr>
              <a:lnSpc>
                <a:spcPct val="90000"/>
              </a:lnSpc>
            </a:pPr>
            <a:r>
              <a:rPr lang="en-US" dirty="0"/>
              <a:t>Examples</a:t>
            </a:r>
          </a:p>
          <a:p>
            <a:pPr lvl="1">
              <a:lnSpc>
                <a:spcPct val="90000"/>
              </a:lnSpc>
            </a:pPr>
            <a:r>
              <a:rPr lang="en-US" dirty="0"/>
              <a:t>Real wages </a:t>
            </a:r>
          </a:p>
          <a:p>
            <a:pPr lvl="1">
              <a:lnSpc>
                <a:spcPct val="90000"/>
              </a:lnSpc>
            </a:pPr>
            <a:r>
              <a:rPr lang="en-US" dirty="0"/>
              <a:t>Real GDP</a:t>
            </a:r>
          </a:p>
          <a:p>
            <a:pPr lvl="1">
              <a:lnSpc>
                <a:spcPct val="90000"/>
              </a:lnSpc>
            </a:pPr>
            <a:r>
              <a:rPr lang="en-US" dirty="0"/>
              <a:t>Real interest rate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en-US" smtClean="0"/>
              <a:t>Deflating a Nominal Value</a:t>
            </a:r>
            <a:endParaRPr lang="en-US"/>
          </a:p>
        </p:txBody>
      </p:sp>
      <p:sp>
        <p:nvSpPr>
          <p:cNvPr id="121859" name="Rectangle 3"/>
          <p:cNvSpPr>
            <a:spLocks noGrp="1" noChangeArrowheads="1"/>
          </p:cNvSpPr>
          <p:nvPr>
            <p:ph sz="quarter" idx="1"/>
          </p:nvPr>
        </p:nvSpPr>
        <p:spPr/>
        <p:txBody>
          <a:bodyPr/>
          <a:lstStyle/>
          <a:p>
            <a:r>
              <a:rPr lang="en-US" dirty="0" smtClean="0"/>
              <a:t>Convert a </a:t>
            </a:r>
            <a:r>
              <a:rPr lang="en-US" b="1" dirty="0" smtClean="0"/>
              <a:t>nominal value to a real value </a:t>
            </a:r>
            <a:r>
              <a:rPr lang="en-US" dirty="0" smtClean="0"/>
              <a:t>to remove the effect of inflated prices – allows values to be compared over time.</a:t>
            </a:r>
          </a:p>
          <a:p>
            <a:r>
              <a:rPr lang="en-US" dirty="0" smtClean="0"/>
              <a:t>Real = Nominal ÷ (Price Index/100)</a:t>
            </a:r>
          </a:p>
          <a:p>
            <a:r>
              <a:rPr lang="en-US" dirty="0" smtClean="0"/>
              <a:t>Handout: </a:t>
            </a:r>
            <a:r>
              <a:rPr lang="en-US" i="1" dirty="0" smtClean="0"/>
              <a:t>Inflation at the Movies</a:t>
            </a:r>
            <a:endParaRPr lang="en-US" i="1"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84" name="Rectangle 4"/>
          <p:cNvSpPr>
            <a:spLocks noGrp="1" noChangeArrowheads="1"/>
          </p:cNvSpPr>
          <p:nvPr>
            <p:ph type="title"/>
          </p:nvPr>
        </p:nvSpPr>
        <p:spPr/>
        <p:txBody>
          <a:bodyPr/>
          <a:lstStyle/>
          <a:p>
            <a:r>
              <a:rPr lang="en-US" smtClean="0"/>
              <a:t>Box Office Winners (and Losers)</a:t>
            </a:r>
            <a:endParaRPr lang="en-US"/>
          </a:p>
        </p:txBody>
      </p:sp>
      <p:graphicFrame>
        <p:nvGraphicFramePr>
          <p:cNvPr id="533406" name="Group 926"/>
          <p:cNvGraphicFramePr>
            <a:graphicFrameLocks noGrp="1"/>
          </p:cNvGraphicFramePr>
          <p:nvPr>
            <p:ph sz="quarter" idx="1"/>
          </p:nvPr>
        </p:nvGraphicFramePr>
        <p:xfrm>
          <a:off x="228600" y="1600198"/>
          <a:ext cx="8686800" cy="4106543"/>
        </p:xfrm>
        <a:graphic>
          <a:graphicData uri="http://schemas.openxmlformats.org/drawingml/2006/table">
            <a:tbl>
              <a:tblPr/>
              <a:tblGrid>
                <a:gridCol w="1300089"/>
                <a:gridCol w="3284706"/>
                <a:gridCol w="967308"/>
                <a:gridCol w="1044899"/>
                <a:gridCol w="1044899"/>
                <a:gridCol w="1044899"/>
              </a:tblGrid>
              <a:tr h="697335">
                <a:tc>
                  <a:txBody>
                    <a:body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omic Sans MS" pitchFamily="66" charset="0"/>
                          <a:cs typeface="Arial" charset="0"/>
                        </a:rPr>
                        <a:t>Revenue</a:t>
                      </a:r>
                    </a:p>
                    <a:p>
                      <a:pPr marL="469900" marR="0" lvl="0" indent="-469900" algn="ctr" defTabSz="914400" rtl="0" eaLnBrk="1" fontAlgn="ctr" latinLnBrk="0" hangingPunct="1">
                        <a:lnSpc>
                          <a:spcPct val="100000"/>
                        </a:lnSpc>
                        <a:spcBef>
                          <a:spcPct val="20000"/>
                        </a:spcBef>
                        <a:spcAft>
                          <a:spcPct val="0"/>
                        </a:spcAft>
                        <a:buClr>
                          <a:schemeClr val="accent2"/>
                        </a:buClr>
                        <a:buSzTx/>
                        <a:buFont typeface="Wingdings" pitchFamily="2" charset="2"/>
                        <a:buNone/>
                        <a:tabLst/>
                      </a:pPr>
                      <a:r>
                        <a:rPr kumimoji="0" lang="en-US" sz="1400" b="0" i="0" u="none" strike="noStrike" cap="none" normalizeH="0" baseline="0" dirty="0" smtClean="0">
                          <a:ln>
                            <a:noFill/>
                          </a:ln>
                          <a:solidFill>
                            <a:schemeClr val="tx1"/>
                          </a:solidFill>
                          <a:effectLst/>
                          <a:latin typeface="Comic Sans MS" pitchFamily="66" charset="0"/>
                          <a:cs typeface="Arial" charset="0"/>
                        </a:rPr>
                        <a:t>(in millions)</a:t>
                      </a:r>
                      <a:endParaRPr kumimoji="0" lang="en-US" sz="1400" b="0" i="0" u="none" strike="noStrike" cap="none" normalizeH="0" baseline="0" dirty="0" smtClean="0">
                        <a:ln>
                          <a:noFill/>
                        </a:ln>
                        <a:solidFill>
                          <a:schemeClr val="tx1"/>
                        </a:solidFill>
                        <a:effectLst/>
                        <a:latin typeface="Verdana"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omic Sans MS" pitchFamily="66" charset="0"/>
                          <a:cs typeface="Arial" charset="0"/>
                        </a:rPr>
                        <a:t>Movie Title</a:t>
                      </a:r>
                      <a:endParaRPr kumimoji="0" lang="en-US" sz="1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Comic Sans MS" pitchFamily="66" charset="0"/>
                          <a:cs typeface="Arial" charset="0"/>
                        </a:rPr>
                        <a:t>Year</a:t>
                      </a:r>
                    </a:p>
                    <a:p>
                      <a:pPr marL="469900" marR="0" lvl="0" indent="-469900" algn="ctr" defTabSz="914400" rtl="0" eaLnBrk="1" fontAlgn="ctr"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Comic Sans MS" pitchFamily="66" charset="0"/>
                          <a:cs typeface="Arial" charset="0"/>
                        </a:rPr>
                        <a:t>Released</a:t>
                      </a:r>
                      <a:endParaRPr kumimoji="0" lang="en-US" sz="13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Comic Sans MS" pitchFamily="66" charset="0"/>
                          <a:cs typeface="Arial" charset="0"/>
                        </a:rPr>
                        <a:t>CPI</a:t>
                      </a:r>
                    </a:p>
                    <a:p>
                      <a:pPr marL="469900" marR="0" lvl="0" indent="-469900" algn="ctr" defTabSz="914400" rtl="0" eaLnBrk="1" fontAlgn="ctr"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Comic Sans MS" pitchFamily="66" charset="0"/>
                          <a:cs typeface="Arial" charset="0"/>
                        </a:rPr>
                        <a:t>1983=100</a:t>
                      </a:r>
                      <a:endParaRPr kumimoji="0" lang="en-US" sz="13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Comic Sans MS" pitchFamily="66" charset="0"/>
                          <a:cs typeface="Arial" charset="0"/>
                        </a:rPr>
                        <a:t>Real</a:t>
                      </a:r>
                    </a:p>
                    <a:p>
                      <a:pPr marL="469900" marR="0" lvl="0" indent="-469900" algn="ctr" defTabSz="914400" rtl="0" eaLnBrk="1" fontAlgn="ctr"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Comic Sans MS" pitchFamily="66" charset="0"/>
                          <a:cs typeface="Arial" charset="0"/>
                        </a:rPr>
                        <a:t>Revenue</a:t>
                      </a:r>
                    </a:p>
                    <a:p>
                      <a:pPr marL="469900" marR="0" lvl="0" indent="-469900" algn="ctr" defTabSz="914400" rtl="0" eaLnBrk="1" fontAlgn="ctr"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Comic Sans MS" pitchFamily="66" charset="0"/>
                          <a:cs typeface="Arial" charset="0"/>
                        </a:rPr>
                        <a:t>1983=100</a:t>
                      </a:r>
                      <a:endParaRPr kumimoji="0" lang="en-US" sz="13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469900" marR="0" lvl="0" indent="-469900" algn="ctr" defTabSz="914400" rtl="0" eaLnBrk="1" fontAlgn="ctr" latinLnBrk="0" hangingPunct="1">
                        <a:lnSpc>
                          <a:spcPct val="100000"/>
                        </a:lnSpc>
                        <a:spcBef>
                          <a:spcPct val="0"/>
                        </a:spcBef>
                        <a:spcAft>
                          <a:spcPct val="0"/>
                        </a:spcAft>
                        <a:buClrTx/>
                        <a:buSzTx/>
                        <a:buFontTx/>
                        <a:buNone/>
                        <a:tabLst/>
                      </a:pPr>
                      <a:r>
                        <a:rPr kumimoji="0" lang="en-US" sz="1300" b="0" i="0" u="none" strike="noStrike" cap="none" normalizeH="0" baseline="0" smtClean="0">
                          <a:ln>
                            <a:noFill/>
                          </a:ln>
                          <a:solidFill>
                            <a:schemeClr val="tx1"/>
                          </a:solidFill>
                          <a:effectLst/>
                          <a:latin typeface="Comic Sans MS" pitchFamily="66" charset="0"/>
                          <a:cs typeface="Arial" charset="0"/>
                        </a:rPr>
                        <a:t>Rank</a:t>
                      </a:r>
                      <a:endParaRPr kumimoji="0" lang="en-US" sz="13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309928">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$260 </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Jaws </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1975</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54.0</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$481.5</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1</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9928">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$400 </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E.T. The Extra-Terrestrial </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1982</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97.5</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$410.3</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2</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9928">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$162 </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Close Encounters of the Third Kind </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1977</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61.0</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$265.6</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3</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9928">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$242 </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Raiders of  the Lost Ark </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1981</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91.6</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$264.2</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4</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9928">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omic Sans MS" pitchFamily="66" charset="0"/>
                          <a:cs typeface="Arial" charset="0"/>
                        </a:rPr>
                        <a:t>$357 </a:t>
                      </a:r>
                      <a:endParaRPr kumimoji="0" lang="en-US" sz="14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Jurassic Park </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1993</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144.4</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$247.2</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5</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9928">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309928">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$77 </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omic Sans MS" pitchFamily="66" charset="0"/>
                          <a:cs typeface="Arial" charset="0"/>
                        </a:rPr>
                        <a:t>The Terminal </a:t>
                      </a:r>
                      <a:endParaRPr kumimoji="0" lang="en-US" sz="14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2004</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188.9</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$40.8</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17</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9928">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$44 </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Always </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1990</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130.7</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$33.7</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18</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9928">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$44 </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Amistad </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1998</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163.2</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$27.0</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19</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9928">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$47 </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Munich </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2005</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195.3</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$24.1</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20</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9928">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$22 </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omic Sans MS" pitchFamily="66" charset="0"/>
                          <a:cs typeface="Arial" charset="0"/>
                        </a:rPr>
                        <a:t>Empire of  the Sun </a:t>
                      </a:r>
                      <a:endParaRPr kumimoji="0" lang="en-US" sz="14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1987</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113.6</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omic Sans MS" pitchFamily="66" charset="0"/>
                          <a:cs typeface="Arial" charset="0"/>
                        </a:rPr>
                        <a:t>$19.4</a:t>
                      </a:r>
                      <a:endParaRPr kumimoji="0" lang="en-US" sz="14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omic Sans MS" pitchFamily="66" charset="0"/>
                          <a:cs typeface="Arial" charset="0"/>
                        </a:rPr>
                        <a:t>21</a:t>
                      </a:r>
                      <a:endParaRPr kumimoji="0" lang="en-US" sz="14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r>
              <a:rPr lang="en-US" smtClean="0"/>
              <a:t>Rate of Inflation</a:t>
            </a:r>
            <a:endParaRPr lang="en-US"/>
          </a:p>
        </p:txBody>
      </p:sp>
      <p:sp>
        <p:nvSpPr>
          <p:cNvPr id="125955" name="Rectangle 3"/>
          <p:cNvSpPr>
            <a:spLocks noGrp="1" noChangeArrowheads="1"/>
          </p:cNvSpPr>
          <p:nvPr>
            <p:ph sz="quarter" idx="1"/>
          </p:nvPr>
        </p:nvSpPr>
        <p:spPr/>
        <p:txBody>
          <a:bodyPr/>
          <a:lstStyle/>
          <a:p>
            <a:r>
              <a:rPr lang="en-US" dirty="0" smtClean="0"/>
              <a:t>Shows the rate of change of prices over time</a:t>
            </a:r>
          </a:p>
          <a:p>
            <a:r>
              <a:rPr lang="en-US" dirty="0" smtClean="0"/>
              <a:t>Rate of inflation is the percentage rate of change in a price index</a:t>
            </a:r>
          </a:p>
          <a:p>
            <a:r>
              <a:rPr lang="en-US" dirty="0" smtClean="0"/>
              <a:t>Rate of inflation = (PI</a:t>
            </a:r>
            <a:r>
              <a:rPr lang="en-US" baseline="-25000" dirty="0" smtClean="0"/>
              <a:t>2 </a:t>
            </a:r>
            <a:r>
              <a:rPr lang="en-US" dirty="0" smtClean="0"/>
              <a:t>– PI</a:t>
            </a:r>
            <a:r>
              <a:rPr lang="en-US" baseline="-25000" dirty="0" smtClean="0"/>
              <a:t>1</a:t>
            </a:r>
            <a:r>
              <a:rPr lang="en-US" dirty="0" smtClean="0"/>
              <a:t>) / PI</a:t>
            </a:r>
            <a:r>
              <a:rPr lang="en-US" baseline="-25000" dirty="0" smtClean="0"/>
              <a:t>1</a:t>
            </a: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258" name="Rectangle 2"/>
          <p:cNvSpPr>
            <a:spLocks noGrp="1" noChangeArrowheads="1"/>
          </p:cNvSpPr>
          <p:nvPr>
            <p:ph type="title"/>
          </p:nvPr>
        </p:nvSpPr>
        <p:spPr/>
        <p:txBody>
          <a:bodyPr/>
          <a:lstStyle/>
          <a:p>
            <a:r>
              <a:rPr lang="en-US" dirty="0"/>
              <a:t>Costs of </a:t>
            </a:r>
            <a:r>
              <a:rPr lang="en-US" dirty="0" smtClean="0"/>
              <a:t>Unexpected Inflation</a:t>
            </a:r>
            <a:endParaRPr lang="en-US" dirty="0"/>
          </a:p>
        </p:txBody>
      </p:sp>
      <p:sp>
        <p:nvSpPr>
          <p:cNvPr id="480259" name="Rectangle 3"/>
          <p:cNvSpPr>
            <a:spLocks noGrp="1" noChangeArrowheads="1"/>
          </p:cNvSpPr>
          <p:nvPr>
            <p:ph sz="quarter" idx="1"/>
          </p:nvPr>
        </p:nvSpPr>
        <p:spPr/>
        <p:txBody>
          <a:bodyPr>
            <a:noAutofit/>
          </a:bodyPr>
          <a:lstStyle/>
          <a:p>
            <a:r>
              <a:rPr lang="en-US" sz="2400" dirty="0" smtClean="0"/>
              <a:t>Redistributions of wealth</a:t>
            </a:r>
          </a:p>
          <a:p>
            <a:pPr lvl="1">
              <a:buNone/>
            </a:pPr>
            <a:r>
              <a:rPr lang="en-US" sz="2000" dirty="0" smtClean="0"/>
              <a:t>	</a:t>
            </a:r>
            <a:r>
              <a:rPr lang="en-US" sz="2000" i="1" dirty="0" smtClean="0"/>
              <a:t>Creditors / Debtors and Employees (on contract) / Employers</a:t>
            </a:r>
          </a:p>
          <a:p>
            <a:pPr>
              <a:lnSpc>
                <a:spcPct val="90000"/>
              </a:lnSpc>
            </a:pPr>
            <a:r>
              <a:rPr lang="en-US" sz="2400" dirty="0" smtClean="0"/>
              <a:t>Interference </a:t>
            </a:r>
            <a:r>
              <a:rPr lang="en-US" sz="2400" dirty="0"/>
              <a:t>with long-term planning</a:t>
            </a:r>
          </a:p>
          <a:p>
            <a:pPr lvl="1">
              <a:lnSpc>
                <a:spcPct val="90000"/>
              </a:lnSpc>
              <a:buFont typeface="Wingdings" pitchFamily="2" charset="2"/>
              <a:buNone/>
            </a:pPr>
            <a:r>
              <a:rPr lang="en-US" sz="2000" dirty="0"/>
              <a:t>	</a:t>
            </a:r>
            <a:r>
              <a:rPr lang="en-US" sz="2000" i="1" dirty="0" smtClean="0"/>
              <a:t>Future purchasing power is uncertain</a:t>
            </a:r>
            <a:endParaRPr lang="en-US" sz="2000" dirty="0"/>
          </a:p>
          <a:p>
            <a:pPr>
              <a:lnSpc>
                <a:spcPct val="90000"/>
              </a:lnSpc>
            </a:pPr>
            <a:r>
              <a:rPr lang="en-US" sz="2400" dirty="0"/>
              <a:t>“Noise” in the price system</a:t>
            </a:r>
          </a:p>
          <a:p>
            <a:pPr lvl="1">
              <a:lnSpc>
                <a:spcPct val="90000"/>
              </a:lnSpc>
              <a:buFont typeface="Wingdings" pitchFamily="2" charset="2"/>
              <a:buNone/>
            </a:pPr>
            <a:r>
              <a:rPr lang="en-US" sz="2000" dirty="0"/>
              <a:t>	</a:t>
            </a:r>
            <a:r>
              <a:rPr lang="en-US" sz="2000" i="1" dirty="0"/>
              <a:t>Information conveyed by prices becomes difficult to </a:t>
            </a:r>
            <a:r>
              <a:rPr lang="en-US" sz="2000" i="1" dirty="0" smtClean="0"/>
              <a:t>interpret</a:t>
            </a:r>
            <a:endParaRPr lang="en-US" sz="2000" i="1" dirty="0"/>
          </a:p>
          <a:p>
            <a:pPr>
              <a:lnSpc>
                <a:spcPct val="90000"/>
              </a:lnSpc>
            </a:pPr>
            <a:r>
              <a:rPr lang="en-US" sz="2400" dirty="0" smtClean="0"/>
              <a:t>Shoe leather costs</a:t>
            </a:r>
          </a:p>
          <a:p>
            <a:pPr lvl="1">
              <a:lnSpc>
                <a:spcPct val="90000"/>
              </a:lnSpc>
              <a:buFont typeface="Wingdings" pitchFamily="2" charset="2"/>
              <a:buNone/>
            </a:pPr>
            <a:r>
              <a:rPr lang="en-US" sz="2000" dirty="0" smtClean="0"/>
              <a:t>	</a:t>
            </a:r>
            <a:r>
              <a:rPr lang="en-US" sz="2000" i="1" dirty="0" smtClean="0"/>
              <a:t>Time and effort spent to minimize the effect of inflation</a:t>
            </a:r>
          </a:p>
          <a:p>
            <a:r>
              <a:rPr lang="en-US" sz="2400" dirty="0" smtClean="0"/>
              <a:t>Distortions of the tax system</a:t>
            </a:r>
          </a:p>
          <a:p>
            <a:pPr lvl="1">
              <a:buNone/>
            </a:pPr>
            <a:r>
              <a:rPr lang="en-US" sz="2000" dirty="0" smtClean="0"/>
              <a:t>	</a:t>
            </a:r>
            <a:r>
              <a:rPr lang="en-US" sz="2000" i="1" dirty="0" smtClean="0"/>
              <a:t>“Bracket creep” and future value of depreciation allowances</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TotalTime>
  <Words>1185</Words>
  <Application>Microsoft Office PowerPoint</Application>
  <PresentationFormat>On-screen Show (4:3)</PresentationFormat>
  <Paragraphs>181</Paragraphs>
  <Slides>12</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Comic Sans MS</vt:lpstr>
      <vt:lpstr>Verdana</vt:lpstr>
      <vt:lpstr>Wingdings</vt:lpstr>
      <vt:lpstr>Office Theme</vt:lpstr>
      <vt:lpstr> Economic Instability</vt:lpstr>
      <vt:lpstr>Inflation</vt:lpstr>
      <vt:lpstr>Deflation</vt:lpstr>
      <vt:lpstr>Measuring the Price Level</vt:lpstr>
      <vt:lpstr>Nominal vs. Real Variables</vt:lpstr>
      <vt:lpstr>Deflating a Nominal Value</vt:lpstr>
      <vt:lpstr>Box Office Winners (and Losers)</vt:lpstr>
      <vt:lpstr>Rate of Inflation</vt:lpstr>
      <vt:lpstr>Costs of Unexpected Inflation</vt:lpstr>
      <vt:lpstr>Hyperinflation</vt:lpstr>
      <vt:lpstr>Causes of Inflation</vt:lpstr>
      <vt:lpstr>Questions?</vt:lpstr>
    </vt:vector>
  </TitlesOfParts>
  <Company>Federal Reserve Bank of Dallas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Samantha Coplen</dc:creator>
  <cp:lastModifiedBy>8p</cp:lastModifiedBy>
  <cp:revision>32</cp:revision>
  <dcterms:created xsi:type="dcterms:W3CDTF">2012-04-20T19:52:48Z</dcterms:created>
  <dcterms:modified xsi:type="dcterms:W3CDTF">2017-05-08T04:18:30Z</dcterms:modified>
</cp:coreProperties>
</file>