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38"/>
  </p:notesMasterIdLst>
  <p:handoutMasterIdLst>
    <p:handoutMasterId r:id="rId39"/>
  </p:handoutMasterIdLst>
  <p:sldIdLst>
    <p:sldId id="256" r:id="rId6"/>
    <p:sldId id="259" r:id="rId7"/>
    <p:sldId id="260" r:id="rId8"/>
    <p:sldId id="271" r:id="rId9"/>
    <p:sldId id="270" r:id="rId10"/>
    <p:sldId id="273" r:id="rId11"/>
    <p:sldId id="269" r:id="rId12"/>
    <p:sldId id="272" r:id="rId13"/>
    <p:sldId id="274" r:id="rId14"/>
    <p:sldId id="275" r:id="rId15"/>
    <p:sldId id="261" r:id="rId16"/>
    <p:sldId id="276" r:id="rId17"/>
    <p:sldId id="262" r:id="rId18"/>
    <p:sldId id="277" r:id="rId19"/>
    <p:sldId id="278" r:id="rId20"/>
    <p:sldId id="279" r:id="rId21"/>
    <p:sldId id="280" r:id="rId22"/>
    <p:sldId id="263" r:id="rId23"/>
    <p:sldId id="281" r:id="rId24"/>
    <p:sldId id="282" r:id="rId25"/>
    <p:sldId id="283" r:id="rId26"/>
    <p:sldId id="264" r:id="rId27"/>
    <p:sldId id="284" r:id="rId28"/>
    <p:sldId id="265" r:id="rId29"/>
    <p:sldId id="285" r:id="rId30"/>
    <p:sldId id="286" r:id="rId31"/>
    <p:sldId id="266" r:id="rId32"/>
    <p:sldId id="287" r:id="rId33"/>
    <p:sldId id="288" r:id="rId34"/>
    <p:sldId id="289" r:id="rId35"/>
    <p:sldId id="267" r:id="rId36"/>
    <p:sldId id="26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16">
          <p15:clr>
            <a:srgbClr val="A4A3A4"/>
          </p15:clr>
        </p15:guide>
        <p15:guide id="3" orient="horz" pos="96">
          <p15:clr>
            <a:srgbClr val="A4A3A4"/>
          </p15:clr>
        </p15:guide>
        <p15:guide id="4" orient="horz" pos="912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1413">
          <p15:clr>
            <a:srgbClr val="A4A3A4"/>
          </p15:clr>
        </p15:guide>
        <p15:guide id="7" pos="2880">
          <p15:clr>
            <a:srgbClr val="A4A3A4"/>
          </p15:clr>
        </p15:guide>
        <p15:guide id="8" pos="240">
          <p15:clr>
            <a:srgbClr val="A4A3A4"/>
          </p15:clr>
        </p15:guide>
        <p15:guide id="9" pos="55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06" autoAdjust="0"/>
    <p:restoredTop sz="66611" autoAdjust="0"/>
  </p:normalViewPr>
  <p:slideViewPr>
    <p:cSldViewPr>
      <p:cViewPr varScale="1">
        <p:scale>
          <a:sx n="49" d="100"/>
          <a:sy n="49" d="100"/>
        </p:scale>
        <p:origin x="1410" y="72"/>
      </p:cViewPr>
      <p:guideLst>
        <p:guide orient="horz" pos="2160"/>
        <p:guide orient="horz" pos="816"/>
        <p:guide orient="horz" pos="96"/>
        <p:guide orient="horz" pos="912"/>
        <p:guide orient="horz" pos="3888"/>
        <p:guide orient="horz" pos="1413"/>
        <p:guide pos="2880"/>
        <p:guide pos="240"/>
        <p:guide pos="55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816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7C1A17-28C7-46C9-B407-D896DFDBD3EE}" type="doc">
      <dgm:prSet loTypeId="urn:microsoft.com/office/officeart/2005/8/layout/cycle8" loCatId="cycle" qsTypeId="urn:microsoft.com/office/officeart/2005/8/quickstyle/3d1" qsCatId="3D" csTypeId="urn:microsoft.com/office/officeart/2005/8/colors/colorful3" csCatId="colorful" phldr="1"/>
      <dgm:spPr/>
    </dgm:pt>
    <dgm:pt modelId="{8BF61EBC-5EA0-479A-9DC9-A7A42161F640}">
      <dgm:prSet phldrT="[Text]"/>
      <dgm:spPr/>
      <dgm:t>
        <a:bodyPr/>
        <a:lstStyle/>
        <a:p>
          <a:r>
            <a:rPr lang="en-US" dirty="0" smtClean="0"/>
            <a:t>Acquire Inventory for Credit</a:t>
          </a:r>
          <a:endParaRPr lang="en-US" dirty="0"/>
        </a:p>
      </dgm:t>
    </dgm:pt>
    <dgm:pt modelId="{2FE4FC51-E1A0-4313-8D80-4A7360D33BC7}" type="parTrans" cxnId="{2A4A427C-962D-4F40-B7AE-9505928145D0}">
      <dgm:prSet/>
      <dgm:spPr/>
      <dgm:t>
        <a:bodyPr/>
        <a:lstStyle/>
        <a:p>
          <a:endParaRPr lang="en-US"/>
        </a:p>
      </dgm:t>
    </dgm:pt>
    <dgm:pt modelId="{85D663D2-6045-4823-9A7F-2B713AA65F22}" type="sibTrans" cxnId="{2A4A427C-962D-4F40-B7AE-9505928145D0}">
      <dgm:prSet/>
      <dgm:spPr/>
      <dgm:t>
        <a:bodyPr/>
        <a:lstStyle/>
        <a:p>
          <a:endParaRPr lang="en-US"/>
        </a:p>
      </dgm:t>
    </dgm:pt>
    <dgm:pt modelId="{ABE3A41E-097A-4C8D-B7C3-D8A7563D10B8}">
      <dgm:prSet phldrT="[Text]"/>
      <dgm:spPr/>
      <dgm:t>
        <a:bodyPr/>
        <a:lstStyle/>
        <a:p>
          <a:r>
            <a:rPr lang="en-US" dirty="0" smtClean="0"/>
            <a:t>Sell Inventory for Credit</a:t>
          </a:r>
          <a:endParaRPr lang="en-US" dirty="0"/>
        </a:p>
      </dgm:t>
    </dgm:pt>
    <dgm:pt modelId="{6E9F6D26-6BE2-483E-9429-E1E1B695CAE6}" type="parTrans" cxnId="{7C24884E-A7CB-4648-901A-360BAAE1080C}">
      <dgm:prSet/>
      <dgm:spPr/>
      <dgm:t>
        <a:bodyPr/>
        <a:lstStyle/>
        <a:p>
          <a:endParaRPr lang="en-US"/>
        </a:p>
      </dgm:t>
    </dgm:pt>
    <dgm:pt modelId="{8FA79EA6-0F1C-4591-BBD8-F95592C0540C}" type="sibTrans" cxnId="{7C24884E-A7CB-4648-901A-360BAAE1080C}">
      <dgm:prSet/>
      <dgm:spPr/>
      <dgm:t>
        <a:bodyPr/>
        <a:lstStyle/>
        <a:p>
          <a:endParaRPr lang="en-US"/>
        </a:p>
      </dgm:t>
    </dgm:pt>
    <dgm:pt modelId="{1DF1BFD0-70A3-493F-91C4-4AA82AB18225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Collect on Accounts Receivable</a:t>
          </a:r>
          <a:endParaRPr lang="en-US" dirty="0"/>
        </a:p>
      </dgm:t>
    </dgm:pt>
    <dgm:pt modelId="{59DE37B3-6B66-4884-AD47-0CA26F707FA9}" type="parTrans" cxnId="{0937228A-0B66-412E-BECC-946919075F98}">
      <dgm:prSet/>
      <dgm:spPr/>
      <dgm:t>
        <a:bodyPr/>
        <a:lstStyle/>
        <a:p>
          <a:endParaRPr lang="en-US"/>
        </a:p>
      </dgm:t>
    </dgm:pt>
    <dgm:pt modelId="{6D073942-0347-4280-A55E-A7E9CC6C9B19}" type="sibTrans" cxnId="{0937228A-0B66-412E-BECC-946919075F98}">
      <dgm:prSet/>
      <dgm:spPr/>
      <dgm:t>
        <a:bodyPr/>
        <a:lstStyle/>
        <a:p>
          <a:endParaRPr lang="en-US"/>
        </a:p>
      </dgm:t>
    </dgm:pt>
    <dgm:pt modelId="{352C8803-FBD4-4C92-8D24-9FA54C865E5D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Pay Suppliers</a:t>
          </a:r>
          <a:endParaRPr lang="en-US" dirty="0"/>
        </a:p>
      </dgm:t>
    </dgm:pt>
    <dgm:pt modelId="{C2860EBC-485A-44F7-88F1-E25BC9FC9375}" type="parTrans" cxnId="{4E9DEB4C-8620-4251-80EA-F249F6437673}">
      <dgm:prSet/>
      <dgm:spPr/>
      <dgm:t>
        <a:bodyPr/>
        <a:lstStyle/>
        <a:p>
          <a:endParaRPr lang="en-US"/>
        </a:p>
      </dgm:t>
    </dgm:pt>
    <dgm:pt modelId="{494C68B2-DE73-40EE-90CA-4A8ACCFBFBAC}" type="sibTrans" cxnId="{4E9DEB4C-8620-4251-80EA-F249F6437673}">
      <dgm:prSet/>
      <dgm:spPr/>
      <dgm:t>
        <a:bodyPr/>
        <a:lstStyle/>
        <a:p>
          <a:endParaRPr lang="en-US"/>
        </a:p>
      </dgm:t>
    </dgm:pt>
    <dgm:pt modelId="{3F25314C-8D1D-4F47-AFEE-A2FE54A4EE2D}" type="pres">
      <dgm:prSet presAssocID="{1E7C1A17-28C7-46C9-B407-D896DFDBD3EE}" presName="compositeShape" presStyleCnt="0">
        <dgm:presLayoutVars>
          <dgm:chMax val="7"/>
          <dgm:dir/>
          <dgm:resizeHandles val="exact"/>
        </dgm:presLayoutVars>
      </dgm:prSet>
      <dgm:spPr/>
    </dgm:pt>
    <dgm:pt modelId="{A2A69236-3344-4835-934F-67A716264300}" type="pres">
      <dgm:prSet presAssocID="{1E7C1A17-28C7-46C9-B407-D896DFDBD3EE}" presName="wedge1" presStyleLbl="node1" presStyleIdx="0" presStyleCnt="4"/>
      <dgm:spPr/>
      <dgm:t>
        <a:bodyPr/>
        <a:lstStyle/>
        <a:p>
          <a:endParaRPr lang="en-US"/>
        </a:p>
      </dgm:t>
    </dgm:pt>
    <dgm:pt modelId="{A0AFEC0E-1C23-4B4E-B44D-F24D0660F995}" type="pres">
      <dgm:prSet presAssocID="{1E7C1A17-28C7-46C9-B407-D896DFDBD3EE}" presName="dummy1a" presStyleCnt="0"/>
      <dgm:spPr/>
    </dgm:pt>
    <dgm:pt modelId="{3840BA7E-151A-48B3-A686-B449AA184AE9}" type="pres">
      <dgm:prSet presAssocID="{1E7C1A17-28C7-46C9-B407-D896DFDBD3EE}" presName="dummy1b" presStyleCnt="0"/>
      <dgm:spPr/>
    </dgm:pt>
    <dgm:pt modelId="{E17C1B4E-2AB4-4386-AD0A-9649AE7D7B43}" type="pres">
      <dgm:prSet presAssocID="{1E7C1A17-28C7-46C9-B407-D896DFDBD3EE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92174-A354-472C-99CF-5AEB05EFBC37}" type="pres">
      <dgm:prSet presAssocID="{1E7C1A17-28C7-46C9-B407-D896DFDBD3EE}" presName="wedge2" presStyleLbl="node1" presStyleIdx="1" presStyleCnt="4"/>
      <dgm:spPr/>
      <dgm:t>
        <a:bodyPr/>
        <a:lstStyle/>
        <a:p>
          <a:endParaRPr lang="en-US"/>
        </a:p>
      </dgm:t>
    </dgm:pt>
    <dgm:pt modelId="{9411DA1E-4A28-4BF8-8060-D1307B7CC029}" type="pres">
      <dgm:prSet presAssocID="{1E7C1A17-28C7-46C9-B407-D896DFDBD3EE}" presName="dummy2a" presStyleCnt="0"/>
      <dgm:spPr/>
    </dgm:pt>
    <dgm:pt modelId="{CA4062B6-8028-45A9-8606-DFD70F54A8B0}" type="pres">
      <dgm:prSet presAssocID="{1E7C1A17-28C7-46C9-B407-D896DFDBD3EE}" presName="dummy2b" presStyleCnt="0"/>
      <dgm:spPr/>
    </dgm:pt>
    <dgm:pt modelId="{993BA0EC-FE41-4819-80A7-FAC97D9DD4E4}" type="pres">
      <dgm:prSet presAssocID="{1E7C1A17-28C7-46C9-B407-D896DFDBD3EE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9F319D-433F-44CC-8778-A5CF2B321C6A}" type="pres">
      <dgm:prSet presAssocID="{1E7C1A17-28C7-46C9-B407-D896DFDBD3EE}" presName="wedge3" presStyleLbl="node1" presStyleIdx="2" presStyleCnt="4"/>
      <dgm:spPr/>
      <dgm:t>
        <a:bodyPr/>
        <a:lstStyle/>
        <a:p>
          <a:endParaRPr lang="en-US"/>
        </a:p>
      </dgm:t>
    </dgm:pt>
    <dgm:pt modelId="{AFCA3CDA-CBE1-4BEC-BA84-4E47B3F6D70E}" type="pres">
      <dgm:prSet presAssocID="{1E7C1A17-28C7-46C9-B407-D896DFDBD3EE}" presName="dummy3a" presStyleCnt="0"/>
      <dgm:spPr/>
    </dgm:pt>
    <dgm:pt modelId="{A29C620C-154C-46DD-BDF0-0CE567FD483F}" type="pres">
      <dgm:prSet presAssocID="{1E7C1A17-28C7-46C9-B407-D896DFDBD3EE}" presName="dummy3b" presStyleCnt="0"/>
      <dgm:spPr/>
    </dgm:pt>
    <dgm:pt modelId="{D0B0A5CE-7718-4A2E-9FE3-A4C352297145}" type="pres">
      <dgm:prSet presAssocID="{1E7C1A17-28C7-46C9-B407-D896DFDBD3EE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3BE1BD-02CA-4957-BC84-D5AEBD5FB22F}" type="pres">
      <dgm:prSet presAssocID="{1E7C1A17-28C7-46C9-B407-D896DFDBD3EE}" presName="wedge4" presStyleLbl="node1" presStyleIdx="3" presStyleCnt="4"/>
      <dgm:spPr/>
      <dgm:t>
        <a:bodyPr/>
        <a:lstStyle/>
        <a:p>
          <a:endParaRPr lang="en-US"/>
        </a:p>
      </dgm:t>
    </dgm:pt>
    <dgm:pt modelId="{EC5DD7AD-ABFF-42EC-A0BC-5C86DF84490D}" type="pres">
      <dgm:prSet presAssocID="{1E7C1A17-28C7-46C9-B407-D896DFDBD3EE}" presName="dummy4a" presStyleCnt="0"/>
      <dgm:spPr/>
    </dgm:pt>
    <dgm:pt modelId="{77860C45-5C09-4F99-8510-A34D16D4A6E8}" type="pres">
      <dgm:prSet presAssocID="{1E7C1A17-28C7-46C9-B407-D896DFDBD3EE}" presName="dummy4b" presStyleCnt="0"/>
      <dgm:spPr/>
    </dgm:pt>
    <dgm:pt modelId="{CAE12BC5-6C4B-44C6-8256-E50B73FB4DFE}" type="pres">
      <dgm:prSet presAssocID="{1E7C1A17-28C7-46C9-B407-D896DFDBD3EE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E47C4F-47BE-412C-9350-2DECCE14F010}" type="pres">
      <dgm:prSet presAssocID="{85D663D2-6045-4823-9A7F-2B713AA65F22}" presName="arrowWedge1" presStyleLbl="fgSibTrans2D1" presStyleIdx="0" presStyleCnt="4"/>
      <dgm:spPr/>
    </dgm:pt>
    <dgm:pt modelId="{8CB30D33-CCFF-4378-9711-96CC288DF1D2}" type="pres">
      <dgm:prSet presAssocID="{8FA79EA6-0F1C-4591-BBD8-F95592C0540C}" presName="arrowWedge2" presStyleLbl="fgSibTrans2D1" presStyleIdx="1" presStyleCnt="4"/>
      <dgm:spPr/>
    </dgm:pt>
    <dgm:pt modelId="{E772AFCF-2B27-4511-9711-954F06A5894F}" type="pres">
      <dgm:prSet presAssocID="{6D073942-0347-4280-A55E-A7E9CC6C9B19}" presName="arrowWedge3" presStyleLbl="fgSibTrans2D1" presStyleIdx="2" presStyleCnt="4"/>
      <dgm:spPr>
        <a:solidFill>
          <a:schemeClr val="accent4">
            <a:lumMod val="75000"/>
          </a:schemeClr>
        </a:solidFill>
      </dgm:spPr>
    </dgm:pt>
    <dgm:pt modelId="{3D56FA74-B32F-48A5-A11F-8016F6E6A4D9}" type="pres">
      <dgm:prSet presAssocID="{494C68B2-DE73-40EE-90CA-4A8ACCFBFBAC}" presName="arrowWedge4" presStyleLbl="fgSibTrans2D1" presStyleIdx="3" presStyleCnt="4"/>
      <dgm:spPr>
        <a:solidFill>
          <a:schemeClr val="accent2">
            <a:lumMod val="75000"/>
          </a:schemeClr>
        </a:solidFill>
      </dgm:spPr>
    </dgm:pt>
  </dgm:ptLst>
  <dgm:cxnLst>
    <dgm:cxn modelId="{0937228A-0B66-412E-BECC-946919075F98}" srcId="{1E7C1A17-28C7-46C9-B407-D896DFDBD3EE}" destId="{1DF1BFD0-70A3-493F-91C4-4AA82AB18225}" srcOrd="2" destOrd="0" parTransId="{59DE37B3-6B66-4884-AD47-0CA26F707FA9}" sibTransId="{6D073942-0347-4280-A55E-A7E9CC6C9B19}"/>
    <dgm:cxn modelId="{307C7A44-09C2-45E9-BEA7-335F6DA4F61D}" type="presOf" srcId="{8BF61EBC-5EA0-479A-9DC9-A7A42161F640}" destId="{E17C1B4E-2AB4-4386-AD0A-9649AE7D7B43}" srcOrd="1" destOrd="0" presId="urn:microsoft.com/office/officeart/2005/8/layout/cycle8"/>
    <dgm:cxn modelId="{C9D0839F-9D43-421C-B9C3-80D24F9AB1E6}" type="presOf" srcId="{1DF1BFD0-70A3-493F-91C4-4AA82AB18225}" destId="{D0B0A5CE-7718-4A2E-9FE3-A4C352297145}" srcOrd="1" destOrd="0" presId="urn:microsoft.com/office/officeart/2005/8/layout/cycle8"/>
    <dgm:cxn modelId="{115843F5-0F12-4F06-8CB1-655208F82EE2}" type="presOf" srcId="{8BF61EBC-5EA0-479A-9DC9-A7A42161F640}" destId="{A2A69236-3344-4835-934F-67A716264300}" srcOrd="0" destOrd="0" presId="urn:microsoft.com/office/officeart/2005/8/layout/cycle8"/>
    <dgm:cxn modelId="{CA123225-60DD-4D3E-9B7F-2E7E719A96BF}" type="presOf" srcId="{352C8803-FBD4-4C92-8D24-9FA54C865E5D}" destId="{CAE12BC5-6C4B-44C6-8256-E50B73FB4DFE}" srcOrd="1" destOrd="0" presId="urn:microsoft.com/office/officeart/2005/8/layout/cycle8"/>
    <dgm:cxn modelId="{E2B11F47-131E-415B-AEA9-7DCFAA264F4B}" type="presOf" srcId="{ABE3A41E-097A-4C8D-B7C3-D8A7563D10B8}" destId="{3CC92174-A354-472C-99CF-5AEB05EFBC37}" srcOrd="0" destOrd="0" presId="urn:microsoft.com/office/officeart/2005/8/layout/cycle8"/>
    <dgm:cxn modelId="{58210A40-7BB7-4E5E-86F1-849F9E82966B}" type="presOf" srcId="{352C8803-FBD4-4C92-8D24-9FA54C865E5D}" destId="{CF3BE1BD-02CA-4957-BC84-D5AEBD5FB22F}" srcOrd="0" destOrd="0" presId="urn:microsoft.com/office/officeart/2005/8/layout/cycle8"/>
    <dgm:cxn modelId="{7C24884E-A7CB-4648-901A-360BAAE1080C}" srcId="{1E7C1A17-28C7-46C9-B407-D896DFDBD3EE}" destId="{ABE3A41E-097A-4C8D-B7C3-D8A7563D10B8}" srcOrd="1" destOrd="0" parTransId="{6E9F6D26-6BE2-483E-9429-E1E1B695CAE6}" sibTransId="{8FA79EA6-0F1C-4591-BBD8-F95592C0540C}"/>
    <dgm:cxn modelId="{E400866C-229E-49CB-B2A2-7557C75B498B}" type="presOf" srcId="{ABE3A41E-097A-4C8D-B7C3-D8A7563D10B8}" destId="{993BA0EC-FE41-4819-80A7-FAC97D9DD4E4}" srcOrd="1" destOrd="0" presId="urn:microsoft.com/office/officeart/2005/8/layout/cycle8"/>
    <dgm:cxn modelId="{2A4A427C-962D-4F40-B7AE-9505928145D0}" srcId="{1E7C1A17-28C7-46C9-B407-D896DFDBD3EE}" destId="{8BF61EBC-5EA0-479A-9DC9-A7A42161F640}" srcOrd="0" destOrd="0" parTransId="{2FE4FC51-E1A0-4313-8D80-4A7360D33BC7}" sibTransId="{85D663D2-6045-4823-9A7F-2B713AA65F22}"/>
    <dgm:cxn modelId="{120DEC57-3256-4816-944F-8372142D40DA}" type="presOf" srcId="{1E7C1A17-28C7-46C9-B407-D896DFDBD3EE}" destId="{3F25314C-8D1D-4F47-AFEE-A2FE54A4EE2D}" srcOrd="0" destOrd="0" presId="urn:microsoft.com/office/officeart/2005/8/layout/cycle8"/>
    <dgm:cxn modelId="{4E9DEB4C-8620-4251-80EA-F249F6437673}" srcId="{1E7C1A17-28C7-46C9-B407-D896DFDBD3EE}" destId="{352C8803-FBD4-4C92-8D24-9FA54C865E5D}" srcOrd="3" destOrd="0" parTransId="{C2860EBC-485A-44F7-88F1-E25BC9FC9375}" sibTransId="{494C68B2-DE73-40EE-90CA-4A8ACCFBFBAC}"/>
    <dgm:cxn modelId="{CDB8B715-8A2F-4D51-B75E-45C1DB420A58}" type="presOf" srcId="{1DF1BFD0-70A3-493F-91C4-4AA82AB18225}" destId="{C79F319D-433F-44CC-8778-A5CF2B321C6A}" srcOrd="0" destOrd="0" presId="urn:microsoft.com/office/officeart/2005/8/layout/cycle8"/>
    <dgm:cxn modelId="{FDCD32B0-071F-4589-B262-F2C073EF26A2}" type="presParOf" srcId="{3F25314C-8D1D-4F47-AFEE-A2FE54A4EE2D}" destId="{A2A69236-3344-4835-934F-67A716264300}" srcOrd="0" destOrd="0" presId="urn:microsoft.com/office/officeart/2005/8/layout/cycle8"/>
    <dgm:cxn modelId="{5104B8B2-8A41-4DB7-96B3-120CA2A33561}" type="presParOf" srcId="{3F25314C-8D1D-4F47-AFEE-A2FE54A4EE2D}" destId="{A0AFEC0E-1C23-4B4E-B44D-F24D0660F995}" srcOrd="1" destOrd="0" presId="urn:microsoft.com/office/officeart/2005/8/layout/cycle8"/>
    <dgm:cxn modelId="{30AACB80-5D6A-499F-AF7A-55757FB7BFCC}" type="presParOf" srcId="{3F25314C-8D1D-4F47-AFEE-A2FE54A4EE2D}" destId="{3840BA7E-151A-48B3-A686-B449AA184AE9}" srcOrd="2" destOrd="0" presId="urn:microsoft.com/office/officeart/2005/8/layout/cycle8"/>
    <dgm:cxn modelId="{925F7921-A285-4475-9CEF-E1FB2E6F1F28}" type="presParOf" srcId="{3F25314C-8D1D-4F47-AFEE-A2FE54A4EE2D}" destId="{E17C1B4E-2AB4-4386-AD0A-9649AE7D7B43}" srcOrd="3" destOrd="0" presId="urn:microsoft.com/office/officeart/2005/8/layout/cycle8"/>
    <dgm:cxn modelId="{B169D9CD-0FA8-45F6-B420-25B4D57DF112}" type="presParOf" srcId="{3F25314C-8D1D-4F47-AFEE-A2FE54A4EE2D}" destId="{3CC92174-A354-472C-99CF-5AEB05EFBC37}" srcOrd="4" destOrd="0" presId="urn:microsoft.com/office/officeart/2005/8/layout/cycle8"/>
    <dgm:cxn modelId="{8C22D435-F869-4F9C-9A2D-4595CCC761FB}" type="presParOf" srcId="{3F25314C-8D1D-4F47-AFEE-A2FE54A4EE2D}" destId="{9411DA1E-4A28-4BF8-8060-D1307B7CC029}" srcOrd="5" destOrd="0" presId="urn:microsoft.com/office/officeart/2005/8/layout/cycle8"/>
    <dgm:cxn modelId="{DCD09D2E-32BA-4612-922E-60EA1F5E2FA6}" type="presParOf" srcId="{3F25314C-8D1D-4F47-AFEE-A2FE54A4EE2D}" destId="{CA4062B6-8028-45A9-8606-DFD70F54A8B0}" srcOrd="6" destOrd="0" presId="urn:microsoft.com/office/officeart/2005/8/layout/cycle8"/>
    <dgm:cxn modelId="{57B5851B-33BA-4135-A772-7FBD5B306B10}" type="presParOf" srcId="{3F25314C-8D1D-4F47-AFEE-A2FE54A4EE2D}" destId="{993BA0EC-FE41-4819-80A7-FAC97D9DD4E4}" srcOrd="7" destOrd="0" presId="urn:microsoft.com/office/officeart/2005/8/layout/cycle8"/>
    <dgm:cxn modelId="{4CCFA707-5E46-4DE5-AA1B-C0BABCB0F732}" type="presParOf" srcId="{3F25314C-8D1D-4F47-AFEE-A2FE54A4EE2D}" destId="{C79F319D-433F-44CC-8778-A5CF2B321C6A}" srcOrd="8" destOrd="0" presId="urn:microsoft.com/office/officeart/2005/8/layout/cycle8"/>
    <dgm:cxn modelId="{3A1B8722-0F36-4798-BDA7-77DF7A3701DE}" type="presParOf" srcId="{3F25314C-8D1D-4F47-AFEE-A2FE54A4EE2D}" destId="{AFCA3CDA-CBE1-4BEC-BA84-4E47B3F6D70E}" srcOrd="9" destOrd="0" presId="urn:microsoft.com/office/officeart/2005/8/layout/cycle8"/>
    <dgm:cxn modelId="{94FB7CFF-0A2E-426B-874A-269E942C5E1A}" type="presParOf" srcId="{3F25314C-8D1D-4F47-AFEE-A2FE54A4EE2D}" destId="{A29C620C-154C-46DD-BDF0-0CE567FD483F}" srcOrd="10" destOrd="0" presId="urn:microsoft.com/office/officeart/2005/8/layout/cycle8"/>
    <dgm:cxn modelId="{C7184626-9DB7-40D6-B8D6-EAA1C39CD8A0}" type="presParOf" srcId="{3F25314C-8D1D-4F47-AFEE-A2FE54A4EE2D}" destId="{D0B0A5CE-7718-4A2E-9FE3-A4C352297145}" srcOrd="11" destOrd="0" presId="urn:microsoft.com/office/officeart/2005/8/layout/cycle8"/>
    <dgm:cxn modelId="{150C7781-C2B1-4BA6-AABF-E26869B2A9BC}" type="presParOf" srcId="{3F25314C-8D1D-4F47-AFEE-A2FE54A4EE2D}" destId="{CF3BE1BD-02CA-4957-BC84-D5AEBD5FB22F}" srcOrd="12" destOrd="0" presId="urn:microsoft.com/office/officeart/2005/8/layout/cycle8"/>
    <dgm:cxn modelId="{8D698A9A-0A93-4BFB-8F86-60A4EC24C41E}" type="presParOf" srcId="{3F25314C-8D1D-4F47-AFEE-A2FE54A4EE2D}" destId="{EC5DD7AD-ABFF-42EC-A0BC-5C86DF84490D}" srcOrd="13" destOrd="0" presId="urn:microsoft.com/office/officeart/2005/8/layout/cycle8"/>
    <dgm:cxn modelId="{7A86F387-8CA4-4D62-852F-8A38891A8E1F}" type="presParOf" srcId="{3F25314C-8D1D-4F47-AFEE-A2FE54A4EE2D}" destId="{77860C45-5C09-4F99-8510-A34D16D4A6E8}" srcOrd="14" destOrd="0" presId="urn:microsoft.com/office/officeart/2005/8/layout/cycle8"/>
    <dgm:cxn modelId="{6FFBFA7F-FA98-4E2F-A2DE-2C14DCF144DE}" type="presParOf" srcId="{3F25314C-8D1D-4F47-AFEE-A2FE54A4EE2D}" destId="{CAE12BC5-6C4B-44C6-8256-E50B73FB4DFE}" srcOrd="15" destOrd="0" presId="urn:microsoft.com/office/officeart/2005/8/layout/cycle8"/>
    <dgm:cxn modelId="{9FC86101-3C16-4DE8-9FB5-CC1295766971}" type="presParOf" srcId="{3F25314C-8D1D-4F47-AFEE-A2FE54A4EE2D}" destId="{97E47C4F-47BE-412C-9350-2DECCE14F010}" srcOrd="16" destOrd="0" presId="urn:microsoft.com/office/officeart/2005/8/layout/cycle8"/>
    <dgm:cxn modelId="{FE7C45F7-D273-4A0B-8349-4E33E5AFB864}" type="presParOf" srcId="{3F25314C-8D1D-4F47-AFEE-A2FE54A4EE2D}" destId="{8CB30D33-CCFF-4378-9711-96CC288DF1D2}" srcOrd="17" destOrd="0" presId="urn:microsoft.com/office/officeart/2005/8/layout/cycle8"/>
    <dgm:cxn modelId="{B40B5C66-975F-48E9-BC1B-D1EF0453FAB0}" type="presParOf" srcId="{3F25314C-8D1D-4F47-AFEE-A2FE54A4EE2D}" destId="{E772AFCF-2B27-4511-9711-954F06A5894F}" srcOrd="18" destOrd="0" presId="urn:microsoft.com/office/officeart/2005/8/layout/cycle8"/>
    <dgm:cxn modelId="{19F7E5C9-F304-4C83-97AE-B92E3F804936}" type="presParOf" srcId="{3F25314C-8D1D-4F47-AFEE-A2FE54A4EE2D}" destId="{3D56FA74-B32F-48A5-A11F-8016F6E6A4D9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7C1A17-28C7-46C9-B407-D896DFDBD3EE}" type="doc">
      <dgm:prSet loTypeId="urn:microsoft.com/office/officeart/2005/8/layout/cycle8" loCatId="cycle" qsTypeId="urn:microsoft.com/office/officeart/2005/8/quickstyle/3d1" qsCatId="3D" csTypeId="urn:microsoft.com/office/officeart/2005/8/colors/colorful3" csCatId="colorful" phldr="1"/>
      <dgm:spPr/>
    </dgm:pt>
    <dgm:pt modelId="{8BF61EBC-5EA0-479A-9DC9-A7A42161F640}">
      <dgm:prSet phldrT="[Text]"/>
      <dgm:spPr/>
      <dgm:t>
        <a:bodyPr/>
        <a:lstStyle/>
        <a:p>
          <a:r>
            <a:rPr lang="en-US" dirty="0" smtClean="0"/>
            <a:t>Acquire Inventory for Cash</a:t>
          </a:r>
          <a:endParaRPr lang="en-US" dirty="0"/>
        </a:p>
      </dgm:t>
    </dgm:pt>
    <dgm:pt modelId="{2FE4FC51-E1A0-4313-8D80-4A7360D33BC7}" type="parTrans" cxnId="{2A4A427C-962D-4F40-B7AE-9505928145D0}">
      <dgm:prSet/>
      <dgm:spPr/>
      <dgm:t>
        <a:bodyPr/>
        <a:lstStyle/>
        <a:p>
          <a:endParaRPr lang="en-US"/>
        </a:p>
      </dgm:t>
    </dgm:pt>
    <dgm:pt modelId="{85D663D2-6045-4823-9A7F-2B713AA65F22}" type="sibTrans" cxnId="{2A4A427C-962D-4F40-B7AE-9505928145D0}">
      <dgm:prSet/>
      <dgm:spPr/>
      <dgm:t>
        <a:bodyPr/>
        <a:lstStyle/>
        <a:p>
          <a:endParaRPr lang="en-US"/>
        </a:p>
      </dgm:t>
    </dgm:pt>
    <dgm:pt modelId="{ABE3A41E-097A-4C8D-B7C3-D8A7563D10B8}">
      <dgm:prSet phldrT="[Text]"/>
      <dgm:spPr/>
      <dgm:t>
        <a:bodyPr/>
        <a:lstStyle/>
        <a:p>
          <a:r>
            <a:rPr lang="en-US" dirty="0" smtClean="0"/>
            <a:t>Sell Inventory for Credit</a:t>
          </a:r>
          <a:endParaRPr lang="en-US" dirty="0"/>
        </a:p>
      </dgm:t>
    </dgm:pt>
    <dgm:pt modelId="{6E9F6D26-6BE2-483E-9429-E1E1B695CAE6}" type="parTrans" cxnId="{7C24884E-A7CB-4648-901A-360BAAE1080C}">
      <dgm:prSet/>
      <dgm:spPr/>
      <dgm:t>
        <a:bodyPr/>
        <a:lstStyle/>
        <a:p>
          <a:endParaRPr lang="en-US"/>
        </a:p>
      </dgm:t>
    </dgm:pt>
    <dgm:pt modelId="{8FA79EA6-0F1C-4591-BBD8-F95592C0540C}" type="sibTrans" cxnId="{7C24884E-A7CB-4648-901A-360BAAE1080C}">
      <dgm:prSet/>
      <dgm:spPr/>
      <dgm:t>
        <a:bodyPr/>
        <a:lstStyle/>
        <a:p>
          <a:endParaRPr lang="en-US"/>
        </a:p>
      </dgm:t>
    </dgm:pt>
    <dgm:pt modelId="{1DF1BFD0-70A3-493F-91C4-4AA82AB18225}">
      <dgm:prSet phldrT="[Text]"/>
      <dgm:spPr/>
      <dgm:t>
        <a:bodyPr/>
        <a:lstStyle/>
        <a:p>
          <a:r>
            <a:rPr lang="en-US" dirty="0" smtClean="0"/>
            <a:t>Collect on Accounts Receivable</a:t>
          </a:r>
          <a:endParaRPr lang="en-US" dirty="0"/>
        </a:p>
      </dgm:t>
    </dgm:pt>
    <dgm:pt modelId="{59DE37B3-6B66-4884-AD47-0CA26F707FA9}" type="parTrans" cxnId="{0937228A-0B66-412E-BECC-946919075F98}">
      <dgm:prSet/>
      <dgm:spPr/>
      <dgm:t>
        <a:bodyPr/>
        <a:lstStyle/>
        <a:p>
          <a:endParaRPr lang="en-US"/>
        </a:p>
      </dgm:t>
    </dgm:pt>
    <dgm:pt modelId="{6D073942-0347-4280-A55E-A7E9CC6C9B19}" type="sibTrans" cxnId="{0937228A-0B66-412E-BECC-946919075F98}">
      <dgm:prSet/>
      <dgm:spPr/>
      <dgm:t>
        <a:bodyPr/>
        <a:lstStyle/>
        <a:p>
          <a:endParaRPr lang="en-US"/>
        </a:p>
      </dgm:t>
    </dgm:pt>
    <dgm:pt modelId="{3F25314C-8D1D-4F47-AFEE-A2FE54A4EE2D}" type="pres">
      <dgm:prSet presAssocID="{1E7C1A17-28C7-46C9-B407-D896DFDBD3EE}" presName="compositeShape" presStyleCnt="0">
        <dgm:presLayoutVars>
          <dgm:chMax val="7"/>
          <dgm:dir/>
          <dgm:resizeHandles val="exact"/>
        </dgm:presLayoutVars>
      </dgm:prSet>
      <dgm:spPr/>
    </dgm:pt>
    <dgm:pt modelId="{A2A69236-3344-4835-934F-67A716264300}" type="pres">
      <dgm:prSet presAssocID="{1E7C1A17-28C7-46C9-B407-D896DFDBD3EE}" presName="wedge1" presStyleLbl="node1" presStyleIdx="0" presStyleCnt="3"/>
      <dgm:spPr/>
      <dgm:t>
        <a:bodyPr/>
        <a:lstStyle/>
        <a:p>
          <a:endParaRPr lang="en-US"/>
        </a:p>
      </dgm:t>
    </dgm:pt>
    <dgm:pt modelId="{A0AFEC0E-1C23-4B4E-B44D-F24D0660F995}" type="pres">
      <dgm:prSet presAssocID="{1E7C1A17-28C7-46C9-B407-D896DFDBD3EE}" presName="dummy1a" presStyleCnt="0"/>
      <dgm:spPr/>
    </dgm:pt>
    <dgm:pt modelId="{3840BA7E-151A-48B3-A686-B449AA184AE9}" type="pres">
      <dgm:prSet presAssocID="{1E7C1A17-28C7-46C9-B407-D896DFDBD3EE}" presName="dummy1b" presStyleCnt="0"/>
      <dgm:spPr/>
    </dgm:pt>
    <dgm:pt modelId="{E17C1B4E-2AB4-4386-AD0A-9649AE7D7B43}" type="pres">
      <dgm:prSet presAssocID="{1E7C1A17-28C7-46C9-B407-D896DFDBD3E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92174-A354-472C-99CF-5AEB05EFBC37}" type="pres">
      <dgm:prSet presAssocID="{1E7C1A17-28C7-46C9-B407-D896DFDBD3EE}" presName="wedge2" presStyleLbl="node1" presStyleIdx="1" presStyleCnt="3"/>
      <dgm:spPr/>
      <dgm:t>
        <a:bodyPr/>
        <a:lstStyle/>
        <a:p>
          <a:endParaRPr lang="en-US"/>
        </a:p>
      </dgm:t>
    </dgm:pt>
    <dgm:pt modelId="{9411DA1E-4A28-4BF8-8060-D1307B7CC029}" type="pres">
      <dgm:prSet presAssocID="{1E7C1A17-28C7-46C9-B407-D896DFDBD3EE}" presName="dummy2a" presStyleCnt="0"/>
      <dgm:spPr/>
    </dgm:pt>
    <dgm:pt modelId="{CA4062B6-8028-45A9-8606-DFD70F54A8B0}" type="pres">
      <dgm:prSet presAssocID="{1E7C1A17-28C7-46C9-B407-D896DFDBD3EE}" presName="dummy2b" presStyleCnt="0"/>
      <dgm:spPr/>
    </dgm:pt>
    <dgm:pt modelId="{993BA0EC-FE41-4819-80A7-FAC97D9DD4E4}" type="pres">
      <dgm:prSet presAssocID="{1E7C1A17-28C7-46C9-B407-D896DFDBD3E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9F319D-433F-44CC-8778-A5CF2B321C6A}" type="pres">
      <dgm:prSet presAssocID="{1E7C1A17-28C7-46C9-B407-D896DFDBD3EE}" presName="wedge3" presStyleLbl="node1" presStyleIdx="2" presStyleCnt="3"/>
      <dgm:spPr/>
      <dgm:t>
        <a:bodyPr/>
        <a:lstStyle/>
        <a:p>
          <a:endParaRPr lang="en-US"/>
        </a:p>
      </dgm:t>
    </dgm:pt>
    <dgm:pt modelId="{AFCA3CDA-CBE1-4BEC-BA84-4E47B3F6D70E}" type="pres">
      <dgm:prSet presAssocID="{1E7C1A17-28C7-46C9-B407-D896DFDBD3EE}" presName="dummy3a" presStyleCnt="0"/>
      <dgm:spPr/>
    </dgm:pt>
    <dgm:pt modelId="{A29C620C-154C-46DD-BDF0-0CE567FD483F}" type="pres">
      <dgm:prSet presAssocID="{1E7C1A17-28C7-46C9-B407-D896DFDBD3EE}" presName="dummy3b" presStyleCnt="0"/>
      <dgm:spPr/>
    </dgm:pt>
    <dgm:pt modelId="{D0B0A5CE-7718-4A2E-9FE3-A4C352297145}" type="pres">
      <dgm:prSet presAssocID="{1E7C1A17-28C7-46C9-B407-D896DFDBD3E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E47C4F-47BE-412C-9350-2DECCE14F010}" type="pres">
      <dgm:prSet presAssocID="{85D663D2-6045-4823-9A7F-2B713AA65F22}" presName="arrowWedge1" presStyleLbl="fgSibTrans2D1" presStyleIdx="0" presStyleCnt="3"/>
      <dgm:spPr/>
    </dgm:pt>
    <dgm:pt modelId="{8CB30D33-CCFF-4378-9711-96CC288DF1D2}" type="pres">
      <dgm:prSet presAssocID="{8FA79EA6-0F1C-4591-BBD8-F95592C0540C}" presName="arrowWedge2" presStyleLbl="fgSibTrans2D1" presStyleIdx="1" presStyleCnt="3"/>
      <dgm:spPr/>
    </dgm:pt>
    <dgm:pt modelId="{E772AFCF-2B27-4511-9711-954F06A5894F}" type="pres">
      <dgm:prSet presAssocID="{6D073942-0347-4280-A55E-A7E9CC6C9B19}" presName="arrowWedge3" presStyleLbl="fgSibTrans2D1" presStyleIdx="2" presStyleCnt="3"/>
      <dgm:spPr/>
    </dgm:pt>
  </dgm:ptLst>
  <dgm:cxnLst>
    <dgm:cxn modelId="{35618127-7B92-42E2-8ACD-4AC2B757A53E}" type="presOf" srcId="{1E7C1A17-28C7-46C9-B407-D896DFDBD3EE}" destId="{3F25314C-8D1D-4F47-AFEE-A2FE54A4EE2D}" srcOrd="0" destOrd="0" presId="urn:microsoft.com/office/officeart/2005/8/layout/cycle8"/>
    <dgm:cxn modelId="{0937228A-0B66-412E-BECC-946919075F98}" srcId="{1E7C1A17-28C7-46C9-B407-D896DFDBD3EE}" destId="{1DF1BFD0-70A3-493F-91C4-4AA82AB18225}" srcOrd="2" destOrd="0" parTransId="{59DE37B3-6B66-4884-AD47-0CA26F707FA9}" sibTransId="{6D073942-0347-4280-A55E-A7E9CC6C9B19}"/>
    <dgm:cxn modelId="{980F8A49-C544-4D97-812E-90E01B57C304}" type="presOf" srcId="{1DF1BFD0-70A3-493F-91C4-4AA82AB18225}" destId="{C79F319D-433F-44CC-8778-A5CF2B321C6A}" srcOrd="0" destOrd="0" presId="urn:microsoft.com/office/officeart/2005/8/layout/cycle8"/>
    <dgm:cxn modelId="{77678618-6339-467F-AB96-672DF2D7E29E}" type="presOf" srcId="{ABE3A41E-097A-4C8D-B7C3-D8A7563D10B8}" destId="{993BA0EC-FE41-4819-80A7-FAC97D9DD4E4}" srcOrd="1" destOrd="0" presId="urn:microsoft.com/office/officeart/2005/8/layout/cycle8"/>
    <dgm:cxn modelId="{51C30E5F-8998-4FCC-A51C-64EFC4AF119C}" type="presOf" srcId="{8BF61EBC-5EA0-479A-9DC9-A7A42161F640}" destId="{A2A69236-3344-4835-934F-67A716264300}" srcOrd="0" destOrd="0" presId="urn:microsoft.com/office/officeart/2005/8/layout/cycle8"/>
    <dgm:cxn modelId="{2A4A427C-962D-4F40-B7AE-9505928145D0}" srcId="{1E7C1A17-28C7-46C9-B407-D896DFDBD3EE}" destId="{8BF61EBC-5EA0-479A-9DC9-A7A42161F640}" srcOrd="0" destOrd="0" parTransId="{2FE4FC51-E1A0-4313-8D80-4A7360D33BC7}" sibTransId="{85D663D2-6045-4823-9A7F-2B713AA65F22}"/>
    <dgm:cxn modelId="{793CD7F8-1F28-4D3E-B4A0-08B164F26C89}" type="presOf" srcId="{1DF1BFD0-70A3-493F-91C4-4AA82AB18225}" destId="{D0B0A5CE-7718-4A2E-9FE3-A4C352297145}" srcOrd="1" destOrd="0" presId="urn:microsoft.com/office/officeart/2005/8/layout/cycle8"/>
    <dgm:cxn modelId="{7C24884E-A7CB-4648-901A-360BAAE1080C}" srcId="{1E7C1A17-28C7-46C9-B407-D896DFDBD3EE}" destId="{ABE3A41E-097A-4C8D-B7C3-D8A7563D10B8}" srcOrd="1" destOrd="0" parTransId="{6E9F6D26-6BE2-483E-9429-E1E1B695CAE6}" sibTransId="{8FA79EA6-0F1C-4591-BBD8-F95592C0540C}"/>
    <dgm:cxn modelId="{64F8F817-8B45-413E-BF13-14D78A29A56F}" type="presOf" srcId="{8BF61EBC-5EA0-479A-9DC9-A7A42161F640}" destId="{E17C1B4E-2AB4-4386-AD0A-9649AE7D7B43}" srcOrd="1" destOrd="0" presId="urn:microsoft.com/office/officeart/2005/8/layout/cycle8"/>
    <dgm:cxn modelId="{BBCD125F-7A80-45BF-B87E-856C0F52C084}" type="presOf" srcId="{ABE3A41E-097A-4C8D-B7C3-D8A7563D10B8}" destId="{3CC92174-A354-472C-99CF-5AEB05EFBC37}" srcOrd="0" destOrd="0" presId="urn:microsoft.com/office/officeart/2005/8/layout/cycle8"/>
    <dgm:cxn modelId="{18F2B1A9-87DD-4B8B-A580-19240FE25A8C}" type="presParOf" srcId="{3F25314C-8D1D-4F47-AFEE-A2FE54A4EE2D}" destId="{A2A69236-3344-4835-934F-67A716264300}" srcOrd="0" destOrd="0" presId="urn:microsoft.com/office/officeart/2005/8/layout/cycle8"/>
    <dgm:cxn modelId="{1E0A0A2E-3572-47B6-BA05-5911131487E2}" type="presParOf" srcId="{3F25314C-8D1D-4F47-AFEE-A2FE54A4EE2D}" destId="{A0AFEC0E-1C23-4B4E-B44D-F24D0660F995}" srcOrd="1" destOrd="0" presId="urn:microsoft.com/office/officeart/2005/8/layout/cycle8"/>
    <dgm:cxn modelId="{1CC40F66-1138-4C96-B4E9-CDA83CB92BFD}" type="presParOf" srcId="{3F25314C-8D1D-4F47-AFEE-A2FE54A4EE2D}" destId="{3840BA7E-151A-48B3-A686-B449AA184AE9}" srcOrd="2" destOrd="0" presId="urn:microsoft.com/office/officeart/2005/8/layout/cycle8"/>
    <dgm:cxn modelId="{28790D45-E93E-48E2-94C1-ACAEC8473E3F}" type="presParOf" srcId="{3F25314C-8D1D-4F47-AFEE-A2FE54A4EE2D}" destId="{E17C1B4E-2AB4-4386-AD0A-9649AE7D7B43}" srcOrd="3" destOrd="0" presId="urn:microsoft.com/office/officeart/2005/8/layout/cycle8"/>
    <dgm:cxn modelId="{40F3397E-7868-49D1-81B6-282EF5549426}" type="presParOf" srcId="{3F25314C-8D1D-4F47-AFEE-A2FE54A4EE2D}" destId="{3CC92174-A354-472C-99CF-5AEB05EFBC37}" srcOrd="4" destOrd="0" presId="urn:microsoft.com/office/officeart/2005/8/layout/cycle8"/>
    <dgm:cxn modelId="{FDB8B96A-3214-4B42-8E9D-E08F9F65D0EE}" type="presParOf" srcId="{3F25314C-8D1D-4F47-AFEE-A2FE54A4EE2D}" destId="{9411DA1E-4A28-4BF8-8060-D1307B7CC029}" srcOrd="5" destOrd="0" presId="urn:microsoft.com/office/officeart/2005/8/layout/cycle8"/>
    <dgm:cxn modelId="{9DC03657-D615-4C1A-A6C8-87177FB4FF0E}" type="presParOf" srcId="{3F25314C-8D1D-4F47-AFEE-A2FE54A4EE2D}" destId="{CA4062B6-8028-45A9-8606-DFD70F54A8B0}" srcOrd="6" destOrd="0" presId="urn:microsoft.com/office/officeart/2005/8/layout/cycle8"/>
    <dgm:cxn modelId="{CF587496-09D9-4F78-9EC1-9E523F5A0A7B}" type="presParOf" srcId="{3F25314C-8D1D-4F47-AFEE-A2FE54A4EE2D}" destId="{993BA0EC-FE41-4819-80A7-FAC97D9DD4E4}" srcOrd="7" destOrd="0" presId="urn:microsoft.com/office/officeart/2005/8/layout/cycle8"/>
    <dgm:cxn modelId="{371E55EB-2F67-468A-B63B-530229E7E77B}" type="presParOf" srcId="{3F25314C-8D1D-4F47-AFEE-A2FE54A4EE2D}" destId="{C79F319D-433F-44CC-8778-A5CF2B321C6A}" srcOrd="8" destOrd="0" presId="urn:microsoft.com/office/officeart/2005/8/layout/cycle8"/>
    <dgm:cxn modelId="{18D8C3F5-223C-459B-9AFE-448D387290C1}" type="presParOf" srcId="{3F25314C-8D1D-4F47-AFEE-A2FE54A4EE2D}" destId="{AFCA3CDA-CBE1-4BEC-BA84-4E47B3F6D70E}" srcOrd="9" destOrd="0" presId="urn:microsoft.com/office/officeart/2005/8/layout/cycle8"/>
    <dgm:cxn modelId="{FE12F6EC-8679-41D7-BE28-7C3284387C0F}" type="presParOf" srcId="{3F25314C-8D1D-4F47-AFEE-A2FE54A4EE2D}" destId="{A29C620C-154C-46DD-BDF0-0CE567FD483F}" srcOrd="10" destOrd="0" presId="urn:microsoft.com/office/officeart/2005/8/layout/cycle8"/>
    <dgm:cxn modelId="{53BBF75F-926C-4BA8-A920-074890834084}" type="presParOf" srcId="{3F25314C-8D1D-4F47-AFEE-A2FE54A4EE2D}" destId="{D0B0A5CE-7718-4A2E-9FE3-A4C352297145}" srcOrd="11" destOrd="0" presId="urn:microsoft.com/office/officeart/2005/8/layout/cycle8"/>
    <dgm:cxn modelId="{4B6964AC-02E4-4147-A524-CBBF8150ABEB}" type="presParOf" srcId="{3F25314C-8D1D-4F47-AFEE-A2FE54A4EE2D}" destId="{97E47C4F-47BE-412C-9350-2DECCE14F010}" srcOrd="12" destOrd="0" presId="urn:microsoft.com/office/officeart/2005/8/layout/cycle8"/>
    <dgm:cxn modelId="{B1C3567F-8DF3-48B5-86B2-336FB5020FC7}" type="presParOf" srcId="{3F25314C-8D1D-4F47-AFEE-A2FE54A4EE2D}" destId="{8CB30D33-CCFF-4378-9711-96CC288DF1D2}" srcOrd="13" destOrd="0" presId="urn:microsoft.com/office/officeart/2005/8/layout/cycle8"/>
    <dgm:cxn modelId="{10C9DACE-31CF-4D4D-9BC9-9A9BC8B7D65B}" type="presParOf" srcId="{3F25314C-8D1D-4F47-AFEE-A2FE54A4EE2D}" destId="{E772AFCF-2B27-4511-9711-954F06A5894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2BC73D-5B0F-4983-92C4-161DDFC6F2DE}" type="doc">
      <dgm:prSet loTypeId="urn:microsoft.com/office/officeart/2005/8/layout/orgChart1" loCatId="hierarchy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65B3FBB-106C-4DCF-830F-EAA65934B9AB}">
      <dgm:prSet phldrT="[Text]"/>
      <dgm:spPr/>
      <dgm:t>
        <a:bodyPr/>
        <a:lstStyle/>
        <a:p>
          <a:r>
            <a:rPr lang="en-US" dirty="0" smtClean="0"/>
            <a:t>Short-Term Investment Strategies</a:t>
          </a:r>
          <a:endParaRPr lang="en-US" dirty="0"/>
        </a:p>
      </dgm:t>
    </dgm:pt>
    <dgm:pt modelId="{CC9C30DC-5924-4378-A8C3-3C0AF315E86C}" type="parTrans" cxnId="{1B1AE852-75B7-4C5F-BF09-6181337A8434}">
      <dgm:prSet/>
      <dgm:spPr/>
      <dgm:t>
        <a:bodyPr/>
        <a:lstStyle/>
        <a:p>
          <a:endParaRPr lang="en-US"/>
        </a:p>
      </dgm:t>
    </dgm:pt>
    <dgm:pt modelId="{A761E776-E253-4810-860A-1A8D522D3F6A}" type="sibTrans" cxnId="{1B1AE852-75B7-4C5F-BF09-6181337A8434}">
      <dgm:prSet/>
      <dgm:spPr/>
      <dgm:t>
        <a:bodyPr/>
        <a:lstStyle/>
        <a:p>
          <a:endParaRPr lang="en-US"/>
        </a:p>
      </dgm:t>
    </dgm:pt>
    <dgm:pt modelId="{7B52CEE7-B814-4B21-8F79-F625C3048415}">
      <dgm:prSet phldrT="[Text]"/>
      <dgm:spPr/>
      <dgm:t>
        <a:bodyPr/>
        <a:lstStyle/>
        <a:p>
          <a:r>
            <a:rPr lang="en-US" dirty="0" smtClean="0"/>
            <a:t>Active</a:t>
          </a:r>
          <a:endParaRPr lang="en-US" dirty="0"/>
        </a:p>
      </dgm:t>
    </dgm:pt>
    <dgm:pt modelId="{4A612D85-D3B1-4CFC-8DF9-BAB2770F0EC2}" type="parTrans" cxnId="{B211826D-86F4-4723-A6D6-374EB0C16D66}">
      <dgm:prSet/>
      <dgm:spPr/>
      <dgm:t>
        <a:bodyPr/>
        <a:lstStyle/>
        <a:p>
          <a:endParaRPr lang="en-US"/>
        </a:p>
      </dgm:t>
    </dgm:pt>
    <dgm:pt modelId="{2A603F17-184F-40ED-8DD5-10B13BB14AA2}" type="sibTrans" cxnId="{B211826D-86F4-4723-A6D6-374EB0C16D66}">
      <dgm:prSet/>
      <dgm:spPr/>
      <dgm:t>
        <a:bodyPr/>
        <a:lstStyle/>
        <a:p>
          <a:endParaRPr lang="en-US"/>
        </a:p>
      </dgm:t>
    </dgm:pt>
    <dgm:pt modelId="{3C613631-1A71-43BB-BDB5-144B4AC89A88}">
      <dgm:prSet phldrT="[Text]"/>
      <dgm:spPr/>
      <dgm:t>
        <a:bodyPr/>
        <a:lstStyle/>
        <a:p>
          <a:r>
            <a:rPr lang="en-US" dirty="0" smtClean="0"/>
            <a:t>Passive</a:t>
          </a:r>
          <a:endParaRPr lang="en-US" dirty="0"/>
        </a:p>
      </dgm:t>
    </dgm:pt>
    <dgm:pt modelId="{F3105822-41CE-4E17-B061-47CB7C9E34FB}" type="parTrans" cxnId="{6053DC39-E1D3-4D5B-ABFB-47EBA8A86C85}">
      <dgm:prSet/>
      <dgm:spPr/>
      <dgm:t>
        <a:bodyPr/>
        <a:lstStyle/>
        <a:p>
          <a:endParaRPr lang="en-US"/>
        </a:p>
      </dgm:t>
    </dgm:pt>
    <dgm:pt modelId="{26544D13-D631-44A6-9390-2402D06F981A}" type="sibTrans" cxnId="{6053DC39-E1D3-4D5B-ABFB-47EBA8A86C85}">
      <dgm:prSet/>
      <dgm:spPr/>
      <dgm:t>
        <a:bodyPr/>
        <a:lstStyle/>
        <a:p>
          <a:endParaRPr lang="en-US"/>
        </a:p>
      </dgm:t>
    </dgm:pt>
    <dgm:pt modelId="{A192A83F-04FE-4AC4-A74C-91109432C16B}">
      <dgm:prSet phldrT="[Text]"/>
      <dgm:spPr/>
      <dgm:t>
        <a:bodyPr/>
        <a:lstStyle/>
        <a:p>
          <a:r>
            <a:rPr lang="en-US" dirty="0" smtClean="0"/>
            <a:t>Matching Strategy</a:t>
          </a:r>
          <a:endParaRPr lang="en-US" dirty="0"/>
        </a:p>
      </dgm:t>
    </dgm:pt>
    <dgm:pt modelId="{2FF3A8E1-7A7E-464D-884E-A0D9C65DE1F5}" type="parTrans" cxnId="{660202D2-ADDA-4298-B26D-7E05BE142ACA}">
      <dgm:prSet/>
      <dgm:spPr/>
      <dgm:t>
        <a:bodyPr/>
        <a:lstStyle/>
        <a:p>
          <a:endParaRPr lang="en-US"/>
        </a:p>
      </dgm:t>
    </dgm:pt>
    <dgm:pt modelId="{B0E4A95C-6517-488D-BB05-CB1C3EF48959}" type="sibTrans" cxnId="{660202D2-ADDA-4298-B26D-7E05BE142ACA}">
      <dgm:prSet/>
      <dgm:spPr/>
      <dgm:t>
        <a:bodyPr/>
        <a:lstStyle/>
        <a:p>
          <a:endParaRPr lang="en-US"/>
        </a:p>
      </dgm:t>
    </dgm:pt>
    <dgm:pt modelId="{7C4C7969-0C20-4792-B2B3-2083EC218162}">
      <dgm:prSet phldrT="[Text]"/>
      <dgm:spPr/>
      <dgm:t>
        <a:bodyPr/>
        <a:lstStyle/>
        <a:p>
          <a:r>
            <a:rPr lang="en-US" dirty="0" smtClean="0"/>
            <a:t>Mismatching Strategy</a:t>
          </a:r>
          <a:endParaRPr lang="en-US" dirty="0"/>
        </a:p>
      </dgm:t>
    </dgm:pt>
    <dgm:pt modelId="{32E408CF-C050-4F36-A327-C93E0F049399}" type="parTrans" cxnId="{A33647C5-BCA5-4650-8AF3-252A4E5DDDAE}">
      <dgm:prSet/>
      <dgm:spPr/>
      <dgm:t>
        <a:bodyPr/>
        <a:lstStyle/>
        <a:p>
          <a:endParaRPr lang="en-US"/>
        </a:p>
      </dgm:t>
    </dgm:pt>
    <dgm:pt modelId="{20DE736F-F501-4449-87D0-FF148E5347DF}" type="sibTrans" cxnId="{A33647C5-BCA5-4650-8AF3-252A4E5DDDAE}">
      <dgm:prSet/>
      <dgm:spPr/>
      <dgm:t>
        <a:bodyPr/>
        <a:lstStyle/>
        <a:p>
          <a:endParaRPr lang="en-US"/>
        </a:p>
      </dgm:t>
    </dgm:pt>
    <dgm:pt modelId="{F95F46D5-F50E-4798-8DF7-58670FBD28C1}">
      <dgm:prSet phldrT="[Text]"/>
      <dgm:spPr/>
      <dgm:t>
        <a:bodyPr/>
        <a:lstStyle/>
        <a:p>
          <a:r>
            <a:rPr lang="en-US" dirty="0" smtClean="0"/>
            <a:t>Laddering Strategy</a:t>
          </a:r>
          <a:endParaRPr lang="en-US" dirty="0"/>
        </a:p>
      </dgm:t>
    </dgm:pt>
    <dgm:pt modelId="{5C3FC2F6-679B-49F4-9A65-903BC8083B07}" type="parTrans" cxnId="{CDF883BD-832C-418D-8357-43BB05881035}">
      <dgm:prSet/>
      <dgm:spPr/>
      <dgm:t>
        <a:bodyPr/>
        <a:lstStyle/>
        <a:p>
          <a:endParaRPr lang="en-US"/>
        </a:p>
      </dgm:t>
    </dgm:pt>
    <dgm:pt modelId="{3A43BA83-AE61-4EDC-91F8-FCB8CDE419AB}" type="sibTrans" cxnId="{CDF883BD-832C-418D-8357-43BB05881035}">
      <dgm:prSet/>
      <dgm:spPr/>
      <dgm:t>
        <a:bodyPr/>
        <a:lstStyle/>
        <a:p>
          <a:endParaRPr lang="en-US"/>
        </a:p>
      </dgm:t>
    </dgm:pt>
    <dgm:pt modelId="{6EAF86B1-2BB1-4841-98C1-CEF307E2AA33}" type="pres">
      <dgm:prSet presAssocID="{482BC73D-5B0F-4983-92C4-161DDFC6F2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7647738-571E-47C0-B0C0-9FE28198BFCC}" type="pres">
      <dgm:prSet presAssocID="{E65B3FBB-106C-4DCF-830F-EAA65934B9AB}" presName="hierRoot1" presStyleCnt="0">
        <dgm:presLayoutVars>
          <dgm:hierBranch val="init"/>
        </dgm:presLayoutVars>
      </dgm:prSet>
      <dgm:spPr/>
    </dgm:pt>
    <dgm:pt modelId="{F4956709-C449-49FF-A883-DD3E1D5E5886}" type="pres">
      <dgm:prSet presAssocID="{E65B3FBB-106C-4DCF-830F-EAA65934B9AB}" presName="rootComposite1" presStyleCnt="0"/>
      <dgm:spPr/>
    </dgm:pt>
    <dgm:pt modelId="{AE99CED9-7583-40A6-A7FD-08C3538D685D}" type="pres">
      <dgm:prSet presAssocID="{E65B3FBB-106C-4DCF-830F-EAA65934B9AB}" presName="rootText1" presStyleLbl="node0" presStyleIdx="0" presStyleCnt="1" custScaleX="217224" custScaleY="1069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446418-B03E-4377-9553-4A092892187E}" type="pres">
      <dgm:prSet presAssocID="{E65B3FBB-106C-4DCF-830F-EAA65934B9A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049A6D5-2308-4EE0-9D97-A515FCE10228}" type="pres">
      <dgm:prSet presAssocID="{E65B3FBB-106C-4DCF-830F-EAA65934B9AB}" presName="hierChild2" presStyleCnt="0"/>
      <dgm:spPr/>
    </dgm:pt>
    <dgm:pt modelId="{047D740C-5889-4E2C-BD00-66961FB2C0DB}" type="pres">
      <dgm:prSet presAssocID="{4A612D85-D3B1-4CFC-8DF9-BAB2770F0EC2}" presName="Name37" presStyleLbl="parChTrans1D2" presStyleIdx="0" presStyleCnt="2"/>
      <dgm:spPr/>
      <dgm:t>
        <a:bodyPr/>
        <a:lstStyle/>
        <a:p>
          <a:endParaRPr lang="en-US"/>
        </a:p>
      </dgm:t>
    </dgm:pt>
    <dgm:pt modelId="{64816361-EE0F-47AE-AA83-7DA9AA6D3BB9}" type="pres">
      <dgm:prSet presAssocID="{7B52CEE7-B814-4B21-8F79-F625C3048415}" presName="hierRoot2" presStyleCnt="0">
        <dgm:presLayoutVars>
          <dgm:hierBranch val="init"/>
        </dgm:presLayoutVars>
      </dgm:prSet>
      <dgm:spPr/>
    </dgm:pt>
    <dgm:pt modelId="{07068FBF-9DB1-4747-B98E-4852F5C7B572}" type="pres">
      <dgm:prSet presAssocID="{7B52CEE7-B814-4B21-8F79-F625C3048415}" presName="rootComposite" presStyleCnt="0"/>
      <dgm:spPr/>
    </dgm:pt>
    <dgm:pt modelId="{AFA7BD24-B136-4435-B9C4-83EF9E1E73B7}" type="pres">
      <dgm:prSet presAssocID="{7B52CEE7-B814-4B21-8F79-F625C304841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0B235C-09D9-461A-BC54-6201F77C509D}" type="pres">
      <dgm:prSet presAssocID="{7B52CEE7-B814-4B21-8F79-F625C3048415}" presName="rootConnector" presStyleLbl="node2" presStyleIdx="0" presStyleCnt="2"/>
      <dgm:spPr/>
      <dgm:t>
        <a:bodyPr/>
        <a:lstStyle/>
        <a:p>
          <a:endParaRPr lang="en-US"/>
        </a:p>
      </dgm:t>
    </dgm:pt>
    <dgm:pt modelId="{074A0601-C50E-4571-8695-89C63430F398}" type="pres">
      <dgm:prSet presAssocID="{7B52CEE7-B814-4B21-8F79-F625C3048415}" presName="hierChild4" presStyleCnt="0"/>
      <dgm:spPr/>
    </dgm:pt>
    <dgm:pt modelId="{991919E4-DB98-45DA-97B5-D3C6DD8BE7BD}" type="pres">
      <dgm:prSet presAssocID="{2FF3A8E1-7A7E-464D-884E-A0D9C65DE1F5}" presName="Name37" presStyleLbl="parChTrans1D3" presStyleIdx="0" presStyleCnt="3"/>
      <dgm:spPr/>
      <dgm:t>
        <a:bodyPr/>
        <a:lstStyle/>
        <a:p>
          <a:endParaRPr lang="en-US"/>
        </a:p>
      </dgm:t>
    </dgm:pt>
    <dgm:pt modelId="{EC0352EE-A194-4BC9-901B-34E59A8A133E}" type="pres">
      <dgm:prSet presAssocID="{A192A83F-04FE-4AC4-A74C-91109432C16B}" presName="hierRoot2" presStyleCnt="0">
        <dgm:presLayoutVars>
          <dgm:hierBranch val="init"/>
        </dgm:presLayoutVars>
      </dgm:prSet>
      <dgm:spPr/>
    </dgm:pt>
    <dgm:pt modelId="{C3790069-2FE3-4C4F-87E9-A9D0C97A567C}" type="pres">
      <dgm:prSet presAssocID="{A192A83F-04FE-4AC4-A74C-91109432C16B}" presName="rootComposite" presStyleCnt="0"/>
      <dgm:spPr/>
    </dgm:pt>
    <dgm:pt modelId="{9F42A4E2-8018-4C2A-B883-EC17C0B24A4D}" type="pres">
      <dgm:prSet presAssocID="{A192A83F-04FE-4AC4-A74C-91109432C16B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0849F9-391A-4003-9CF9-85FF611B6B37}" type="pres">
      <dgm:prSet presAssocID="{A192A83F-04FE-4AC4-A74C-91109432C16B}" presName="rootConnector" presStyleLbl="node3" presStyleIdx="0" presStyleCnt="3"/>
      <dgm:spPr/>
      <dgm:t>
        <a:bodyPr/>
        <a:lstStyle/>
        <a:p>
          <a:endParaRPr lang="en-US"/>
        </a:p>
      </dgm:t>
    </dgm:pt>
    <dgm:pt modelId="{3E2063C2-5AA8-41DB-A647-BB418DDB5A40}" type="pres">
      <dgm:prSet presAssocID="{A192A83F-04FE-4AC4-A74C-91109432C16B}" presName="hierChild4" presStyleCnt="0"/>
      <dgm:spPr/>
    </dgm:pt>
    <dgm:pt modelId="{DD8D939F-D1A9-48B0-9B6D-6C7B76E9B59D}" type="pres">
      <dgm:prSet presAssocID="{A192A83F-04FE-4AC4-A74C-91109432C16B}" presName="hierChild5" presStyleCnt="0"/>
      <dgm:spPr/>
    </dgm:pt>
    <dgm:pt modelId="{D5A61153-6438-4312-B396-0B966CB195D3}" type="pres">
      <dgm:prSet presAssocID="{32E408CF-C050-4F36-A327-C93E0F049399}" presName="Name37" presStyleLbl="parChTrans1D3" presStyleIdx="1" presStyleCnt="3"/>
      <dgm:spPr/>
      <dgm:t>
        <a:bodyPr/>
        <a:lstStyle/>
        <a:p>
          <a:endParaRPr lang="en-US"/>
        </a:p>
      </dgm:t>
    </dgm:pt>
    <dgm:pt modelId="{26FA7006-0B54-44C1-B182-98EEB14F6242}" type="pres">
      <dgm:prSet presAssocID="{7C4C7969-0C20-4792-B2B3-2083EC218162}" presName="hierRoot2" presStyleCnt="0">
        <dgm:presLayoutVars>
          <dgm:hierBranch val="init"/>
        </dgm:presLayoutVars>
      </dgm:prSet>
      <dgm:spPr/>
    </dgm:pt>
    <dgm:pt modelId="{4A68F9B8-C546-46C2-B862-70D7FDC1EBB8}" type="pres">
      <dgm:prSet presAssocID="{7C4C7969-0C20-4792-B2B3-2083EC218162}" presName="rootComposite" presStyleCnt="0"/>
      <dgm:spPr/>
    </dgm:pt>
    <dgm:pt modelId="{52C43588-A57F-41C7-B57A-EE0C8C7B9B40}" type="pres">
      <dgm:prSet presAssocID="{7C4C7969-0C20-4792-B2B3-2083EC218162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0217CD-872F-4307-88D6-57540D20A9A0}" type="pres">
      <dgm:prSet presAssocID="{7C4C7969-0C20-4792-B2B3-2083EC218162}" presName="rootConnector" presStyleLbl="node3" presStyleIdx="1" presStyleCnt="3"/>
      <dgm:spPr/>
      <dgm:t>
        <a:bodyPr/>
        <a:lstStyle/>
        <a:p>
          <a:endParaRPr lang="en-US"/>
        </a:p>
      </dgm:t>
    </dgm:pt>
    <dgm:pt modelId="{7EC326C1-DE2D-4BD0-9E4E-33D17259175A}" type="pres">
      <dgm:prSet presAssocID="{7C4C7969-0C20-4792-B2B3-2083EC218162}" presName="hierChild4" presStyleCnt="0"/>
      <dgm:spPr/>
    </dgm:pt>
    <dgm:pt modelId="{2C397852-0842-4043-A744-818891386E9D}" type="pres">
      <dgm:prSet presAssocID="{7C4C7969-0C20-4792-B2B3-2083EC218162}" presName="hierChild5" presStyleCnt="0"/>
      <dgm:spPr/>
    </dgm:pt>
    <dgm:pt modelId="{83DA4544-CFF0-4AA5-AB2E-B223F24692A1}" type="pres">
      <dgm:prSet presAssocID="{5C3FC2F6-679B-49F4-9A65-903BC8083B07}" presName="Name37" presStyleLbl="parChTrans1D3" presStyleIdx="2" presStyleCnt="3"/>
      <dgm:spPr/>
      <dgm:t>
        <a:bodyPr/>
        <a:lstStyle/>
        <a:p>
          <a:endParaRPr lang="en-US"/>
        </a:p>
      </dgm:t>
    </dgm:pt>
    <dgm:pt modelId="{E8B6FCBA-C14D-4AE1-879E-C5C9FEDBE6E0}" type="pres">
      <dgm:prSet presAssocID="{F95F46D5-F50E-4798-8DF7-58670FBD28C1}" presName="hierRoot2" presStyleCnt="0">
        <dgm:presLayoutVars>
          <dgm:hierBranch val="init"/>
        </dgm:presLayoutVars>
      </dgm:prSet>
      <dgm:spPr/>
    </dgm:pt>
    <dgm:pt modelId="{DA1854B2-44A2-4B52-B685-E5014FE0083C}" type="pres">
      <dgm:prSet presAssocID="{F95F46D5-F50E-4798-8DF7-58670FBD28C1}" presName="rootComposite" presStyleCnt="0"/>
      <dgm:spPr/>
    </dgm:pt>
    <dgm:pt modelId="{DA27FACD-0CDF-43A8-9C86-C5D7FB911EBA}" type="pres">
      <dgm:prSet presAssocID="{F95F46D5-F50E-4798-8DF7-58670FBD28C1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945EFE-0E68-4916-A10A-E833411A91B4}" type="pres">
      <dgm:prSet presAssocID="{F95F46D5-F50E-4798-8DF7-58670FBD28C1}" presName="rootConnector" presStyleLbl="node3" presStyleIdx="2" presStyleCnt="3"/>
      <dgm:spPr/>
      <dgm:t>
        <a:bodyPr/>
        <a:lstStyle/>
        <a:p>
          <a:endParaRPr lang="en-US"/>
        </a:p>
      </dgm:t>
    </dgm:pt>
    <dgm:pt modelId="{06B81DEE-CDE4-4ACD-BC31-871A439AB5BD}" type="pres">
      <dgm:prSet presAssocID="{F95F46D5-F50E-4798-8DF7-58670FBD28C1}" presName="hierChild4" presStyleCnt="0"/>
      <dgm:spPr/>
    </dgm:pt>
    <dgm:pt modelId="{B9E91B24-3783-49A3-8117-AF5CF52751A6}" type="pres">
      <dgm:prSet presAssocID="{F95F46D5-F50E-4798-8DF7-58670FBD28C1}" presName="hierChild5" presStyleCnt="0"/>
      <dgm:spPr/>
    </dgm:pt>
    <dgm:pt modelId="{FD3492ED-675C-4307-B831-D681DA6E22C6}" type="pres">
      <dgm:prSet presAssocID="{7B52CEE7-B814-4B21-8F79-F625C3048415}" presName="hierChild5" presStyleCnt="0"/>
      <dgm:spPr/>
    </dgm:pt>
    <dgm:pt modelId="{96E4FFEE-90FF-4A75-8EF1-527016CB39A6}" type="pres">
      <dgm:prSet presAssocID="{F3105822-41CE-4E17-B061-47CB7C9E34FB}" presName="Name37" presStyleLbl="parChTrans1D2" presStyleIdx="1" presStyleCnt="2"/>
      <dgm:spPr/>
      <dgm:t>
        <a:bodyPr/>
        <a:lstStyle/>
        <a:p>
          <a:endParaRPr lang="en-US"/>
        </a:p>
      </dgm:t>
    </dgm:pt>
    <dgm:pt modelId="{D1B4EB3A-05DB-4D31-9A3D-3747EF31C9EB}" type="pres">
      <dgm:prSet presAssocID="{3C613631-1A71-43BB-BDB5-144B4AC89A88}" presName="hierRoot2" presStyleCnt="0">
        <dgm:presLayoutVars>
          <dgm:hierBranch val="init"/>
        </dgm:presLayoutVars>
      </dgm:prSet>
      <dgm:spPr/>
    </dgm:pt>
    <dgm:pt modelId="{C4E4714E-1F07-4961-B6DA-C8A712770098}" type="pres">
      <dgm:prSet presAssocID="{3C613631-1A71-43BB-BDB5-144B4AC89A88}" presName="rootComposite" presStyleCnt="0"/>
      <dgm:spPr/>
    </dgm:pt>
    <dgm:pt modelId="{3027FC5F-4D37-4FAE-9DAC-002AAD4FE6A7}" type="pres">
      <dgm:prSet presAssocID="{3C613631-1A71-43BB-BDB5-144B4AC89A88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DE32D5-9E0F-47B8-9FB8-03939B048552}" type="pres">
      <dgm:prSet presAssocID="{3C613631-1A71-43BB-BDB5-144B4AC89A88}" presName="rootConnector" presStyleLbl="node2" presStyleIdx="1" presStyleCnt="2"/>
      <dgm:spPr/>
      <dgm:t>
        <a:bodyPr/>
        <a:lstStyle/>
        <a:p>
          <a:endParaRPr lang="en-US"/>
        </a:p>
      </dgm:t>
    </dgm:pt>
    <dgm:pt modelId="{1B80ACE4-1B68-4F9A-AE90-46FB2727FA8A}" type="pres">
      <dgm:prSet presAssocID="{3C613631-1A71-43BB-BDB5-144B4AC89A88}" presName="hierChild4" presStyleCnt="0"/>
      <dgm:spPr/>
    </dgm:pt>
    <dgm:pt modelId="{EFE3297A-D2D1-40DA-A3E1-4BDFCECAB975}" type="pres">
      <dgm:prSet presAssocID="{3C613631-1A71-43BB-BDB5-144B4AC89A88}" presName="hierChild5" presStyleCnt="0"/>
      <dgm:spPr/>
    </dgm:pt>
    <dgm:pt modelId="{795CD34E-C35B-4180-A449-0C9D9734248A}" type="pres">
      <dgm:prSet presAssocID="{E65B3FBB-106C-4DCF-830F-EAA65934B9AB}" presName="hierChild3" presStyleCnt="0"/>
      <dgm:spPr/>
    </dgm:pt>
  </dgm:ptLst>
  <dgm:cxnLst>
    <dgm:cxn modelId="{F1F91546-4BFD-4A1C-9148-6227F8F989D2}" type="presOf" srcId="{7C4C7969-0C20-4792-B2B3-2083EC218162}" destId="{A50217CD-872F-4307-88D6-57540D20A9A0}" srcOrd="1" destOrd="0" presId="urn:microsoft.com/office/officeart/2005/8/layout/orgChart1"/>
    <dgm:cxn modelId="{CDF883BD-832C-418D-8357-43BB05881035}" srcId="{7B52CEE7-B814-4B21-8F79-F625C3048415}" destId="{F95F46D5-F50E-4798-8DF7-58670FBD28C1}" srcOrd="2" destOrd="0" parTransId="{5C3FC2F6-679B-49F4-9A65-903BC8083B07}" sibTransId="{3A43BA83-AE61-4EDC-91F8-FCB8CDE419AB}"/>
    <dgm:cxn modelId="{4D77C658-F639-404A-91C4-CE2D93102EB8}" type="presOf" srcId="{A192A83F-04FE-4AC4-A74C-91109432C16B}" destId="{9F42A4E2-8018-4C2A-B883-EC17C0B24A4D}" srcOrd="0" destOrd="0" presId="urn:microsoft.com/office/officeart/2005/8/layout/orgChart1"/>
    <dgm:cxn modelId="{1FD769AE-5E9A-44B2-AD48-1C859B0D9095}" type="presOf" srcId="{F3105822-41CE-4E17-B061-47CB7C9E34FB}" destId="{96E4FFEE-90FF-4A75-8EF1-527016CB39A6}" srcOrd="0" destOrd="0" presId="urn:microsoft.com/office/officeart/2005/8/layout/orgChart1"/>
    <dgm:cxn modelId="{C7B2F896-0610-4B51-B5B3-77F7E1C2227E}" type="presOf" srcId="{7C4C7969-0C20-4792-B2B3-2083EC218162}" destId="{52C43588-A57F-41C7-B57A-EE0C8C7B9B40}" srcOrd="0" destOrd="0" presId="urn:microsoft.com/office/officeart/2005/8/layout/orgChart1"/>
    <dgm:cxn modelId="{4B4A45F1-DA06-4DEA-9011-7713DAD06483}" type="presOf" srcId="{3C613631-1A71-43BB-BDB5-144B4AC89A88}" destId="{3027FC5F-4D37-4FAE-9DAC-002AAD4FE6A7}" srcOrd="0" destOrd="0" presId="urn:microsoft.com/office/officeart/2005/8/layout/orgChart1"/>
    <dgm:cxn modelId="{077D3B9A-3DBD-4BBC-921F-83DE44A79A21}" type="presOf" srcId="{F95F46D5-F50E-4798-8DF7-58670FBD28C1}" destId="{A1945EFE-0E68-4916-A10A-E833411A91B4}" srcOrd="1" destOrd="0" presId="urn:microsoft.com/office/officeart/2005/8/layout/orgChart1"/>
    <dgm:cxn modelId="{170DADAB-67BB-45CE-83B2-FCF392549136}" type="presOf" srcId="{3C613631-1A71-43BB-BDB5-144B4AC89A88}" destId="{52DE32D5-9E0F-47B8-9FB8-03939B048552}" srcOrd="1" destOrd="0" presId="urn:microsoft.com/office/officeart/2005/8/layout/orgChart1"/>
    <dgm:cxn modelId="{B71B237E-9834-4E67-97CC-A0DBCEA2B5C2}" type="presOf" srcId="{482BC73D-5B0F-4983-92C4-161DDFC6F2DE}" destId="{6EAF86B1-2BB1-4841-98C1-CEF307E2AA33}" srcOrd="0" destOrd="0" presId="urn:microsoft.com/office/officeart/2005/8/layout/orgChart1"/>
    <dgm:cxn modelId="{F249821F-F1E7-433E-8ACA-EB8C4B21BF58}" type="presOf" srcId="{7B52CEE7-B814-4B21-8F79-F625C3048415}" destId="{AFA7BD24-B136-4435-B9C4-83EF9E1E73B7}" srcOrd="0" destOrd="0" presId="urn:microsoft.com/office/officeart/2005/8/layout/orgChart1"/>
    <dgm:cxn modelId="{8A4E7C07-31CB-419A-9690-34C9A4FEEA14}" type="presOf" srcId="{2FF3A8E1-7A7E-464D-884E-A0D9C65DE1F5}" destId="{991919E4-DB98-45DA-97B5-D3C6DD8BE7BD}" srcOrd="0" destOrd="0" presId="urn:microsoft.com/office/officeart/2005/8/layout/orgChart1"/>
    <dgm:cxn modelId="{139EF256-94EC-42F4-9454-8D06F697FB84}" type="presOf" srcId="{4A612D85-D3B1-4CFC-8DF9-BAB2770F0EC2}" destId="{047D740C-5889-4E2C-BD00-66961FB2C0DB}" srcOrd="0" destOrd="0" presId="urn:microsoft.com/office/officeart/2005/8/layout/orgChart1"/>
    <dgm:cxn modelId="{3BA84316-514B-4155-B48C-55D2DEDE7F9F}" type="presOf" srcId="{32E408CF-C050-4F36-A327-C93E0F049399}" destId="{D5A61153-6438-4312-B396-0B966CB195D3}" srcOrd="0" destOrd="0" presId="urn:microsoft.com/office/officeart/2005/8/layout/orgChart1"/>
    <dgm:cxn modelId="{B211826D-86F4-4723-A6D6-374EB0C16D66}" srcId="{E65B3FBB-106C-4DCF-830F-EAA65934B9AB}" destId="{7B52CEE7-B814-4B21-8F79-F625C3048415}" srcOrd="0" destOrd="0" parTransId="{4A612D85-D3B1-4CFC-8DF9-BAB2770F0EC2}" sibTransId="{2A603F17-184F-40ED-8DD5-10B13BB14AA2}"/>
    <dgm:cxn modelId="{1B1AE852-75B7-4C5F-BF09-6181337A8434}" srcId="{482BC73D-5B0F-4983-92C4-161DDFC6F2DE}" destId="{E65B3FBB-106C-4DCF-830F-EAA65934B9AB}" srcOrd="0" destOrd="0" parTransId="{CC9C30DC-5924-4378-A8C3-3C0AF315E86C}" sibTransId="{A761E776-E253-4810-860A-1A8D522D3F6A}"/>
    <dgm:cxn modelId="{660202D2-ADDA-4298-B26D-7E05BE142ACA}" srcId="{7B52CEE7-B814-4B21-8F79-F625C3048415}" destId="{A192A83F-04FE-4AC4-A74C-91109432C16B}" srcOrd="0" destOrd="0" parTransId="{2FF3A8E1-7A7E-464D-884E-A0D9C65DE1F5}" sibTransId="{B0E4A95C-6517-488D-BB05-CB1C3EF48959}"/>
    <dgm:cxn modelId="{6FB26CE3-DDAD-4F48-A3B7-9AD675C715C2}" type="presOf" srcId="{E65B3FBB-106C-4DCF-830F-EAA65934B9AB}" destId="{AE99CED9-7583-40A6-A7FD-08C3538D685D}" srcOrd="0" destOrd="0" presId="urn:microsoft.com/office/officeart/2005/8/layout/orgChart1"/>
    <dgm:cxn modelId="{6053DC39-E1D3-4D5B-ABFB-47EBA8A86C85}" srcId="{E65B3FBB-106C-4DCF-830F-EAA65934B9AB}" destId="{3C613631-1A71-43BB-BDB5-144B4AC89A88}" srcOrd="1" destOrd="0" parTransId="{F3105822-41CE-4E17-B061-47CB7C9E34FB}" sibTransId="{26544D13-D631-44A6-9390-2402D06F981A}"/>
    <dgm:cxn modelId="{183180C2-CF8C-451B-A255-ACD4362A4885}" type="presOf" srcId="{7B52CEE7-B814-4B21-8F79-F625C3048415}" destId="{710B235C-09D9-461A-BC54-6201F77C509D}" srcOrd="1" destOrd="0" presId="urn:microsoft.com/office/officeart/2005/8/layout/orgChart1"/>
    <dgm:cxn modelId="{53651DEE-10DD-43A7-8DA4-615DCE91F913}" type="presOf" srcId="{F95F46D5-F50E-4798-8DF7-58670FBD28C1}" destId="{DA27FACD-0CDF-43A8-9C86-C5D7FB911EBA}" srcOrd="0" destOrd="0" presId="urn:microsoft.com/office/officeart/2005/8/layout/orgChart1"/>
    <dgm:cxn modelId="{49448400-5D08-4696-991F-704558897B9F}" type="presOf" srcId="{5C3FC2F6-679B-49F4-9A65-903BC8083B07}" destId="{83DA4544-CFF0-4AA5-AB2E-B223F24692A1}" srcOrd="0" destOrd="0" presId="urn:microsoft.com/office/officeart/2005/8/layout/orgChart1"/>
    <dgm:cxn modelId="{87AC83FE-ED9F-43D6-B52B-918E28BE1BFC}" type="presOf" srcId="{E65B3FBB-106C-4DCF-830F-EAA65934B9AB}" destId="{F1446418-B03E-4377-9553-4A092892187E}" srcOrd="1" destOrd="0" presId="urn:microsoft.com/office/officeart/2005/8/layout/orgChart1"/>
    <dgm:cxn modelId="{A33647C5-BCA5-4650-8AF3-252A4E5DDDAE}" srcId="{7B52CEE7-B814-4B21-8F79-F625C3048415}" destId="{7C4C7969-0C20-4792-B2B3-2083EC218162}" srcOrd="1" destOrd="0" parTransId="{32E408CF-C050-4F36-A327-C93E0F049399}" sibTransId="{20DE736F-F501-4449-87D0-FF148E5347DF}"/>
    <dgm:cxn modelId="{08AD6CEE-0DF9-4519-BED1-F35A2B84B547}" type="presOf" srcId="{A192A83F-04FE-4AC4-A74C-91109432C16B}" destId="{300849F9-391A-4003-9CF9-85FF611B6B37}" srcOrd="1" destOrd="0" presId="urn:microsoft.com/office/officeart/2005/8/layout/orgChart1"/>
    <dgm:cxn modelId="{93936BD7-F469-4D0D-91E0-49E615CA441A}" type="presParOf" srcId="{6EAF86B1-2BB1-4841-98C1-CEF307E2AA33}" destId="{17647738-571E-47C0-B0C0-9FE28198BFCC}" srcOrd="0" destOrd="0" presId="urn:microsoft.com/office/officeart/2005/8/layout/orgChart1"/>
    <dgm:cxn modelId="{888A99DA-EBED-4AE5-8910-D036476C7973}" type="presParOf" srcId="{17647738-571E-47C0-B0C0-9FE28198BFCC}" destId="{F4956709-C449-49FF-A883-DD3E1D5E5886}" srcOrd="0" destOrd="0" presId="urn:microsoft.com/office/officeart/2005/8/layout/orgChart1"/>
    <dgm:cxn modelId="{2F142E4C-7977-4FCF-916E-2FE27578A3D2}" type="presParOf" srcId="{F4956709-C449-49FF-A883-DD3E1D5E5886}" destId="{AE99CED9-7583-40A6-A7FD-08C3538D685D}" srcOrd="0" destOrd="0" presId="urn:microsoft.com/office/officeart/2005/8/layout/orgChart1"/>
    <dgm:cxn modelId="{0FC07CBF-1814-45D0-A92A-F8CA20080534}" type="presParOf" srcId="{F4956709-C449-49FF-A883-DD3E1D5E5886}" destId="{F1446418-B03E-4377-9553-4A092892187E}" srcOrd="1" destOrd="0" presId="urn:microsoft.com/office/officeart/2005/8/layout/orgChart1"/>
    <dgm:cxn modelId="{6EA48140-0F55-49E4-B521-7C08DD7BE84D}" type="presParOf" srcId="{17647738-571E-47C0-B0C0-9FE28198BFCC}" destId="{E049A6D5-2308-4EE0-9D97-A515FCE10228}" srcOrd="1" destOrd="0" presId="urn:microsoft.com/office/officeart/2005/8/layout/orgChart1"/>
    <dgm:cxn modelId="{F150748F-DECA-4C58-AF3A-718D7927F4F5}" type="presParOf" srcId="{E049A6D5-2308-4EE0-9D97-A515FCE10228}" destId="{047D740C-5889-4E2C-BD00-66961FB2C0DB}" srcOrd="0" destOrd="0" presId="urn:microsoft.com/office/officeart/2005/8/layout/orgChart1"/>
    <dgm:cxn modelId="{380F070A-1259-4E34-AC5E-4005A4838AE2}" type="presParOf" srcId="{E049A6D5-2308-4EE0-9D97-A515FCE10228}" destId="{64816361-EE0F-47AE-AA83-7DA9AA6D3BB9}" srcOrd="1" destOrd="0" presId="urn:microsoft.com/office/officeart/2005/8/layout/orgChart1"/>
    <dgm:cxn modelId="{C158DFD3-F184-477B-81EC-EFF89F05B819}" type="presParOf" srcId="{64816361-EE0F-47AE-AA83-7DA9AA6D3BB9}" destId="{07068FBF-9DB1-4747-B98E-4852F5C7B572}" srcOrd="0" destOrd="0" presId="urn:microsoft.com/office/officeart/2005/8/layout/orgChart1"/>
    <dgm:cxn modelId="{355B80CE-DF0D-4E5A-BFF4-EE5DAAC543DB}" type="presParOf" srcId="{07068FBF-9DB1-4747-B98E-4852F5C7B572}" destId="{AFA7BD24-B136-4435-B9C4-83EF9E1E73B7}" srcOrd="0" destOrd="0" presId="urn:microsoft.com/office/officeart/2005/8/layout/orgChart1"/>
    <dgm:cxn modelId="{0ACC451C-2526-47EC-9A3E-2A6077842035}" type="presParOf" srcId="{07068FBF-9DB1-4747-B98E-4852F5C7B572}" destId="{710B235C-09D9-461A-BC54-6201F77C509D}" srcOrd="1" destOrd="0" presId="urn:microsoft.com/office/officeart/2005/8/layout/orgChart1"/>
    <dgm:cxn modelId="{91A0D9D2-921E-459A-90F1-85AFD4FAD9BC}" type="presParOf" srcId="{64816361-EE0F-47AE-AA83-7DA9AA6D3BB9}" destId="{074A0601-C50E-4571-8695-89C63430F398}" srcOrd="1" destOrd="0" presId="urn:microsoft.com/office/officeart/2005/8/layout/orgChart1"/>
    <dgm:cxn modelId="{88EC5BC3-2AC5-43A5-A18C-268835D7ED7F}" type="presParOf" srcId="{074A0601-C50E-4571-8695-89C63430F398}" destId="{991919E4-DB98-45DA-97B5-D3C6DD8BE7BD}" srcOrd="0" destOrd="0" presId="urn:microsoft.com/office/officeart/2005/8/layout/orgChart1"/>
    <dgm:cxn modelId="{6BD386C1-576A-421A-9919-6845FF23B5C2}" type="presParOf" srcId="{074A0601-C50E-4571-8695-89C63430F398}" destId="{EC0352EE-A194-4BC9-901B-34E59A8A133E}" srcOrd="1" destOrd="0" presId="urn:microsoft.com/office/officeart/2005/8/layout/orgChart1"/>
    <dgm:cxn modelId="{09712F3E-54BA-43D4-A2B8-DCC889E998C3}" type="presParOf" srcId="{EC0352EE-A194-4BC9-901B-34E59A8A133E}" destId="{C3790069-2FE3-4C4F-87E9-A9D0C97A567C}" srcOrd="0" destOrd="0" presId="urn:microsoft.com/office/officeart/2005/8/layout/orgChart1"/>
    <dgm:cxn modelId="{3D6C19FC-DC13-4B0A-8AE0-D7365173475B}" type="presParOf" srcId="{C3790069-2FE3-4C4F-87E9-A9D0C97A567C}" destId="{9F42A4E2-8018-4C2A-B883-EC17C0B24A4D}" srcOrd="0" destOrd="0" presId="urn:microsoft.com/office/officeart/2005/8/layout/orgChart1"/>
    <dgm:cxn modelId="{1DECD9A4-BCF6-4CC9-8811-3BA8C698F1F2}" type="presParOf" srcId="{C3790069-2FE3-4C4F-87E9-A9D0C97A567C}" destId="{300849F9-391A-4003-9CF9-85FF611B6B37}" srcOrd="1" destOrd="0" presId="urn:microsoft.com/office/officeart/2005/8/layout/orgChart1"/>
    <dgm:cxn modelId="{67636976-FCE9-4388-907C-4E66241941D0}" type="presParOf" srcId="{EC0352EE-A194-4BC9-901B-34E59A8A133E}" destId="{3E2063C2-5AA8-41DB-A647-BB418DDB5A40}" srcOrd="1" destOrd="0" presId="urn:microsoft.com/office/officeart/2005/8/layout/orgChart1"/>
    <dgm:cxn modelId="{9A517EF1-C12A-4E85-A864-2CBD533D7F26}" type="presParOf" srcId="{EC0352EE-A194-4BC9-901B-34E59A8A133E}" destId="{DD8D939F-D1A9-48B0-9B6D-6C7B76E9B59D}" srcOrd="2" destOrd="0" presId="urn:microsoft.com/office/officeart/2005/8/layout/orgChart1"/>
    <dgm:cxn modelId="{0915DA35-A812-44EE-82CC-516850A679B7}" type="presParOf" srcId="{074A0601-C50E-4571-8695-89C63430F398}" destId="{D5A61153-6438-4312-B396-0B966CB195D3}" srcOrd="2" destOrd="0" presId="urn:microsoft.com/office/officeart/2005/8/layout/orgChart1"/>
    <dgm:cxn modelId="{9C733C97-A078-4371-996A-3C7602E91047}" type="presParOf" srcId="{074A0601-C50E-4571-8695-89C63430F398}" destId="{26FA7006-0B54-44C1-B182-98EEB14F6242}" srcOrd="3" destOrd="0" presId="urn:microsoft.com/office/officeart/2005/8/layout/orgChart1"/>
    <dgm:cxn modelId="{E9C56CBD-30B8-46F6-AF8D-32C1F6DECDF0}" type="presParOf" srcId="{26FA7006-0B54-44C1-B182-98EEB14F6242}" destId="{4A68F9B8-C546-46C2-B862-70D7FDC1EBB8}" srcOrd="0" destOrd="0" presId="urn:microsoft.com/office/officeart/2005/8/layout/orgChart1"/>
    <dgm:cxn modelId="{AB786830-17C0-4490-B405-83C749F75A60}" type="presParOf" srcId="{4A68F9B8-C546-46C2-B862-70D7FDC1EBB8}" destId="{52C43588-A57F-41C7-B57A-EE0C8C7B9B40}" srcOrd="0" destOrd="0" presId="urn:microsoft.com/office/officeart/2005/8/layout/orgChart1"/>
    <dgm:cxn modelId="{5CB95C6B-1246-48C2-857E-5556190E02A5}" type="presParOf" srcId="{4A68F9B8-C546-46C2-B862-70D7FDC1EBB8}" destId="{A50217CD-872F-4307-88D6-57540D20A9A0}" srcOrd="1" destOrd="0" presId="urn:microsoft.com/office/officeart/2005/8/layout/orgChart1"/>
    <dgm:cxn modelId="{74DBEDBE-5F2D-415B-9366-6A0EC2FDC605}" type="presParOf" srcId="{26FA7006-0B54-44C1-B182-98EEB14F6242}" destId="{7EC326C1-DE2D-4BD0-9E4E-33D17259175A}" srcOrd="1" destOrd="0" presId="urn:microsoft.com/office/officeart/2005/8/layout/orgChart1"/>
    <dgm:cxn modelId="{A08F5EF6-3DDE-4C6B-8BF1-AB9C7FD8864A}" type="presParOf" srcId="{26FA7006-0B54-44C1-B182-98EEB14F6242}" destId="{2C397852-0842-4043-A744-818891386E9D}" srcOrd="2" destOrd="0" presId="urn:microsoft.com/office/officeart/2005/8/layout/orgChart1"/>
    <dgm:cxn modelId="{BE2FF9FE-F344-479E-A1FD-6EC344F3A83F}" type="presParOf" srcId="{074A0601-C50E-4571-8695-89C63430F398}" destId="{83DA4544-CFF0-4AA5-AB2E-B223F24692A1}" srcOrd="4" destOrd="0" presId="urn:microsoft.com/office/officeart/2005/8/layout/orgChart1"/>
    <dgm:cxn modelId="{19386098-1BF9-42EF-A8C0-1170267C5A47}" type="presParOf" srcId="{074A0601-C50E-4571-8695-89C63430F398}" destId="{E8B6FCBA-C14D-4AE1-879E-C5C9FEDBE6E0}" srcOrd="5" destOrd="0" presId="urn:microsoft.com/office/officeart/2005/8/layout/orgChart1"/>
    <dgm:cxn modelId="{363802C2-E568-422D-ADE3-E12E66B0869E}" type="presParOf" srcId="{E8B6FCBA-C14D-4AE1-879E-C5C9FEDBE6E0}" destId="{DA1854B2-44A2-4B52-B685-E5014FE0083C}" srcOrd="0" destOrd="0" presId="urn:microsoft.com/office/officeart/2005/8/layout/orgChart1"/>
    <dgm:cxn modelId="{43D43EFA-78A3-4981-97D9-4A5837B3E98C}" type="presParOf" srcId="{DA1854B2-44A2-4B52-B685-E5014FE0083C}" destId="{DA27FACD-0CDF-43A8-9C86-C5D7FB911EBA}" srcOrd="0" destOrd="0" presId="urn:microsoft.com/office/officeart/2005/8/layout/orgChart1"/>
    <dgm:cxn modelId="{2CA8D01B-DACF-43B9-9136-B48E847A48FC}" type="presParOf" srcId="{DA1854B2-44A2-4B52-B685-E5014FE0083C}" destId="{A1945EFE-0E68-4916-A10A-E833411A91B4}" srcOrd="1" destOrd="0" presId="urn:microsoft.com/office/officeart/2005/8/layout/orgChart1"/>
    <dgm:cxn modelId="{EACBEA26-12E4-4C85-AFED-84BB325588AC}" type="presParOf" srcId="{E8B6FCBA-C14D-4AE1-879E-C5C9FEDBE6E0}" destId="{06B81DEE-CDE4-4ACD-BC31-871A439AB5BD}" srcOrd="1" destOrd="0" presId="urn:microsoft.com/office/officeart/2005/8/layout/orgChart1"/>
    <dgm:cxn modelId="{DFFC501C-6227-4CBB-94C4-F25932F5179D}" type="presParOf" srcId="{E8B6FCBA-C14D-4AE1-879E-C5C9FEDBE6E0}" destId="{B9E91B24-3783-49A3-8117-AF5CF52751A6}" srcOrd="2" destOrd="0" presId="urn:microsoft.com/office/officeart/2005/8/layout/orgChart1"/>
    <dgm:cxn modelId="{5DEC2FAB-9C5E-4F54-9C8B-60835F2710B8}" type="presParOf" srcId="{64816361-EE0F-47AE-AA83-7DA9AA6D3BB9}" destId="{FD3492ED-675C-4307-B831-D681DA6E22C6}" srcOrd="2" destOrd="0" presId="urn:microsoft.com/office/officeart/2005/8/layout/orgChart1"/>
    <dgm:cxn modelId="{1215C680-E19E-4C39-98EB-B2AD3B62287C}" type="presParOf" srcId="{E049A6D5-2308-4EE0-9D97-A515FCE10228}" destId="{96E4FFEE-90FF-4A75-8EF1-527016CB39A6}" srcOrd="2" destOrd="0" presId="urn:microsoft.com/office/officeart/2005/8/layout/orgChart1"/>
    <dgm:cxn modelId="{F5FCDAB9-BA1C-48F6-A12F-387E70B7480B}" type="presParOf" srcId="{E049A6D5-2308-4EE0-9D97-A515FCE10228}" destId="{D1B4EB3A-05DB-4D31-9A3D-3747EF31C9EB}" srcOrd="3" destOrd="0" presId="urn:microsoft.com/office/officeart/2005/8/layout/orgChart1"/>
    <dgm:cxn modelId="{37CF02B0-7F44-4491-831C-60954B283F54}" type="presParOf" srcId="{D1B4EB3A-05DB-4D31-9A3D-3747EF31C9EB}" destId="{C4E4714E-1F07-4961-B6DA-C8A712770098}" srcOrd="0" destOrd="0" presId="urn:microsoft.com/office/officeart/2005/8/layout/orgChart1"/>
    <dgm:cxn modelId="{F6A2A1A1-DD7E-40FF-98B7-04892FA94C9B}" type="presParOf" srcId="{C4E4714E-1F07-4961-B6DA-C8A712770098}" destId="{3027FC5F-4D37-4FAE-9DAC-002AAD4FE6A7}" srcOrd="0" destOrd="0" presId="urn:microsoft.com/office/officeart/2005/8/layout/orgChart1"/>
    <dgm:cxn modelId="{DD4C2681-0F9F-4283-A51C-CB55519243C7}" type="presParOf" srcId="{C4E4714E-1F07-4961-B6DA-C8A712770098}" destId="{52DE32D5-9E0F-47B8-9FB8-03939B048552}" srcOrd="1" destOrd="0" presId="urn:microsoft.com/office/officeart/2005/8/layout/orgChart1"/>
    <dgm:cxn modelId="{9D2AB4FE-34F9-4EFB-8BB8-01CC11F15979}" type="presParOf" srcId="{D1B4EB3A-05DB-4D31-9A3D-3747EF31C9EB}" destId="{1B80ACE4-1B68-4F9A-AE90-46FB2727FA8A}" srcOrd="1" destOrd="0" presId="urn:microsoft.com/office/officeart/2005/8/layout/orgChart1"/>
    <dgm:cxn modelId="{00E2FEAF-CD25-4841-8D63-71EA1E3F3836}" type="presParOf" srcId="{D1B4EB3A-05DB-4D31-9A3D-3747EF31C9EB}" destId="{EFE3297A-D2D1-40DA-A3E1-4BDFCECAB975}" srcOrd="2" destOrd="0" presId="urn:microsoft.com/office/officeart/2005/8/layout/orgChart1"/>
    <dgm:cxn modelId="{E31FB1EC-B9CF-45EA-8BD2-4F42612DCAA2}" type="presParOf" srcId="{17647738-571E-47C0-B0C0-9FE28198BFCC}" destId="{795CD34E-C35B-4180-A449-0C9D973424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78D327-2593-4F81-AB4E-A8B459208BCB}" type="doc">
      <dgm:prSet loTypeId="urn:microsoft.com/office/officeart/2011/layout/Tab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CBEB473-8015-40F6-A129-60FCEB37F639}">
      <dgm:prSet phldrT="[Text]"/>
      <dgm:spPr/>
      <dgm:t>
        <a:bodyPr/>
        <a:lstStyle/>
        <a:p>
          <a:r>
            <a:rPr lang="en-US" dirty="0" smtClean="0"/>
            <a:t>Purpose</a:t>
          </a:r>
          <a:endParaRPr lang="en-US" dirty="0"/>
        </a:p>
      </dgm:t>
    </dgm:pt>
    <dgm:pt modelId="{147E75C0-DEBD-4DFE-A3C3-1F96612E4335}" type="parTrans" cxnId="{2A727E54-3813-4591-B42A-AF31B667FD6A}">
      <dgm:prSet/>
      <dgm:spPr/>
      <dgm:t>
        <a:bodyPr/>
        <a:lstStyle/>
        <a:p>
          <a:endParaRPr lang="en-US"/>
        </a:p>
      </dgm:t>
    </dgm:pt>
    <dgm:pt modelId="{0D23824D-EA44-46AB-AC40-2C8AA2E67D2C}" type="sibTrans" cxnId="{2A727E54-3813-4591-B42A-AF31B667FD6A}">
      <dgm:prSet/>
      <dgm:spPr/>
      <dgm:t>
        <a:bodyPr/>
        <a:lstStyle/>
        <a:p>
          <a:endParaRPr lang="en-US"/>
        </a:p>
      </dgm:t>
    </dgm:pt>
    <dgm:pt modelId="{CBCE6BF7-F9C4-41B5-A765-A23597C390F3}">
      <dgm:prSet phldrT="[Text]"/>
      <dgm:spPr/>
      <dgm:t>
        <a:bodyPr/>
        <a:lstStyle/>
        <a:p>
          <a:pPr marL="339725" indent="0"/>
          <a:r>
            <a:rPr lang="en-US" dirty="0" smtClean="0"/>
            <a:t>List and explain the reason the portfolio exists and describe general attributes.</a:t>
          </a:r>
          <a:endParaRPr lang="en-US" dirty="0"/>
        </a:p>
      </dgm:t>
    </dgm:pt>
    <dgm:pt modelId="{19399FC6-8B0C-431C-A657-B997316FFEA0}" type="parTrans" cxnId="{E5BE54AA-8D94-4CD9-A8A0-F10E583EAFD6}">
      <dgm:prSet/>
      <dgm:spPr/>
      <dgm:t>
        <a:bodyPr/>
        <a:lstStyle/>
        <a:p>
          <a:endParaRPr lang="en-US"/>
        </a:p>
      </dgm:t>
    </dgm:pt>
    <dgm:pt modelId="{1BCD6235-7846-44FC-AF9D-7E773E2F8BEF}" type="sibTrans" cxnId="{E5BE54AA-8D94-4CD9-A8A0-F10E583EAFD6}">
      <dgm:prSet/>
      <dgm:spPr/>
      <dgm:t>
        <a:bodyPr/>
        <a:lstStyle/>
        <a:p>
          <a:endParaRPr lang="en-US"/>
        </a:p>
      </dgm:t>
    </dgm:pt>
    <dgm:pt modelId="{CD10A0B0-349E-4219-8C79-77981551E57A}">
      <dgm:prSet phldrT="[Text]"/>
      <dgm:spPr/>
      <dgm:t>
        <a:bodyPr/>
        <a:lstStyle/>
        <a:p>
          <a:r>
            <a:rPr lang="en-US" dirty="0" smtClean="0"/>
            <a:t>Authorities</a:t>
          </a:r>
          <a:endParaRPr lang="en-US" dirty="0"/>
        </a:p>
      </dgm:t>
    </dgm:pt>
    <dgm:pt modelId="{200EA203-5927-4D57-AF42-4871306301B8}" type="parTrans" cxnId="{47B24920-B8BE-4DF2-A454-4F2B1D3B0EBA}">
      <dgm:prSet/>
      <dgm:spPr/>
      <dgm:t>
        <a:bodyPr/>
        <a:lstStyle/>
        <a:p>
          <a:endParaRPr lang="en-US"/>
        </a:p>
      </dgm:t>
    </dgm:pt>
    <dgm:pt modelId="{CC057F27-3C9B-40D0-A6AC-B99CD589CEF8}" type="sibTrans" cxnId="{47B24920-B8BE-4DF2-A454-4F2B1D3B0EBA}">
      <dgm:prSet/>
      <dgm:spPr/>
      <dgm:t>
        <a:bodyPr/>
        <a:lstStyle/>
        <a:p>
          <a:endParaRPr lang="en-US"/>
        </a:p>
      </dgm:t>
    </dgm:pt>
    <dgm:pt modelId="{9327B208-F021-4CBB-9508-DFC8F00AA5D9}">
      <dgm:prSet phldrT="[Text]"/>
      <dgm:spPr/>
      <dgm:t>
        <a:bodyPr/>
        <a:lstStyle/>
        <a:p>
          <a:pPr marL="339725" indent="0"/>
          <a:r>
            <a:rPr lang="en-US" dirty="0" smtClean="0"/>
            <a:t>Describe the executives who oversee the portfolio managers (inside and outside) and describe what happens if the policy is not followed.</a:t>
          </a:r>
          <a:endParaRPr lang="en-US" dirty="0"/>
        </a:p>
      </dgm:t>
    </dgm:pt>
    <dgm:pt modelId="{90C04097-527D-43FE-93AE-5F5AA09A6DDE}" type="parTrans" cxnId="{8A3A263A-C74C-4371-8AC4-3BFD6D00F00D}">
      <dgm:prSet/>
      <dgm:spPr/>
      <dgm:t>
        <a:bodyPr/>
        <a:lstStyle/>
        <a:p>
          <a:endParaRPr lang="en-US"/>
        </a:p>
      </dgm:t>
    </dgm:pt>
    <dgm:pt modelId="{0658AA33-8D8B-4BB0-8528-35879C6FB850}" type="sibTrans" cxnId="{8A3A263A-C74C-4371-8AC4-3BFD6D00F00D}">
      <dgm:prSet/>
      <dgm:spPr/>
      <dgm:t>
        <a:bodyPr/>
        <a:lstStyle/>
        <a:p>
          <a:endParaRPr lang="en-US"/>
        </a:p>
      </dgm:t>
    </dgm:pt>
    <dgm:pt modelId="{9BABAD9E-4218-47EC-849E-897DAA9029E1}">
      <dgm:prSet phldrT="[Text]"/>
      <dgm:spPr/>
      <dgm:t>
        <a:bodyPr/>
        <a:lstStyle/>
        <a:p>
          <a:r>
            <a:rPr lang="en-US" dirty="0" smtClean="0"/>
            <a:t>Limitations or Restrictions</a:t>
          </a:r>
          <a:endParaRPr lang="en-US" dirty="0"/>
        </a:p>
      </dgm:t>
    </dgm:pt>
    <dgm:pt modelId="{102EF53D-2E9A-489D-AA85-862D7715E143}" type="parTrans" cxnId="{1161847A-1EED-4660-9403-EDAF8E55E315}">
      <dgm:prSet/>
      <dgm:spPr/>
      <dgm:t>
        <a:bodyPr/>
        <a:lstStyle/>
        <a:p>
          <a:endParaRPr lang="en-US"/>
        </a:p>
      </dgm:t>
    </dgm:pt>
    <dgm:pt modelId="{BB4F4933-B502-48D2-8645-E7AE56D4AA0E}" type="sibTrans" cxnId="{1161847A-1EED-4660-9403-EDAF8E55E315}">
      <dgm:prSet/>
      <dgm:spPr/>
      <dgm:t>
        <a:bodyPr/>
        <a:lstStyle/>
        <a:p>
          <a:endParaRPr lang="en-US"/>
        </a:p>
      </dgm:t>
    </dgm:pt>
    <dgm:pt modelId="{3BDC2D77-2D02-4239-80B0-76443C9DF8E4}">
      <dgm:prSet phldrT="[Text]"/>
      <dgm:spPr/>
      <dgm:t>
        <a:bodyPr/>
        <a:lstStyle/>
        <a:p>
          <a:r>
            <a:rPr lang="en-US" dirty="0" smtClean="0"/>
            <a:t>Quality</a:t>
          </a:r>
          <a:endParaRPr lang="en-US" dirty="0"/>
        </a:p>
      </dgm:t>
    </dgm:pt>
    <dgm:pt modelId="{6128F30C-B796-4901-9F49-9DFC338C9F0D}" type="parTrans" cxnId="{7AC2F406-85DC-4B69-A6E5-945D3AE2935A}">
      <dgm:prSet/>
      <dgm:spPr/>
      <dgm:t>
        <a:bodyPr/>
        <a:lstStyle/>
        <a:p>
          <a:endParaRPr lang="en-US"/>
        </a:p>
      </dgm:t>
    </dgm:pt>
    <dgm:pt modelId="{BC55F439-7163-49BA-80B9-23EAB6D147BE}" type="sibTrans" cxnId="{7AC2F406-85DC-4B69-A6E5-945D3AE2935A}">
      <dgm:prSet/>
      <dgm:spPr/>
      <dgm:t>
        <a:bodyPr/>
        <a:lstStyle/>
        <a:p>
          <a:endParaRPr lang="en-US"/>
        </a:p>
      </dgm:t>
    </dgm:pt>
    <dgm:pt modelId="{AA8A7043-22FC-4591-B5A1-AE9BC5BD0D78}">
      <dgm:prSet phldrT="[Text]"/>
      <dgm:spPr/>
      <dgm:t>
        <a:bodyPr/>
        <a:lstStyle/>
        <a:p>
          <a:r>
            <a:rPr lang="en-US" dirty="0" smtClean="0"/>
            <a:t>Other Items</a:t>
          </a:r>
          <a:endParaRPr lang="en-US" dirty="0"/>
        </a:p>
      </dgm:t>
    </dgm:pt>
    <dgm:pt modelId="{DD0EF556-8698-4C15-AE6B-9AA9AFFA0B55}" type="parTrans" cxnId="{B811F030-1051-473B-AE16-772D61F875C4}">
      <dgm:prSet/>
      <dgm:spPr/>
      <dgm:t>
        <a:bodyPr/>
        <a:lstStyle/>
        <a:p>
          <a:endParaRPr lang="en-US"/>
        </a:p>
      </dgm:t>
    </dgm:pt>
    <dgm:pt modelId="{56678332-1214-4046-B2DE-B7D201F23C5F}" type="sibTrans" cxnId="{B811F030-1051-473B-AE16-772D61F875C4}">
      <dgm:prSet/>
      <dgm:spPr/>
      <dgm:t>
        <a:bodyPr/>
        <a:lstStyle/>
        <a:p>
          <a:endParaRPr lang="en-US"/>
        </a:p>
      </dgm:t>
    </dgm:pt>
    <dgm:pt modelId="{3F061394-C479-48C2-8004-B419006807CC}">
      <dgm:prSet phldrT="[Text]"/>
      <dgm:spPr/>
      <dgm:t>
        <a:bodyPr/>
        <a:lstStyle/>
        <a:p>
          <a:pPr marL="339725" indent="0"/>
          <a:r>
            <a:rPr lang="en-US" dirty="0" smtClean="0"/>
            <a:t>Describe the types of securities to be considered in the portfolio and any restrictions or constraints.</a:t>
          </a:r>
          <a:endParaRPr lang="en-US" dirty="0"/>
        </a:p>
      </dgm:t>
    </dgm:pt>
    <dgm:pt modelId="{69DFCFA9-3C8D-4026-A97E-E5EDEC4EFE2F}" type="parTrans" cxnId="{B7538B8B-59D0-44C0-BAA9-617EEBC46733}">
      <dgm:prSet/>
      <dgm:spPr/>
      <dgm:t>
        <a:bodyPr/>
        <a:lstStyle/>
        <a:p>
          <a:endParaRPr lang="en-US"/>
        </a:p>
      </dgm:t>
    </dgm:pt>
    <dgm:pt modelId="{4A27176F-43CD-4785-98B5-C944B7F3A102}" type="sibTrans" cxnId="{B7538B8B-59D0-44C0-BAA9-617EEBC46733}">
      <dgm:prSet/>
      <dgm:spPr/>
      <dgm:t>
        <a:bodyPr/>
        <a:lstStyle/>
        <a:p>
          <a:endParaRPr lang="en-US"/>
        </a:p>
      </dgm:t>
    </dgm:pt>
    <dgm:pt modelId="{092E319C-BE61-424E-A5A4-F25890545AC7}">
      <dgm:prSet phldrT="[Text]"/>
      <dgm:spPr/>
      <dgm:t>
        <a:bodyPr/>
        <a:lstStyle/>
        <a:p>
          <a:pPr marL="339725" indent="0"/>
          <a:r>
            <a:rPr lang="en-US" dirty="0" smtClean="0"/>
            <a:t>List the credit standards for holdings (for example, refer to short-term or long-term ratings).</a:t>
          </a:r>
          <a:endParaRPr lang="en-US" dirty="0"/>
        </a:p>
      </dgm:t>
    </dgm:pt>
    <dgm:pt modelId="{3F0745E3-5CD3-4D4B-9C12-B88A4B7B98D6}" type="parTrans" cxnId="{A7386E08-4A13-43FF-B574-18F3CAB78DA0}">
      <dgm:prSet/>
      <dgm:spPr/>
      <dgm:t>
        <a:bodyPr/>
        <a:lstStyle/>
        <a:p>
          <a:endParaRPr lang="en-US"/>
        </a:p>
      </dgm:t>
    </dgm:pt>
    <dgm:pt modelId="{14A63457-9E64-4DFE-8031-3E52246E5E60}" type="sibTrans" cxnId="{A7386E08-4A13-43FF-B574-18F3CAB78DA0}">
      <dgm:prSet/>
      <dgm:spPr/>
      <dgm:t>
        <a:bodyPr/>
        <a:lstStyle/>
        <a:p>
          <a:endParaRPr lang="en-US"/>
        </a:p>
      </dgm:t>
    </dgm:pt>
    <dgm:pt modelId="{34474B54-3E54-4BB1-8583-35C5D786C2D3}">
      <dgm:prSet phldrT="[Text]"/>
      <dgm:spPr/>
      <dgm:t>
        <a:bodyPr/>
        <a:lstStyle/>
        <a:p>
          <a:pPr marL="339725" indent="0"/>
          <a:r>
            <a:rPr lang="en-US" dirty="0" smtClean="0"/>
            <a:t>Auditing and reporting may be included.</a:t>
          </a:r>
          <a:endParaRPr lang="en-US" dirty="0"/>
        </a:p>
      </dgm:t>
    </dgm:pt>
    <dgm:pt modelId="{AF08AA46-7FD0-4C35-A7B5-D5F53EF5162C}" type="parTrans" cxnId="{2031AE2B-100F-4614-846E-1A31B5338F23}">
      <dgm:prSet/>
      <dgm:spPr/>
      <dgm:t>
        <a:bodyPr/>
        <a:lstStyle/>
        <a:p>
          <a:endParaRPr lang="en-US"/>
        </a:p>
      </dgm:t>
    </dgm:pt>
    <dgm:pt modelId="{19CE07D3-6E31-4D5F-877D-2A58C4E93E97}" type="sibTrans" cxnId="{2031AE2B-100F-4614-846E-1A31B5338F23}">
      <dgm:prSet/>
      <dgm:spPr/>
      <dgm:t>
        <a:bodyPr/>
        <a:lstStyle/>
        <a:p>
          <a:endParaRPr lang="en-US"/>
        </a:p>
      </dgm:t>
    </dgm:pt>
    <dgm:pt modelId="{DB551053-B264-4C18-B6C8-C3674EA60ED0}" type="pres">
      <dgm:prSet presAssocID="{AF78D327-2593-4F81-AB4E-A8B459208BCB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C277FC7-386D-4450-9E75-11B25320D5FF}" type="pres">
      <dgm:prSet presAssocID="{9CBEB473-8015-40F6-A129-60FCEB37F639}" presName="composite" presStyleCnt="0"/>
      <dgm:spPr/>
    </dgm:pt>
    <dgm:pt modelId="{900FB220-BB9F-4363-A1F1-8B27232767E5}" type="pres">
      <dgm:prSet presAssocID="{9CBEB473-8015-40F6-A129-60FCEB37F639}" presName="FirstChild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1E01B-A114-4309-9701-A89CDFBA8730}" type="pres">
      <dgm:prSet presAssocID="{9CBEB473-8015-40F6-A129-60FCEB37F639}" presName="Parent" presStyleLbl="alignNode1" presStyleIdx="0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D313BF-7BCE-41ED-92BB-A37EFA2BA4BD}" type="pres">
      <dgm:prSet presAssocID="{9CBEB473-8015-40F6-A129-60FCEB37F639}" presName="Accent" presStyleLbl="parChTrans1D1" presStyleIdx="0" presStyleCnt="5"/>
      <dgm:spPr/>
    </dgm:pt>
    <dgm:pt modelId="{BB17DA2E-A357-4C53-843D-EDC4FE37CA9C}" type="pres">
      <dgm:prSet presAssocID="{0D23824D-EA44-46AB-AC40-2C8AA2E67D2C}" presName="sibTrans" presStyleCnt="0"/>
      <dgm:spPr/>
    </dgm:pt>
    <dgm:pt modelId="{B918E93F-21AE-4BDB-B354-CCCCDA67BC24}" type="pres">
      <dgm:prSet presAssocID="{CD10A0B0-349E-4219-8C79-77981551E57A}" presName="composite" presStyleCnt="0"/>
      <dgm:spPr/>
    </dgm:pt>
    <dgm:pt modelId="{009BC05B-F4CF-4855-BC1C-EE7AE635DE46}" type="pres">
      <dgm:prSet presAssocID="{CD10A0B0-349E-4219-8C79-77981551E57A}" presName="FirstChild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89151-C8A6-492F-9BF3-31C72AAE4336}" type="pres">
      <dgm:prSet presAssocID="{CD10A0B0-349E-4219-8C79-77981551E57A}" presName="Parent" presStyleLbl="alignNode1" presStyleIdx="1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FACFE5-EEAA-4F21-88FF-D0A125411557}" type="pres">
      <dgm:prSet presAssocID="{CD10A0B0-349E-4219-8C79-77981551E57A}" presName="Accent" presStyleLbl="parChTrans1D1" presStyleIdx="1" presStyleCnt="5"/>
      <dgm:spPr/>
    </dgm:pt>
    <dgm:pt modelId="{F2DD57BB-03C3-44CB-98E8-6A2B6BF1AE53}" type="pres">
      <dgm:prSet presAssocID="{CC057F27-3C9B-40D0-A6AC-B99CD589CEF8}" presName="sibTrans" presStyleCnt="0"/>
      <dgm:spPr/>
    </dgm:pt>
    <dgm:pt modelId="{78BCE099-4D33-4BEC-8F59-F698BA071DB5}" type="pres">
      <dgm:prSet presAssocID="{9BABAD9E-4218-47EC-849E-897DAA9029E1}" presName="composite" presStyleCnt="0"/>
      <dgm:spPr/>
    </dgm:pt>
    <dgm:pt modelId="{076E4385-56B7-4C4F-AED1-B407C7B63E1B}" type="pres">
      <dgm:prSet presAssocID="{9BABAD9E-4218-47EC-849E-897DAA9029E1}" presName="FirstChild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3E9E54-5EE7-40D4-8D43-C38EA5449959}" type="pres">
      <dgm:prSet presAssocID="{9BABAD9E-4218-47EC-849E-897DAA9029E1}" presName="Parent" presStyleLbl="alignNode1" presStyleIdx="2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F4EF7-081B-4C0B-A616-8C867EE97445}" type="pres">
      <dgm:prSet presAssocID="{9BABAD9E-4218-47EC-849E-897DAA9029E1}" presName="Accent" presStyleLbl="parChTrans1D1" presStyleIdx="2" presStyleCnt="5"/>
      <dgm:spPr/>
    </dgm:pt>
    <dgm:pt modelId="{78786E19-A76F-4C57-9177-B94E9B4455E9}" type="pres">
      <dgm:prSet presAssocID="{BB4F4933-B502-48D2-8645-E7AE56D4AA0E}" presName="sibTrans" presStyleCnt="0"/>
      <dgm:spPr/>
    </dgm:pt>
    <dgm:pt modelId="{CD31DB16-DF61-4AE6-9615-DFF8936DDB91}" type="pres">
      <dgm:prSet presAssocID="{3BDC2D77-2D02-4239-80B0-76443C9DF8E4}" presName="composite" presStyleCnt="0"/>
      <dgm:spPr/>
    </dgm:pt>
    <dgm:pt modelId="{3DC8A511-875B-49B5-A879-F9508D33411B}" type="pres">
      <dgm:prSet presAssocID="{3BDC2D77-2D02-4239-80B0-76443C9DF8E4}" presName="FirstChild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1751B-EB53-45BE-8B48-710FDEF5DF44}" type="pres">
      <dgm:prSet presAssocID="{3BDC2D77-2D02-4239-80B0-76443C9DF8E4}" presName="Parent" presStyleLbl="alignNode1" presStyleIdx="3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CF4023-B92B-49BA-892C-7AB90FD433CE}" type="pres">
      <dgm:prSet presAssocID="{3BDC2D77-2D02-4239-80B0-76443C9DF8E4}" presName="Accent" presStyleLbl="parChTrans1D1" presStyleIdx="3" presStyleCnt="5"/>
      <dgm:spPr/>
    </dgm:pt>
    <dgm:pt modelId="{63271B9E-9E54-4E5A-8DC4-6FA40877FE01}" type="pres">
      <dgm:prSet presAssocID="{BC55F439-7163-49BA-80B9-23EAB6D147BE}" presName="sibTrans" presStyleCnt="0"/>
      <dgm:spPr/>
    </dgm:pt>
    <dgm:pt modelId="{915D0BDE-0FDC-4DC8-B91C-DA89051663A5}" type="pres">
      <dgm:prSet presAssocID="{AA8A7043-22FC-4591-B5A1-AE9BC5BD0D78}" presName="composite" presStyleCnt="0"/>
      <dgm:spPr/>
    </dgm:pt>
    <dgm:pt modelId="{84DE8B7D-453D-4EEB-B038-B24D6C195D53}" type="pres">
      <dgm:prSet presAssocID="{AA8A7043-22FC-4591-B5A1-AE9BC5BD0D78}" presName="FirstChild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85755-B27C-40BE-B491-A73BA7DEFD69}" type="pres">
      <dgm:prSet presAssocID="{AA8A7043-22FC-4591-B5A1-AE9BC5BD0D78}" presName="Parent" presStyleLbl="alignNode1" presStyleIdx="4" presStyleCnt="5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9A90DC-FD35-4AEA-9FFB-7C1FCE8E28F2}" type="pres">
      <dgm:prSet presAssocID="{AA8A7043-22FC-4591-B5A1-AE9BC5BD0D78}" presName="Accent" presStyleLbl="parChTrans1D1" presStyleIdx="4" presStyleCnt="5"/>
      <dgm:spPr/>
    </dgm:pt>
  </dgm:ptLst>
  <dgm:cxnLst>
    <dgm:cxn modelId="{99863B73-DC39-4D8C-83F4-7DC1E3BCAE5D}" type="presOf" srcId="{CBCE6BF7-F9C4-41B5-A765-A23597C390F3}" destId="{900FB220-BB9F-4363-A1F1-8B27232767E5}" srcOrd="0" destOrd="0" presId="urn:microsoft.com/office/officeart/2011/layout/TabList"/>
    <dgm:cxn modelId="{8A3A263A-C74C-4371-8AC4-3BFD6D00F00D}" srcId="{CD10A0B0-349E-4219-8C79-77981551E57A}" destId="{9327B208-F021-4CBB-9508-DFC8F00AA5D9}" srcOrd="0" destOrd="0" parTransId="{90C04097-527D-43FE-93AE-5F5AA09A6DDE}" sibTransId="{0658AA33-8D8B-4BB0-8528-35879C6FB850}"/>
    <dgm:cxn modelId="{A1943C41-BF8A-48C5-9205-0DA004BA867F}" type="presOf" srcId="{3BDC2D77-2D02-4239-80B0-76443C9DF8E4}" destId="{54A1751B-EB53-45BE-8B48-710FDEF5DF44}" srcOrd="0" destOrd="0" presId="urn:microsoft.com/office/officeart/2011/layout/TabList"/>
    <dgm:cxn modelId="{B811F030-1051-473B-AE16-772D61F875C4}" srcId="{AF78D327-2593-4F81-AB4E-A8B459208BCB}" destId="{AA8A7043-22FC-4591-B5A1-AE9BC5BD0D78}" srcOrd="4" destOrd="0" parTransId="{DD0EF556-8698-4C15-AE6B-9AA9AFFA0B55}" sibTransId="{56678332-1214-4046-B2DE-B7D201F23C5F}"/>
    <dgm:cxn modelId="{B7538B8B-59D0-44C0-BAA9-617EEBC46733}" srcId="{9BABAD9E-4218-47EC-849E-897DAA9029E1}" destId="{3F061394-C479-48C2-8004-B419006807CC}" srcOrd="0" destOrd="0" parTransId="{69DFCFA9-3C8D-4026-A97E-E5EDEC4EFE2F}" sibTransId="{4A27176F-43CD-4785-98B5-C944B7F3A102}"/>
    <dgm:cxn modelId="{47B24920-B8BE-4DF2-A454-4F2B1D3B0EBA}" srcId="{AF78D327-2593-4F81-AB4E-A8B459208BCB}" destId="{CD10A0B0-349E-4219-8C79-77981551E57A}" srcOrd="1" destOrd="0" parTransId="{200EA203-5927-4D57-AF42-4871306301B8}" sibTransId="{CC057F27-3C9B-40D0-A6AC-B99CD589CEF8}"/>
    <dgm:cxn modelId="{2031AE2B-100F-4614-846E-1A31B5338F23}" srcId="{AA8A7043-22FC-4591-B5A1-AE9BC5BD0D78}" destId="{34474B54-3E54-4BB1-8583-35C5D786C2D3}" srcOrd="0" destOrd="0" parTransId="{AF08AA46-7FD0-4C35-A7B5-D5F53EF5162C}" sibTransId="{19CE07D3-6E31-4D5F-877D-2A58C4E93E97}"/>
    <dgm:cxn modelId="{52812FA4-DA07-4F81-B6A6-045309906FEC}" type="presOf" srcId="{CD10A0B0-349E-4219-8C79-77981551E57A}" destId="{AE389151-C8A6-492F-9BF3-31C72AAE4336}" srcOrd="0" destOrd="0" presId="urn:microsoft.com/office/officeart/2011/layout/TabList"/>
    <dgm:cxn modelId="{5D992B3B-3615-444E-9229-3B3D29AA1A99}" type="presOf" srcId="{9327B208-F021-4CBB-9508-DFC8F00AA5D9}" destId="{009BC05B-F4CF-4855-BC1C-EE7AE635DE46}" srcOrd="0" destOrd="0" presId="urn:microsoft.com/office/officeart/2011/layout/TabList"/>
    <dgm:cxn modelId="{69EA8507-3D05-4D15-8794-927C85E74652}" type="presOf" srcId="{092E319C-BE61-424E-A5A4-F25890545AC7}" destId="{3DC8A511-875B-49B5-A879-F9508D33411B}" srcOrd="0" destOrd="0" presId="urn:microsoft.com/office/officeart/2011/layout/TabList"/>
    <dgm:cxn modelId="{0CF43D5B-877B-4B02-88C5-207B4FED67F8}" type="presOf" srcId="{AF78D327-2593-4F81-AB4E-A8B459208BCB}" destId="{DB551053-B264-4C18-B6C8-C3674EA60ED0}" srcOrd="0" destOrd="0" presId="urn:microsoft.com/office/officeart/2011/layout/TabList"/>
    <dgm:cxn modelId="{E5BE54AA-8D94-4CD9-A8A0-F10E583EAFD6}" srcId="{9CBEB473-8015-40F6-A129-60FCEB37F639}" destId="{CBCE6BF7-F9C4-41B5-A765-A23597C390F3}" srcOrd="0" destOrd="0" parTransId="{19399FC6-8B0C-431C-A657-B997316FFEA0}" sibTransId="{1BCD6235-7846-44FC-AF9D-7E773E2F8BEF}"/>
    <dgm:cxn modelId="{F6A845BC-477E-4401-9790-621F15BB535C}" type="presOf" srcId="{AA8A7043-22FC-4591-B5A1-AE9BC5BD0D78}" destId="{E1E85755-B27C-40BE-B491-A73BA7DEFD69}" srcOrd="0" destOrd="0" presId="urn:microsoft.com/office/officeart/2011/layout/TabList"/>
    <dgm:cxn modelId="{A7386E08-4A13-43FF-B574-18F3CAB78DA0}" srcId="{3BDC2D77-2D02-4239-80B0-76443C9DF8E4}" destId="{092E319C-BE61-424E-A5A4-F25890545AC7}" srcOrd="0" destOrd="0" parTransId="{3F0745E3-5CD3-4D4B-9C12-B88A4B7B98D6}" sibTransId="{14A63457-9E64-4DFE-8031-3E52246E5E60}"/>
    <dgm:cxn modelId="{2A727E54-3813-4591-B42A-AF31B667FD6A}" srcId="{AF78D327-2593-4F81-AB4E-A8B459208BCB}" destId="{9CBEB473-8015-40F6-A129-60FCEB37F639}" srcOrd="0" destOrd="0" parTransId="{147E75C0-DEBD-4DFE-A3C3-1F96612E4335}" sibTransId="{0D23824D-EA44-46AB-AC40-2C8AA2E67D2C}"/>
    <dgm:cxn modelId="{1161847A-1EED-4660-9403-EDAF8E55E315}" srcId="{AF78D327-2593-4F81-AB4E-A8B459208BCB}" destId="{9BABAD9E-4218-47EC-849E-897DAA9029E1}" srcOrd="2" destOrd="0" parTransId="{102EF53D-2E9A-489D-AA85-862D7715E143}" sibTransId="{BB4F4933-B502-48D2-8645-E7AE56D4AA0E}"/>
    <dgm:cxn modelId="{3B9C2AAC-AEE3-4951-B7EE-BDD379DC94D9}" type="presOf" srcId="{9BABAD9E-4218-47EC-849E-897DAA9029E1}" destId="{793E9E54-5EE7-40D4-8D43-C38EA5449959}" srcOrd="0" destOrd="0" presId="urn:microsoft.com/office/officeart/2011/layout/TabList"/>
    <dgm:cxn modelId="{7AC2F406-85DC-4B69-A6E5-945D3AE2935A}" srcId="{AF78D327-2593-4F81-AB4E-A8B459208BCB}" destId="{3BDC2D77-2D02-4239-80B0-76443C9DF8E4}" srcOrd="3" destOrd="0" parTransId="{6128F30C-B796-4901-9F49-9DFC338C9F0D}" sibTransId="{BC55F439-7163-49BA-80B9-23EAB6D147BE}"/>
    <dgm:cxn modelId="{B21F089E-FEDB-4707-BD76-490AA913A450}" type="presOf" srcId="{34474B54-3E54-4BB1-8583-35C5D786C2D3}" destId="{84DE8B7D-453D-4EEB-B038-B24D6C195D53}" srcOrd="0" destOrd="0" presId="urn:microsoft.com/office/officeart/2011/layout/TabList"/>
    <dgm:cxn modelId="{E8AF7856-9394-4AB4-9223-9B32DDA915B7}" type="presOf" srcId="{3F061394-C479-48C2-8004-B419006807CC}" destId="{076E4385-56B7-4C4F-AED1-B407C7B63E1B}" srcOrd="0" destOrd="0" presId="urn:microsoft.com/office/officeart/2011/layout/TabList"/>
    <dgm:cxn modelId="{7E7B9B80-C177-4260-A6EF-101917BEC409}" type="presOf" srcId="{9CBEB473-8015-40F6-A129-60FCEB37F639}" destId="{34D1E01B-A114-4309-9701-A89CDFBA8730}" srcOrd="0" destOrd="0" presId="urn:microsoft.com/office/officeart/2011/layout/TabList"/>
    <dgm:cxn modelId="{D818037A-B07E-48EC-B9B9-227AD7D56660}" type="presParOf" srcId="{DB551053-B264-4C18-B6C8-C3674EA60ED0}" destId="{1C277FC7-386D-4450-9E75-11B25320D5FF}" srcOrd="0" destOrd="0" presId="urn:microsoft.com/office/officeart/2011/layout/TabList"/>
    <dgm:cxn modelId="{BA754E1A-19F4-4593-8D63-1A6E10FABD46}" type="presParOf" srcId="{1C277FC7-386D-4450-9E75-11B25320D5FF}" destId="{900FB220-BB9F-4363-A1F1-8B27232767E5}" srcOrd="0" destOrd="0" presId="urn:microsoft.com/office/officeart/2011/layout/TabList"/>
    <dgm:cxn modelId="{1135CCBA-5829-445C-BCC2-0A30DF5E123A}" type="presParOf" srcId="{1C277FC7-386D-4450-9E75-11B25320D5FF}" destId="{34D1E01B-A114-4309-9701-A89CDFBA8730}" srcOrd="1" destOrd="0" presId="urn:microsoft.com/office/officeart/2011/layout/TabList"/>
    <dgm:cxn modelId="{75F374F7-2A13-4FC7-9FE6-77747CC86220}" type="presParOf" srcId="{1C277FC7-386D-4450-9E75-11B25320D5FF}" destId="{BED313BF-7BCE-41ED-92BB-A37EFA2BA4BD}" srcOrd="2" destOrd="0" presId="urn:microsoft.com/office/officeart/2011/layout/TabList"/>
    <dgm:cxn modelId="{FFF06DBA-821F-4B75-9AAC-7F4FD81AD32D}" type="presParOf" srcId="{DB551053-B264-4C18-B6C8-C3674EA60ED0}" destId="{BB17DA2E-A357-4C53-843D-EDC4FE37CA9C}" srcOrd="1" destOrd="0" presId="urn:microsoft.com/office/officeart/2011/layout/TabList"/>
    <dgm:cxn modelId="{BF80535E-EA1C-46F9-A8A7-10F3EBC56BF1}" type="presParOf" srcId="{DB551053-B264-4C18-B6C8-C3674EA60ED0}" destId="{B918E93F-21AE-4BDB-B354-CCCCDA67BC24}" srcOrd="2" destOrd="0" presId="urn:microsoft.com/office/officeart/2011/layout/TabList"/>
    <dgm:cxn modelId="{03D6293C-847F-44D3-AF9F-55C708F64C05}" type="presParOf" srcId="{B918E93F-21AE-4BDB-B354-CCCCDA67BC24}" destId="{009BC05B-F4CF-4855-BC1C-EE7AE635DE46}" srcOrd="0" destOrd="0" presId="urn:microsoft.com/office/officeart/2011/layout/TabList"/>
    <dgm:cxn modelId="{3876BE53-43B6-4133-87E0-2AE7BAA38D50}" type="presParOf" srcId="{B918E93F-21AE-4BDB-B354-CCCCDA67BC24}" destId="{AE389151-C8A6-492F-9BF3-31C72AAE4336}" srcOrd="1" destOrd="0" presId="urn:microsoft.com/office/officeart/2011/layout/TabList"/>
    <dgm:cxn modelId="{C3729A9D-CA33-4F65-B4B9-05FE0516E4DC}" type="presParOf" srcId="{B918E93F-21AE-4BDB-B354-CCCCDA67BC24}" destId="{D8FACFE5-EEAA-4F21-88FF-D0A125411557}" srcOrd="2" destOrd="0" presId="urn:microsoft.com/office/officeart/2011/layout/TabList"/>
    <dgm:cxn modelId="{852D5027-3BAC-4F6E-ADF9-93FC219D889B}" type="presParOf" srcId="{DB551053-B264-4C18-B6C8-C3674EA60ED0}" destId="{F2DD57BB-03C3-44CB-98E8-6A2B6BF1AE53}" srcOrd="3" destOrd="0" presId="urn:microsoft.com/office/officeart/2011/layout/TabList"/>
    <dgm:cxn modelId="{C6FF582B-A277-4894-8BF6-D3B3F56A00D7}" type="presParOf" srcId="{DB551053-B264-4C18-B6C8-C3674EA60ED0}" destId="{78BCE099-4D33-4BEC-8F59-F698BA071DB5}" srcOrd="4" destOrd="0" presId="urn:microsoft.com/office/officeart/2011/layout/TabList"/>
    <dgm:cxn modelId="{1278696B-BB1D-4D54-92A0-C0F55FB85987}" type="presParOf" srcId="{78BCE099-4D33-4BEC-8F59-F698BA071DB5}" destId="{076E4385-56B7-4C4F-AED1-B407C7B63E1B}" srcOrd="0" destOrd="0" presId="urn:microsoft.com/office/officeart/2011/layout/TabList"/>
    <dgm:cxn modelId="{2A6759B1-180E-482E-8FAD-63CA2FA772EC}" type="presParOf" srcId="{78BCE099-4D33-4BEC-8F59-F698BA071DB5}" destId="{793E9E54-5EE7-40D4-8D43-C38EA5449959}" srcOrd="1" destOrd="0" presId="urn:microsoft.com/office/officeart/2011/layout/TabList"/>
    <dgm:cxn modelId="{E8C67696-2A8E-452C-B036-5FC1F530DA74}" type="presParOf" srcId="{78BCE099-4D33-4BEC-8F59-F698BA071DB5}" destId="{FE8F4EF7-081B-4C0B-A616-8C867EE97445}" srcOrd="2" destOrd="0" presId="urn:microsoft.com/office/officeart/2011/layout/TabList"/>
    <dgm:cxn modelId="{E55D8F73-2A74-4518-88CC-B407FB9CC55D}" type="presParOf" srcId="{DB551053-B264-4C18-B6C8-C3674EA60ED0}" destId="{78786E19-A76F-4C57-9177-B94E9B4455E9}" srcOrd="5" destOrd="0" presId="urn:microsoft.com/office/officeart/2011/layout/TabList"/>
    <dgm:cxn modelId="{D5DB5727-67B6-454E-9F31-DB432EE46970}" type="presParOf" srcId="{DB551053-B264-4C18-B6C8-C3674EA60ED0}" destId="{CD31DB16-DF61-4AE6-9615-DFF8936DDB91}" srcOrd="6" destOrd="0" presId="urn:microsoft.com/office/officeart/2011/layout/TabList"/>
    <dgm:cxn modelId="{6036D687-1CC1-4678-8527-26D5FB6092D9}" type="presParOf" srcId="{CD31DB16-DF61-4AE6-9615-DFF8936DDB91}" destId="{3DC8A511-875B-49B5-A879-F9508D33411B}" srcOrd="0" destOrd="0" presId="urn:microsoft.com/office/officeart/2011/layout/TabList"/>
    <dgm:cxn modelId="{B9A6E9F8-EB63-427B-BAC6-D7972919DC42}" type="presParOf" srcId="{CD31DB16-DF61-4AE6-9615-DFF8936DDB91}" destId="{54A1751B-EB53-45BE-8B48-710FDEF5DF44}" srcOrd="1" destOrd="0" presId="urn:microsoft.com/office/officeart/2011/layout/TabList"/>
    <dgm:cxn modelId="{E602550E-CAB6-4232-9E4A-FECEFD066E1F}" type="presParOf" srcId="{CD31DB16-DF61-4AE6-9615-DFF8936DDB91}" destId="{9FCF4023-B92B-49BA-892C-7AB90FD433CE}" srcOrd="2" destOrd="0" presId="urn:microsoft.com/office/officeart/2011/layout/TabList"/>
    <dgm:cxn modelId="{B5AF9176-5CB5-43F5-9183-90232CD9A577}" type="presParOf" srcId="{DB551053-B264-4C18-B6C8-C3674EA60ED0}" destId="{63271B9E-9E54-4E5A-8DC4-6FA40877FE01}" srcOrd="7" destOrd="0" presId="urn:microsoft.com/office/officeart/2011/layout/TabList"/>
    <dgm:cxn modelId="{281F1572-A32B-42B8-9E1C-4E44658EC2C2}" type="presParOf" srcId="{DB551053-B264-4C18-B6C8-C3674EA60ED0}" destId="{915D0BDE-0FDC-4DC8-B91C-DA89051663A5}" srcOrd="8" destOrd="0" presId="urn:microsoft.com/office/officeart/2011/layout/TabList"/>
    <dgm:cxn modelId="{F464D3D7-ADD7-49CE-B8AE-55C7824EAC86}" type="presParOf" srcId="{915D0BDE-0FDC-4DC8-B91C-DA89051663A5}" destId="{84DE8B7D-453D-4EEB-B038-B24D6C195D53}" srcOrd="0" destOrd="0" presId="urn:microsoft.com/office/officeart/2011/layout/TabList"/>
    <dgm:cxn modelId="{32EB0C16-EC6C-4657-ACDA-178B963402F0}" type="presParOf" srcId="{915D0BDE-0FDC-4DC8-B91C-DA89051663A5}" destId="{E1E85755-B27C-40BE-B491-A73BA7DEFD69}" srcOrd="1" destOrd="0" presId="urn:microsoft.com/office/officeart/2011/layout/TabList"/>
    <dgm:cxn modelId="{1F08D117-8DDB-48BA-A271-FB410DBFFBA9}" type="presParOf" srcId="{915D0BDE-0FDC-4DC8-B91C-DA89051663A5}" destId="{539A90DC-FD35-4AEA-9FFB-7C1FCE8E28F2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3A877D-4E0D-4FB2-80ED-46234112C899}" type="doc">
      <dgm:prSet loTypeId="urn:microsoft.com/office/officeart/2005/8/layout/hList1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9158BEA-ED7C-48A1-9178-CCC36D84B07C}">
      <dgm:prSet phldrT="[Text]" custT="1"/>
      <dgm:spPr/>
      <dgm:t>
        <a:bodyPr/>
        <a:lstStyle/>
        <a:p>
          <a:r>
            <a:rPr lang="en-US" sz="2000" b="1" dirty="0" smtClean="0"/>
            <a:t>Accounts Receivable</a:t>
          </a:r>
          <a:endParaRPr lang="en-US" sz="2000" b="1" dirty="0"/>
        </a:p>
      </dgm:t>
    </dgm:pt>
    <dgm:pt modelId="{E65671A5-5A4E-4049-9425-8E320B4CA8C2}" type="parTrans" cxnId="{0D7ECE4E-2EA9-4D5B-8810-0C4E99477F60}">
      <dgm:prSet/>
      <dgm:spPr/>
      <dgm:t>
        <a:bodyPr/>
        <a:lstStyle/>
        <a:p>
          <a:endParaRPr lang="en-US"/>
        </a:p>
      </dgm:t>
    </dgm:pt>
    <dgm:pt modelId="{8685CAA1-0A77-4F4C-81B7-9BE20CFA8198}" type="sibTrans" cxnId="{0D7ECE4E-2EA9-4D5B-8810-0C4E99477F60}">
      <dgm:prSet/>
      <dgm:spPr/>
      <dgm:t>
        <a:bodyPr/>
        <a:lstStyle/>
        <a:p>
          <a:endParaRPr lang="en-US"/>
        </a:p>
      </dgm:t>
    </dgm:pt>
    <dgm:pt modelId="{E9385D7C-43E4-4CE2-9311-5BC7F0BDA4B2}">
      <dgm:prSet phldrT="[Text]"/>
      <dgm:spPr/>
      <dgm:t>
        <a:bodyPr/>
        <a:lstStyle/>
        <a:p>
          <a:r>
            <a:rPr lang="en-US" dirty="0" smtClean="0"/>
            <a:t>Blanket lien</a:t>
          </a:r>
          <a:endParaRPr lang="en-US" dirty="0"/>
        </a:p>
      </dgm:t>
    </dgm:pt>
    <dgm:pt modelId="{7E6790C9-6A4B-4132-9D49-4F37577858B9}" type="parTrans" cxnId="{DBDA663F-8592-4271-8670-011443E23EB3}">
      <dgm:prSet/>
      <dgm:spPr/>
      <dgm:t>
        <a:bodyPr/>
        <a:lstStyle/>
        <a:p>
          <a:endParaRPr lang="en-US"/>
        </a:p>
      </dgm:t>
    </dgm:pt>
    <dgm:pt modelId="{9848DA95-FDB8-4505-AD00-A5AE378D374C}" type="sibTrans" cxnId="{DBDA663F-8592-4271-8670-011443E23EB3}">
      <dgm:prSet/>
      <dgm:spPr/>
      <dgm:t>
        <a:bodyPr/>
        <a:lstStyle/>
        <a:p>
          <a:endParaRPr lang="en-US"/>
        </a:p>
      </dgm:t>
    </dgm:pt>
    <dgm:pt modelId="{42E3B486-EC09-480E-A445-2BE7CDF9CFED}">
      <dgm:prSet phldrT="[Text]"/>
      <dgm:spPr/>
      <dgm:t>
        <a:bodyPr/>
        <a:lstStyle/>
        <a:p>
          <a:r>
            <a:rPr lang="en-US" dirty="0" smtClean="0"/>
            <a:t>Factoring</a:t>
          </a:r>
          <a:endParaRPr lang="en-US" dirty="0"/>
        </a:p>
      </dgm:t>
    </dgm:pt>
    <dgm:pt modelId="{B0A30204-EC92-4AE4-9F42-FF5B92089B2C}" type="parTrans" cxnId="{D6C69E78-CA22-469A-9869-2149CB0C91A4}">
      <dgm:prSet/>
      <dgm:spPr/>
      <dgm:t>
        <a:bodyPr/>
        <a:lstStyle/>
        <a:p>
          <a:endParaRPr lang="en-US"/>
        </a:p>
      </dgm:t>
    </dgm:pt>
    <dgm:pt modelId="{DB7BE933-E820-4B4B-A81E-8BF5FEEF28DA}" type="sibTrans" cxnId="{D6C69E78-CA22-469A-9869-2149CB0C91A4}">
      <dgm:prSet/>
      <dgm:spPr/>
      <dgm:t>
        <a:bodyPr/>
        <a:lstStyle/>
        <a:p>
          <a:endParaRPr lang="en-US"/>
        </a:p>
      </dgm:t>
    </dgm:pt>
    <dgm:pt modelId="{1B471EC4-8798-4E38-AF99-BA26985BADAD}">
      <dgm:prSet phldrT="[Text]"/>
      <dgm:spPr/>
      <dgm:t>
        <a:bodyPr/>
        <a:lstStyle/>
        <a:p>
          <a:r>
            <a:rPr lang="en-US" b="1" dirty="0" smtClean="0"/>
            <a:t>Inventory</a:t>
          </a:r>
          <a:endParaRPr lang="en-US" b="1" dirty="0"/>
        </a:p>
      </dgm:t>
    </dgm:pt>
    <dgm:pt modelId="{07558407-2A83-4934-8883-F9E7F5523CEB}" type="parTrans" cxnId="{F628682F-C391-4F17-919E-4D48A37DE9CB}">
      <dgm:prSet/>
      <dgm:spPr/>
      <dgm:t>
        <a:bodyPr/>
        <a:lstStyle/>
        <a:p>
          <a:endParaRPr lang="en-US"/>
        </a:p>
      </dgm:t>
    </dgm:pt>
    <dgm:pt modelId="{4241245F-021F-4346-8C68-63E64390EE28}" type="sibTrans" cxnId="{F628682F-C391-4F17-919E-4D48A37DE9CB}">
      <dgm:prSet/>
      <dgm:spPr/>
      <dgm:t>
        <a:bodyPr/>
        <a:lstStyle/>
        <a:p>
          <a:endParaRPr lang="en-US"/>
        </a:p>
      </dgm:t>
    </dgm:pt>
    <dgm:pt modelId="{A6832456-EC2B-407D-9CBB-4699AC398EC6}">
      <dgm:prSet phldrT="[Text]"/>
      <dgm:spPr/>
      <dgm:t>
        <a:bodyPr/>
        <a:lstStyle/>
        <a:p>
          <a:r>
            <a:rPr lang="en-US" dirty="0" smtClean="0"/>
            <a:t>Inventory blanket lien</a:t>
          </a:r>
          <a:endParaRPr lang="en-US" dirty="0"/>
        </a:p>
      </dgm:t>
    </dgm:pt>
    <dgm:pt modelId="{689D06E1-E62D-49C1-AB1B-6E98E56132D8}" type="parTrans" cxnId="{D6D69721-E3AF-4E5A-B77E-D2BF11485281}">
      <dgm:prSet/>
      <dgm:spPr/>
      <dgm:t>
        <a:bodyPr/>
        <a:lstStyle/>
        <a:p>
          <a:endParaRPr lang="en-US"/>
        </a:p>
      </dgm:t>
    </dgm:pt>
    <dgm:pt modelId="{A3A12664-5F55-49D5-98EA-49369CFEA56A}" type="sibTrans" cxnId="{D6D69721-E3AF-4E5A-B77E-D2BF11485281}">
      <dgm:prSet/>
      <dgm:spPr/>
      <dgm:t>
        <a:bodyPr/>
        <a:lstStyle/>
        <a:p>
          <a:endParaRPr lang="en-US"/>
        </a:p>
      </dgm:t>
    </dgm:pt>
    <dgm:pt modelId="{5367794F-EFC3-4D01-8874-01B3929F7770}">
      <dgm:prSet phldrT="[Text]"/>
      <dgm:spPr/>
      <dgm:t>
        <a:bodyPr/>
        <a:lstStyle/>
        <a:p>
          <a:r>
            <a:rPr lang="en-US" dirty="0" smtClean="0"/>
            <a:t>Trust receipt arrangement</a:t>
          </a:r>
          <a:endParaRPr lang="en-US" dirty="0"/>
        </a:p>
      </dgm:t>
    </dgm:pt>
    <dgm:pt modelId="{A3967537-3BAB-467B-9AC9-1948E1AB2795}" type="parTrans" cxnId="{CF212975-50D1-4C25-B009-D7E9B8B3623C}">
      <dgm:prSet/>
      <dgm:spPr/>
      <dgm:t>
        <a:bodyPr/>
        <a:lstStyle/>
        <a:p>
          <a:endParaRPr lang="en-US"/>
        </a:p>
      </dgm:t>
    </dgm:pt>
    <dgm:pt modelId="{5B6C99E9-1B5D-4820-8971-EB994A6E88EE}" type="sibTrans" cxnId="{CF212975-50D1-4C25-B009-D7E9B8B3623C}">
      <dgm:prSet/>
      <dgm:spPr/>
      <dgm:t>
        <a:bodyPr/>
        <a:lstStyle/>
        <a:p>
          <a:endParaRPr lang="en-US"/>
        </a:p>
      </dgm:t>
    </dgm:pt>
    <dgm:pt modelId="{80EF13C1-2AC7-45C8-A9A6-0C877EDE0C9E}">
      <dgm:prSet phldrT="[Text]"/>
      <dgm:spPr/>
      <dgm:t>
        <a:bodyPr/>
        <a:lstStyle/>
        <a:p>
          <a:r>
            <a:rPr lang="en-US" dirty="0" smtClean="0"/>
            <a:t>Assignment of accounts receivable</a:t>
          </a:r>
          <a:endParaRPr lang="en-US" dirty="0"/>
        </a:p>
      </dgm:t>
    </dgm:pt>
    <dgm:pt modelId="{040C234D-E992-4B02-B962-E97AA2C17F8A}" type="parTrans" cxnId="{0954AD23-134B-47F8-8CE5-240F109E0CC0}">
      <dgm:prSet/>
      <dgm:spPr/>
      <dgm:t>
        <a:bodyPr/>
        <a:lstStyle/>
        <a:p>
          <a:endParaRPr lang="en-US"/>
        </a:p>
      </dgm:t>
    </dgm:pt>
    <dgm:pt modelId="{7D10DD7B-ED3B-4870-9F3F-92402C5E8154}" type="sibTrans" cxnId="{0954AD23-134B-47F8-8CE5-240F109E0CC0}">
      <dgm:prSet/>
      <dgm:spPr/>
      <dgm:t>
        <a:bodyPr/>
        <a:lstStyle/>
        <a:p>
          <a:endParaRPr lang="en-US"/>
        </a:p>
      </dgm:t>
    </dgm:pt>
    <dgm:pt modelId="{21DF56DF-3F19-4343-87EB-95C7D906A78D}">
      <dgm:prSet phldrT="[Text]"/>
      <dgm:spPr/>
      <dgm:t>
        <a:bodyPr/>
        <a:lstStyle/>
        <a:p>
          <a:r>
            <a:rPr lang="en-US" dirty="0" smtClean="0"/>
            <a:t>Warehouse receipt arrangement</a:t>
          </a:r>
          <a:endParaRPr lang="en-US" dirty="0"/>
        </a:p>
      </dgm:t>
    </dgm:pt>
    <dgm:pt modelId="{9523F2E9-8A7F-46FC-9B2C-CB0E6F08862B}" type="parTrans" cxnId="{0154E542-0BE5-4DFB-8AE0-BD4AA1E5FBEC}">
      <dgm:prSet/>
      <dgm:spPr/>
      <dgm:t>
        <a:bodyPr/>
        <a:lstStyle/>
        <a:p>
          <a:endParaRPr lang="en-US"/>
        </a:p>
      </dgm:t>
    </dgm:pt>
    <dgm:pt modelId="{B8A34F58-E625-4108-93ED-8858C56B84C4}" type="sibTrans" cxnId="{0154E542-0BE5-4DFB-8AE0-BD4AA1E5FBEC}">
      <dgm:prSet/>
      <dgm:spPr/>
      <dgm:t>
        <a:bodyPr/>
        <a:lstStyle/>
        <a:p>
          <a:endParaRPr lang="en-US"/>
        </a:p>
      </dgm:t>
    </dgm:pt>
    <dgm:pt modelId="{A8166FE0-5B93-4C76-9670-C1C026A0A06C}" type="pres">
      <dgm:prSet presAssocID="{3D3A877D-4E0D-4FB2-80ED-46234112C8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8E6C0E-7573-49C4-97B2-02997DB9461D}" type="pres">
      <dgm:prSet presAssocID="{49158BEA-ED7C-48A1-9178-CCC36D84B07C}" presName="composite" presStyleCnt="0"/>
      <dgm:spPr/>
    </dgm:pt>
    <dgm:pt modelId="{E88AA52B-44B3-4E85-A366-2CA4F5FD5852}" type="pres">
      <dgm:prSet presAssocID="{49158BEA-ED7C-48A1-9178-CCC36D84B07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D07E0-EC7A-494E-A042-D3F9B163D222}" type="pres">
      <dgm:prSet presAssocID="{49158BEA-ED7C-48A1-9178-CCC36D84B07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7FA7D8-3F33-4998-83FE-35CB87E5D5C8}" type="pres">
      <dgm:prSet presAssocID="{8685CAA1-0A77-4F4C-81B7-9BE20CFA8198}" presName="space" presStyleCnt="0"/>
      <dgm:spPr/>
    </dgm:pt>
    <dgm:pt modelId="{81C5E3DC-5A22-4448-8D1C-71C97A634144}" type="pres">
      <dgm:prSet presAssocID="{1B471EC4-8798-4E38-AF99-BA26985BADAD}" presName="composite" presStyleCnt="0"/>
      <dgm:spPr/>
    </dgm:pt>
    <dgm:pt modelId="{C484A762-84C8-4366-A3AF-1A78A1382206}" type="pres">
      <dgm:prSet presAssocID="{1B471EC4-8798-4E38-AF99-BA26985BADA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C2E2D-E874-490E-B84F-6836337F648C}" type="pres">
      <dgm:prSet presAssocID="{1B471EC4-8798-4E38-AF99-BA26985BADA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A1CDE9-7CA0-474B-A696-57FD41B2CC67}" type="presOf" srcId="{80EF13C1-2AC7-45C8-A9A6-0C877EDE0C9E}" destId="{E10D07E0-EC7A-494E-A042-D3F9B163D222}" srcOrd="0" destOrd="1" presId="urn:microsoft.com/office/officeart/2005/8/layout/hList1"/>
    <dgm:cxn modelId="{0D7ECE4E-2EA9-4D5B-8810-0C4E99477F60}" srcId="{3D3A877D-4E0D-4FB2-80ED-46234112C899}" destId="{49158BEA-ED7C-48A1-9178-CCC36D84B07C}" srcOrd="0" destOrd="0" parTransId="{E65671A5-5A4E-4049-9425-8E320B4CA8C2}" sibTransId="{8685CAA1-0A77-4F4C-81B7-9BE20CFA8198}"/>
    <dgm:cxn modelId="{2692A09D-2861-48CF-8140-3A9AC453B652}" type="presOf" srcId="{49158BEA-ED7C-48A1-9178-CCC36D84B07C}" destId="{E88AA52B-44B3-4E85-A366-2CA4F5FD5852}" srcOrd="0" destOrd="0" presId="urn:microsoft.com/office/officeart/2005/8/layout/hList1"/>
    <dgm:cxn modelId="{CF212975-50D1-4C25-B009-D7E9B8B3623C}" srcId="{1B471EC4-8798-4E38-AF99-BA26985BADAD}" destId="{5367794F-EFC3-4D01-8874-01B3929F7770}" srcOrd="1" destOrd="0" parTransId="{A3967537-3BAB-467B-9AC9-1948E1AB2795}" sibTransId="{5B6C99E9-1B5D-4820-8971-EB994A6E88EE}"/>
    <dgm:cxn modelId="{F93B2B85-A9F8-49AB-9475-604C0AAE2D45}" type="presOf" srcId="{21DF56DF-3F19-4343-87EB-95C7D906A78D}" destId="{E01C2E2D-E874-490E-B84F-6836337F648C}" srcOrd="0" destOrd="2" presId="urn:microsoft.com/office/officeart/2005/8/layout/hList1"/>
    <dgm:cxn modelId="{F6876143-6932-4F57-901D-FDA13D77F46A}" type="presOf" srcId="{3D3A877D-4E0D-4FB2-80ED-46234112C899}" destId="{A8166FE0-5B93-4C76-9670-C1C026A0A06C}" srcOrd="0" destOrd="0" presId="urn:microsoft.com/office/officeart/2005/8/layout/hList1"/>
    <dgm:cxn modelId="{D6D69721-E3AF-4E5A-B77E-D2BF11485281}" srcId="{1B471EC4-8798-4E38-AF99-BA26985BADAD}" destId="{A6832456-EC2B-407D-9CBB-4699AC398EC6}" srcOrd="0" destOrd="0" parTransId="{689D06E1-E62D-49C1-AB1B-6E98E56132D8}" sibTransId="{A3A12664-5F55-49D5-98EA-49369CFEA56A}"/>
    <dgm:cxn modelId="{D6C69E78-CA22-469A-9869-2149CB0C91A4}" srcId="{49158BEA-ED7C-48A1-9178-CCC36D84B07C}" destId="{42E3B486-EC09-480E-A445-2BE7CDF9CFED}" srcOrd="2" destOrd="0" parTransId="{B0A30204-EC92-4AE4-9F42-FF5B92089B2C}" sibTransId="{DB7BE933-E820-4B4B-A81E-8BF5FEEF28DA}"/>
    <dgm:cxn modelId="{F628682F-C391-4F17-919E-4D48A37DE9CB}" srcId="{3D3A877D-4E0D-4FB2-80ED-46234112C899}" destId="{1B471EC4-8798-4E38-AF99-BA26985BADAD}" srcOrd="1" destOrd="0" parTransId="{07558407-2A83-4934-8883-F9E7F5523CEB}" sibTransId="{4241245F-021F-4346-8C68-63E64390EE28}"/>
    <dgm:cxn modelId="{DBDA663F-8592-4271-8670-011443E23EB3}" srcId="{49158BEA-ED7C-48A1-9178-CCC36D84B07C}" destId="{E9385D7C-43E4-4CE2-9311-5BC7F0BDA4B2}" srcOrd="0" destOrd="0" parTransId="{7E6790C9-6A4B-4132-9D49-4F37577858B9}" sibTransId="{9848DA95-FDB8-4505-AD00-A5AE378D374C}"/>
    <dgm:cxn modelId="{8174F0C1-27DA-4716-9827-24A4D8C1B2BC}" type="presOf" srcId="{1B471EC4-8798-4E38-AF99-BA26985BADAD}" destId="{C484A762-84C8-4366-A3AF-1A78A1382206}" srcOrd="0" destOrd="0" presId="urn:microsoft.com/office/officeart/2005/8/layout/hList1"/>
    <dgm:cxn modelId="{FE40C53D-28E9-41DB-81E1-280F05163E52}" type="presOf" srcId="{42E3B486-EC09-480E-A445-2BE7CDF9CFED}" destId="{E10D07E0-EC7A-494E-A042-D3F9B163D222}" srcOrd="0" destOrd="2" presId="urn:microsoft.com/office/officeart/2005/8/layout/hList1"/>
    <dgm:cxn modelId="{0954AD23-134B-47F8-8CE5-240F109E0CC0}" srcId="{49158BEA-ED7C-48A1-9178-CCC36D84B07C}" destId="{80EF13C1-2AC7-45C8-A9A6-0C877EDE0C9E}" srcOrd="1" destOrd="0" parTransId="{040C234D-E992-4B02-B962-E97AA2C17F8A}" sibTransId="{7D10DD7B-ED3B-4870-9F3F-92402C5E8154}"/>
    <dgm:cxn modelId="{BA934BE7-287B-4F18-8B38-3A95E5C39357}" type="presOf" srcId="{E9385D7C-43E4-4CE2-9311-5BC7F0BDA4B2}" destId="{E10D07E0-EC7A-494E-A042-D3F9B163D222}" srcOrd="0" destOrd="0" presId="urn:microsoft.com/office/officeart/2005/8/layout/hList1"/>
    <dgm:cxn modelId="{D48F69DF-F9B6-428E-8B16-446748F83AB4}" type="presOf" srcId="{5367794F-EFC3-4D01-8874-01B3929F7770}" destId="{E01C2E2D-E874-490E-B84F-6836337F648C}" srcOrd="0" destOrd="1" presId="urn:microsoft.com/office/officeart/2005/8/layout/hList1"/>
    <dgm:cxn modelId="{2CD8A21D-1DD9-41AB-A9B4-5D3D4EA831E3}" type="presOf" srcId="{A6832456-EC2B-407D-9CBB-4699AC398EC6}" destId="{E01C2E2D-E874-490E-B84F-6836337F648C}" srcOrd="0" destOrd="0" presId="urn:microsoft.com/office/officeart/2005/8/layout/hList1"/>
    <dgm:cxn modelId="{0154E542-0BE5-4DFB-8AE0-BD4AA1E5FBEC}" srcId="{1B471EC4-8798-4E38-AF99-BA26985BADAD}" destId="{21DF56DF-3F19-4343-87EB-95C7D906A78D}" srcOrd="2" destOrd="0" parTransId="{9523F2E9-8A7F-46FC-9B2C-CB0E6F08862B}" sibTransId="{B8A34F58-E625-4108-93ED-8858C56B84C4}"/>
    <dgm:cxn modelId="{29D49ADB-6C44-453D-B720-45A6A2F05A0D}" type="presParOf" srcId="{A8166FE0-5B93-4C76-9670-C1C026A0A06C}" destId="{598E6C0E-7573-49C4-97B2-02997DB9461D}" srcOrd="0" destOrd="0" presId="urn:microsoft.com/office/officeart/2005/8/layout/hList1"/>
    <dgm:cxn modelId="{25555EF3-64DC-4290-A21C-7DAAAA874D2C}" type="presParOf" srcId="{598E6C0E-7573-49C4-97B2-02997DB9461D}" destId="{E88AA52B-44B3-4E85-A366-2CA4F5FD5852}" srcOrd="0" destOrd="0" presId="urn:microsoft.com/office/officeart/2005/8/layout/hList1"/>
    <dgm:cxn modelId="{5E9554D6-0D0B-42BF-BEA5-5D2E55EA6F9B}" type="presParOf" srcId="{598E6C0E-7573-49C4-97B2-02997DB9461D}" destId="{E10D07E0-EC7A-494E-A042-D3F9B163D222}" srcOrd="1" destOrd="0" presId="urn:microsoft.com/office/officeart/2005/8/layout/hList1"/>
    <dgm:cxn modelId="{EF3A1CDD-7230-4E5A-B002-7ACF3EF487A9}" type="presParOf" srcId="{A8166FE0-5B93-4C76-9670-C1C026A0A06C}" destId="{E17FA7D8-3F33-4998-83FE-35CB87E5D5C8}" srcOrd="1" destOrd="0" presId="urn:microsoft.com/office/officeart/2005/8/layout/hList1"/>
    <dgm:cxn modelId="{68ABA169-A647-49CF-91D0-EF3A84A3549C}" type="presParOf" srcId="{A8166FE0-5B93-4C76-9670-C1C026A0A06C}" destId="{81C5E3DC-5A22-4448-8D1C-71C97A634144}" srcOrd="2" destOrd="0" presId="urn:microsoft.com/office/officeart/2005/8/layout/hList1"/>
    <dgm:cxn modelId="{AF0362C3-21C1-40B9-8144-761440E041D3}" type="presParOf" srcId="{81C5E3DC-5A22-4448-8D1C-71C97A634144}" destId="{C484A762-84C8-4366-A3AF-1A78A1382206}" srcOrd="0" destOrd="0" presId="urn:microsoft.com/office/officeart/2005/8/layout/hList1"/>
    <dgm:cxn modelId="{AB9E74B3-3CE0-434C-A1C6-364842676722}" type="presParOf" srcId="{81C5E3DC-5A22-4448-8D1C-71C97A634144}" destId="{E01C2E2D-E874-490E-B84F-6836337F648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AEF2A-A3C2-4396-A632-62C6518C59D9}" type="datetimeFigureOut">
              <a:rPr lang="en-US"/>
              <a:t>5/8/2017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85DE7-15BC-4997-887D-47D87A7F3D5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9177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834A8-1C2E-429D-8B31-19C6635C9DA5}" type="datetimeFigureOut">
              <a:rPr lang="en-US"/>
              <a:t>5/8/2017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F8672-8174-4157-9CD7-BC591DEEF2E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819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78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LOS: Evaluate working capital effectiveness of a company based on its operating and cash conversion cycles, and compare the company’s effectiveness with that of peer companies.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Pages</a:t>
            </a:r>
            <a:r>
              <a:rPr lang="en-US" sz="1400" baseline="0" dirty="0" smtClean="0"/>
              <a:t> 307–312</a:t>
            </a:r>
          </a:p>
          <a:p>
            <a:endParaRPr lang="en-US" sz="14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Example: Liquidity and Operating</a:t>
            </a:r>
            <a:r>
              <a:rPr lang="en-US" sz="1400" baseline="0" dirty="0" smtClean="0"/>
              <a:t> Cycles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dirty="0" smtClean="0"/>
              <a:t>Company B has slightly more liquidity than Company A (same</a:t>
            </a:r>
            <a:r>
              <a:rPr lang="en-US" baseline="0" dirty="0" smtClean="0"/>
              <a:t> quick ratio, but slightly higher current ratio, which means that Company B has a slightly greater proportion of inventory in its current assets compared with Company A).</a:t>
            </a:r>
          </a:p>
          <a:p>
            <a:pPr marL="228600" indent="-228600">
              <a:buFont typeface="+mj-lt"/>
              <a:buAutoNum type="arabicPeriod"/>
            </a:pPr>
            <a:endParaRPr lang="en-US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Company A has a longer operating cycle (and cash conversion cycle) by approximately seven days.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Company B has a quicker turnover of inventory and receivables than Company A (that is, more efficient use).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aseline="0" dirty="0" smtClean="0"/>
              <a:t>Company B pays its trade creditors quicker than does Company 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757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LOS: Explain the effect of different types of cash flows on a company’s net daily cash position.</a:t>
            </a:r>
          </a:p>
          <a:p>
            <a:r>
              <a:rPr lang="en-US" sz="1400" dirty="0" smtClean="0"/>
              <a:t>Pages 312</a:t>
            </a:r>
            <a:r>
              <a:rPr lang="en-US" sz="1400" baseline="0" dirty="0" smtClean="0"/>
              <a:t>–</a:t>
            </a:r>
            <a:r>
              <a:rPr lang="en-US" sz="1400" dirty="0" smtClean="0"/>
              <a:t>315</a:t>
            </a:r>
          </a:p>
          <a:p>
            <a:endParaRPr lang="en-US" sz="1400" dirty="0" smtClean="0"/>
          </a:p>
          <a:p>
            <a:r>
              <a:rPr lang="en-US" sz="1400" dirty="0" smtClean="0"/>
              <a:t>3. Managing the Cash Position</a:t>
            </a:r>
          </a:p>
          <a:p>
            <a:endParaRPr lang="en-US" sz="14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Management of the cash position of a company has a goal of maintaining positive cash balances throughout the day.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Forecasting short-term cash flows is difficult because of outside, unpredictable influences (e.g., the general economy).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Companies tend to maintain a minimum balance of cash (a </a:t>
            </a:r>
            <a:r>
              <a:rPr lang="en-US" b="1" dirty="0" smtClean="0"/>
              <a:t>target cash balance</a:t>
            </a:r>
            <a:r>
              <a:rPr lang="en-US" dirty="0" smtClean="0"/>
              <a:t>) to protect against a negative cash balance. </a:t>
            </a:r>
          </a:p>
          <a:p>
            <a:pPr marL="171450" marR="0" indent="-1714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Exhibit 8-5. Examples of Cash Inflows and Outflows</a:t>
            </a:r>
            <a:endParaRPr lang="en-US" sz="1600" b="0" i="0" u="none" strike="noStrike" dirty="0" smtClean="0">
              <a:effectLst/>
              <a:latin typeface="+mn-lt"/>
            </a:endParaRPr>
          </a:p>
          <a:p>
            <a:pPr marL="628650" marR="0" lvl="1" indent="-1714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Inflows</a:t>
            </a:r>
            <a:endParaRPr lang="en-US" sz="1600" b="0" i="0" u="none" strike="noStrike" dirty="0" smtClean="0">
              <a:effectLst/>
              <a:latin typeface="+mn-lt"/>
            </a:endParaRPr>
          </a:p>
          <a:p>
            <a:pPr marL="1152144" marR="0" lvl="2" indent="-237744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34950" algn="l"/>
              </a:tabLst>
            </a:pP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Receipts from operations, broken down by operating unit, departments, etc.</a:t>
            </a:r>
            <a:endParaRPr lang="en-US" sz="1600" b="0" i="0" u="none" strike="noStrike" dirty="0" smtClean="0">
              <a:effectLst/>
              <a:latin typeface="+mn-lt"/>
            </a:endParaRPr>
          </a:p>
          <a:p>
            <a:pPr marL="1152144" marR="0" lvl="2" indent="-237744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Fund transfers from subsidiaries, joint ventures, third parties</a:t>
            </a:r>
            <a:endParaRPr lang="en-US" sz="1600" b="0" i="0" u="none" strike="noStrike" dirty="0" smtClean="0">
              <a:effectLst/>
              <a:latin typeface="+mn-lt"/>
            </a:endParaRPr>
          </a:p>
          <a:p>
            <a:pPr marL="1152144" marR="0" lvl="2" indent="-237744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Maturing investments</a:t>
            </a:r>
            <a:endParaRPr lang="en-US" sz="1600" b="0" i="0" u="none" strike="noStrike" dirty="0" smtClean="0">
              <a:effectLst/>
              <a:latin typeface="+mn-lt"/>
            </a:endParaRPr>
          </a:p>
          <a:p>
            <a:pPr marL="1152144" marR="0" lvl="2" indent="-237744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Debt proceeds (short and long term)</a:t>
            </a:r>
            <a:endParaRPr lang="en-US" sz="1600" b="0" i="0" u="none" strike="noStrike" dirty="0" smtClean="0">
              <a:effectLst/>
              <a:latin typeface="+mn-lt"/>
            </a:endParaRPr>
          </a:p>
          <a:p>
            <a:pPr marL="1152144" marR="0" lvl="2" indent="-237744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Other income items (interest, etc.)</a:t>
            </a:r>
            <a:endParaRPr lang="en-US" sz="1600" b="0" i="0" u="none" strike="noStrike" dirty="0" smtClean="0">
              <a:effectLst/>
              <a:latin typeface="+mn-lt"/>
            </a:endParaRPr>
          </a:p>
          <a:p>
            <a:pPr marL="1152144" marR="0" lvl="2" indent="-237744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Tax refunds</a:t>
            </a:r>
            <a:endParaRPr lang="en-US" sz="1600" b="0" i="0" u="none" strike="noStrike" dirty="0" smtClean="0">
              <a:effectLst/>
              <a:latin typeface="+mn-lt"/>
            </a:endParaRPr>
          </a:p>
          <a:p>
            <a:pPr marL="628650" marR="0" lvl="1" indent="-1714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Outflows</a:t>
            </a:r>
            <a:endParaRPr lang="en-US" sz="1600" b="0" i="0" u="none" strike="noStrike" dirty="0" smtClean="0">
              <a:effectLst/>
              <a:latin typeface="+mn-lt"/>
            </a:endParaRPr>
          </a:p>
          <a:p>
            <a:pPr marL="1152144" marR="0" lvl="2" indent="-237744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Payables and payroll disbursements, broken down by operating unit, departments, etc.</a:t>
            </a:r>
            <a:endParaRPr lang="en-US" sz="1600" b="0" i="0" u="none" strike="noStrike" dirty="0" smtClean="0">
              <a:effectLst/>
              <a:latin typeface="+mn-lt"/>
            </a:endParaRPr>
          </a:p>
          <a:p>
            <a:pPr marL="1152144" marR="0" lvl="2" indent="-237744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Fund transfers to subsidiaries</a:t>
            </a:r>
            <a:endParaRPr lang="en-US" sz="1600" b="0" i="0" u="none" strike="noStrike" dirty="0" smtClean="0">
              <a:effectLst/>
              <a:latin typeface="+mn-lt"/>
            </a:endParaRPr>
          </a:p>
          <a:p>
            <a:pPr marL="1152144" marR="0" lvl="2" indent="-237744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Investments made</a:t>
            </a:r>
            <a:endParaRPr lang="en-US" sz="1600" b="0" i="0" u="none" strike="noStrike" dirty="0" smtClean="0">
              <a:effectLst/>
              <a:latin typeface="+mn-lt"/>
            </a:endParaRPr>
          </a:p>
          <a:p>
            <a:pPr marL="1152144" marR="0" lvl="2" indent="-237744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Debt repayments</a:t>
            </a:r>
            <a:endParaRPr lang="en-US" sz="1600" b="0" i="0" u="none" strike="noStrike" dirty="0" smtClean="0">
              <a:effectLst/>
              <a:latin typeface="+mn-lt"/>
            </a:endParaRPr>
          </a:p>
          <a:p>
            <a:pPr marL="1152144" marR="0" lvl="2" indent="-237744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Interest and dividend payments</a:t>
            </a:r>
            <a:endParaRPr lang="en-US" sz="1600" b="0" i="0" u="none" strike="noStrike" dirty="0" smtClean="0">
              <a:effectLst/>
              <a:latin typeface="+mn-lt"/>
            </a:endParaRPr>
          </a:p>
          <a:p>
            <a:pPr marL="1152144" marR="0" lvl="2" indent="-237744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228600" algn="l"/>
              </a:tabLst>
            </a:pP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Tax payments</a:t>
            </a:r>
            <a:endParaRPr lang="en-US" sz="1600" b="0" i="0" u="none" strike="noStrike" dirty="0" smtClean="0">
              <a:effectLst/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90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LOS: Explain the effect of different types of cash flows on a company’s net daily cash position.</a:t>
            </a:r>
          </a:p>
          <a:p>
            <a:r>
              <a:rPr lang="en-US" sz="1400" dirty="0" smtClean="0"/>
              <a:t>Pages 315</a:t>
            </a:r>
            <a:r>
              <a:rPr lang="en-US" sz="1400" baseline="0" dirty="0" smtClean="0"/>
              <a:t>–</a:t>
            </a:r>
            <a:r>
              <a:rPr lang="en-US" sz="1400" dirty="0" smtClean="0"/>
              <a:t>316</a:t>
            </a:r>
          </a:p>
          <a:p>
            <a:endParaRPr lang="en-US" sz="1400" dirty="0" smtClean="0"/>
          </a:p>
          <a:p>
            <a:r>
              <a:rPr lang="en-US" sz="1400" dirty="0" smtClean="0"/>
              <a:t>Managing Cash</a:t>
            </a:r>
          </a:p>
          <a:p>
            <a:endParaRPr lang="en-US" sz="14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Managers use cash forecasting systems to estimate the flow (amount and timing) of receipts and disbursements.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See Exhibit 8-6 in the text for examples</a:t>
            </a:r>
            <a:r>
              <a:rPr lang="en-US" baseline="0" dirty="0" smtClean="0"/>
              <a:t> of systems of forecasting.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i="1" baseline="0" dirty="0" smtClean="0"/>
              <a:t>Note: </a:t>
            </a:r>
            <a:r>
              <a:rPr lang="en-US" i="0" baseline="0" dirty="0" smtClean="0"/>
              <a:t>T</a:t>
            </a:r>
            <a:r>
              <a:rPr lang="en-US" baseline="0" dirty="0" smtClean="0"/>
              <a:t>he longer the term, the less precise the models.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Managers monitor cash uses and levels.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They keep track of cash balances and flows at all the different locations.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 company’s cash management policies include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Investment of cash in excess of day-to-day needs and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Short-term sources of borrowing.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Other influences on cash flows: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Capital expenditures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Mergers and acquisitions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Disposition of assets</a:t>
            </a:r>
          </a:p>
          <a:p>
            <a:endParaRPr lang="en-US" dirty="0" smtClean="0"/>
          </a:p>
          <a:p>
            <a:r>
              <a:rPr lang="en-US" b="1" i="0" dirty="0" smtClean="0"/>
              <a:t>Discussion question:  </a:t>
            </a:r>
            <a:r>
              <a:rPr lang="en-US" dirty="0" smtClean="0"/>
              <a:t>Is it possible for a company to have too large a cash balance?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35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LOS: Calculate and interpret comparable yields on various securities, compare portfolio returns against a standard benchmark, and evaluate a company’s short-term investment policy guidelines.</a:t>
            </a:r>
          </a:p>
          <a:p>
            <a:r>
              <a:rPr lang="en-US" dirty="0" smtClean="0"/>
              <a:t>Pages 316</a:t>
            </a:r>
            <a:r>
              <a:rPr lang="en-US" sz="1200" baseline="0" dirty="0" smtClean="0"/>
              <a:t>–</a:t>
            </a:r>
            <a:r>
              <a:rPr lang="en-US" dirty="0" smtClean="0"/>
              <a:t>318</a:t>
            </a:r>
          </a:p>
          <a:p>
            <a:endParaRPr lang="en-US" dirty="0" smtClean="0"/>
          </a:p>
          <a:p>
            <a:r>
              <a:rPr lang="en-US" dirty="0" smtClean="0"/>
              <a:t>4. Investing Short-Term Funds</a:t>
            </a:r>
            <a:endParaRPr lang="en-US" sz="1400" dirty="0" smtClean="0"/>
          </a:p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Short-term investments are temporary stores of funds.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Considerations: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Liquidity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Maturity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Credit risk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Yield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Requirement of collateral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158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LOS: Calculate and interpret comparable yields on various securities, compare portfolio returns against a standard benchmark, and evaluate a company’s short-term investment policy guidelines.</a:t>
                </a:r>
              </a:p>
              <a:p>
                <a:r>
                  <a:rPr lang="en-US" dirty="0" smtClean="0"/>
                  <a:t>Page 318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Yields on Short-Term Securities</a:t>
                </a:r>
              </a:p>
              <a:p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The </a:t>
                </a:r>
                <a:r>
                  <a:rPr lang="en-US" b="1" dirty="0" smtClean="0"/>
                  <a:t>nominal rate</a:t>
                </a:r>
                <a:r>
                  <a:rPr lang="en-US" dirty="0" smtClean="0"/>
                  <a:t> is the stated rate of interest, based on the face value of the security.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The </a:t>
                </a:r>
                <a:r>
                  <a:rPr lang="en-US" b="1" dirty="0" smtClean="0"/>
                  <a:t>yield</a:t>
                </a:r>
                <a:r>
                  <a:rPr lang="en-US" dirty="0" smtClean="0"/>
                  <a:t> is the actual return on the investment if held to maturity.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There are different conventions for stating a yield: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dirty="0" smtClean="0"/>
                  <a:t>Money market yield </a:t>
                </a:r>
                <a14:m>
                  <m:oMath xmlns:m="http://schemas.openxmlformats.org/officeDocument/2006/math">
                    <m:r>
                      <a:rPr lang="en-US" sz="1200" b="0" i="0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200" smtClean="0"/>
                          <m:t>Face</m:t>
                        </m:r>
                        <m:r>
                          <m:rPr>
                            <m:nor/>
                          </m:rPr>
                          <a:rPr lang="en-US" sz="1200" smtClean="0"/>
                          <m:t> </m:t>
                        </m:r>
                        <m:r>
                          <m:rPr>
                            <m:nor/>
                          </m:rPr>
                          <a:rPr lang="en-US" sz="1200" smtClean="0"/>
                          <m:t>value</m:t>
                        </m:r>
                        <m:r>
                          <m:rPr>
                            <m:nor/>
                          </m:rPr>
                          <a:rPr lang="en-US" sz="1200" smtClean="0"/>
                          <m:t> − </m:t>
                        </m:r>
                        <m:r>
                          <m:rPr>
                            <m:nor/>
                          </m:rPr>
                          <a:rPr lang="en-US" sz="1200" smtClean="0"/>
                          <m:t>Purchase</m:t>
                        </m:r>
                        <m:r>
                          <m:rPr>
                            <m:nor/>
                          </m:rPr>
                          <a:rPr lang="en-US" sz="1200" smtClean="0"/>
                          <m:t> </m:t>
                        </m:r>
                        <m:r>
                          <m:rPr>
                            <m:nor/>
                          </m:rPr>
                          <a:rPr lang="en-US" sz="1200" smtClean="0"/>
                          <m:t>price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200" smtClean="0"/>
                          <m:t>Purchase</m:t>
                        </m:r>
                        <m:r>
                          <m:rPr>
                            <m:nor/>
                          </m:rPr>
                          <a:rPr lang="en-US" sz="1200" smtClean="0"/>
                          <m:t> </m:t>
                        </m:r>
                        <m:r>
                          <m:rPr>
                            <m:nor/>
                          </m:rPr>
                          <a:rPr lang="en-US" sz="1200" smtClean="0"/>
                          <m:t>price</m:t>
                        </m:r>
                      </m:den>
                    </m:f>
                    <m:r>
                      <a:rPr lang="en-US" sz="1200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200" smtClean="0"/>
                      <m:t>×</m:t>
                    </m:r>
                    <m:r>
                      <m:rPr>
                        <m:nor/>
                      </m:rPr>
                      <a:rPr lang="en-US" sz="1200" b="0" i="0" smtClean="0"/>
                      <m:t> </m:t>
                    </m:r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200" smtClean="0"/>
                          <m:t>360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200" smtClean="0"/>
                          <m:t>Number</m:t>
                        </m:r>
                        <m:r>
                          <m:rPr>
                            <m:nor/>
                          </m:rPr>
                          <a:rPr lang="en-US" sz="1200" smtClean="0"/>
                          <m:t> </m:t>
                        </m:r>
                        <m:r>
                          <m:rPr>
                            <m:nor/>
                          </m:rPr>
                          <a:rPr lang="en-US" sz="1200" smtClean="0"/>
                          <m:t>of</m:t>
                        </m:r>
                        <m:r>
                          <m:rPr>
                            <m:nor/>
                          </m:rPr>
                          <a:rPr lang="en-US" sz="1200" smtClean="0"/>
                          <m:t> </m:t>
                        </m:r>
                        <m:r>
                          <m:rPr>
                            <m:nor/>
                          </m:rPr>
                          <a:rPr lang="en-US" sz="1200" smtClean="0"/>
                          <m:t>days</m:t>
                        </m:r>
                        <m:r>
                          <m:rPr>
                            <m:nor/>
                          </m:rPr>
                          <a:rPr lang="en-US" sz="1200" smtClean="0"/>
                          <m:t> </m:t>
                        </m:r>
                        <m:r>
                          <m:rPr>
                            <m:nor/>
                          </m:rPr>
                          <a:rPr lang="en-US" sz="1200" smtClean="0"/>
                          <m:t>to</m:t>
                        </m:r>
                        <m:r>
                          <m:rPr>
                            <m:nor/>
                          </m:rPr>
                          <a:rPr lang="en-US" sz="1200" smtClean="0"/>
                          <m:t> </m:t>
                        </m:r>
                        <m:r>
                          <m:rPr>
                            <m:nor/>
                          </m:rPr>
                          <a:rPr lang="en-US" sz="1200" smtClean="0"/>
                          <m:t>maturity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742950" lvl="1" indent="-2857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dirty="0" smtClean="0"/>
                  <a:t>Bond equivalent yield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200" smtClean="0"/>
                          <m:t>Face</m:t>
                        </m:r>
                        <m:r>
                          <m:rPr>
                            <m:nor/>
                          </m:rPr>
                          <a:rPr lang="en-US" sz="1200" smtClean="0"/>
                          <m:t> </m:t>
                        </m:r>
                        <m:r>
                          <m:rPr>
                            <m:nor/>
                          </m:rPr>
                          <a:rPr lang="en-US" sz="1200" smtClean="0"/>
                          <m:t>value</m:t>
                        </m:r>
                        <m:r>
                          <m:rPr>
                            <m:nor/>
                          </m:rPr>
                          <a:rPr lang="en-US" sz="1200" smtClean="0"/>
                          <m:t> − </m:t>
                        </m:r>
                        <m:r>
                          <m:rPr>
                            <m:nor/>
                          </m:rPr>
                          <a:rPr lang="en-US" sz="1200" smtClean="0"/>
                          <m:t>Purchase</m:t>
                        </m:r>
                        <m:r>
                          <m:rPr>
                            <m:nor/>
                          </m:rPr>
                          <a:rPr lang="en-US" sz="1200" smtClean="0"/>
                          <m:t> </m:t>
                        </m:r>
                        <m:r>
                          <m:rPr>
                            <m:nor/>
                          </m:rPr>
                          <a:rPr lang="en-US" sz="1200" smtClean="0"/>
                          <m:t>price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200" smtClean="0"/>
                          <m:t>Purchase</m:t>
                        </m:r>
                        <m:r>
                          <m:rPr>
                            <m:nor/>
                          </m:rPr>
                          <a:rPr lang="en-US" sz="1200" smtClean="0"/>
                          <m:t> </m:t>
                        </m:r>
                        <m:r>
                          <m:rPr>
                            <m:nor/>
                          </m:rPr>
                          <a:rPr lang="en-US" sz="1200" smtClean="0"/>
                          <m:t>price</m:t>
                        </m:r>
                      </m:den>
                    </m:f>
                    <m:r>
                      <m:rPr>
                        <m:nor/>
                      </m:rPr>
                      <a:rPr lang="en-US" sz="12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200" smtClean="0"/>
                      <m:t>×</m:t>
                    </m:r>
                    <m:r>
                      <m:rPr>
                        <m:nor/>
                      </m:rPr>
                      <a:rPr lang="en-US" sz="1200" b="0" i="0" smtClean="0"/>
                      <m:t> </m:t>
                    </m:r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200" smtClean="0"/>
                          <m:t>365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200" smtClean="0"/>
                          <m:t>Number</m:t>
                        </m:r>
                        <m:r>
                          <m:rPr>
                            <m:nor/>
                          </m:rPr>
                          <a:rPr lang="en-US" sz="1200" smtClean="0"/>
                          <m:t> </m:t>
                        </m:r>
                        <m:r>
                          <m:rPr>
                            <m:nor/>
                          </m:rPr>
                          <a:rPr lang="en-US" sz="1200" smtClean="0"/>
                          <m:t>of</m:t>
                        </m:r>
                        <m:r>
                          <m:rPr>
                            <m:nor/>
                          </m:rPr>
                          <a:rPr lang="en-US" sz="1200" smtClean="0"/>
                          <m:t> </m:t>
                        </m:r>
                        <m:r>
                          <m:rPr>
                            <m:nor/>
                          </m:rPr>
                          <a:rPr lang="en-US" sz="1200" smtClean="0"/>
                          <m:t>days</m:t>
                        </m:r>
                        <m:r>
                          <m:rPr>
                            <m:nor/>
                          </m:rPr>
                          <a:rPr lang="en-US" sz="1200" smtClean="0"/>
                          <m:t> </m:t>
                        </m:r>
                        <m:r>
                          <m:rPr>
                            <m:nor/>
                          </m:rPr>
                          <a:rPr lang="en-US" sz="1200" smtClean="0"/>
                          <m:t>to</m:t>
                        </m:r>
                        <m:r>
                          <m:rPr>
                            <m:nor/>
                          </m:rPr>
                          <a:rPr lang="en-US" sz="1200" smtClean="0"/>
                          <m:t> </m:t>
                        </m:r>
                        <m:r>
                          <m:rPr>
                            <m:nor/>
                          </m:rPr>
                          <a:rPr lang="en-US" sz="1200" smtClean="0"/>
                          <m:t>maturity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742950" lvl="1" indent="-2857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dirty="0" smtClean="0"/>
                  <a:t>Discount-basis</a:t>
                </a:r>
                <a:r>
                  <a:rPr lang="en-US" baseline="0" dirty="0" smtClean="0"/>
                  <a:t> yield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200" smtClean="0"/>
                          <m:t>Face</m:t>
                        </m:r>
                        <m:r>
                          <m:rPr>
                            <m:nor/>
                          </m:rPr>
                          <a:rPr lang="en-US" sz="1200" smtClean="0"/>
                          <m:t> </m:t>
                        </m:r>
                        <m:r>
                          <m:rPr>
                            <m:nor/>
                          </m:rPr>
                          <a:rPr lang="en-US" sz="1200" smtClean="0"/>
                          <m:t>value</m:t>
                        </m:r>
                        <m:r>
                          <m:rPr>
                            <m:nor/>
                          </m:rPr>
                          <a:rPr lang="en-US" sz="1200" smtClean="0"/>
                          <m:t> − </m:t>
                        </m:r>
                        <m:r>
                          <m:rPr>
                            <m:nor/>
                          </m:rPr>
                          <a:rPr lang="en-US" sz="1200" smtClean="0"/>
                          <m:t>Purchase</m:t>
                        </m:r>
                        <m:r>
                          <m:rPr>
                            <m:nor/>
                          </m:rPr>
                          <a:rPr lang="en-US" sz="1200" smtClean="0"/>
                          <m:t> </m:t>
                        </m:r>
                        <m:r>
                          <m:rPr>
                            <m:nor/>
                          </m:rPr>
                          <a:rPr lang="en-US" sz="1200" smtClean="0"/>
                          <m:t>price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200" smtClean="0"/>
                          <m:t>Face</m:t>
                        </m:r>
                        <m:r>
                          <m:rPr>
                            <m:nor/>
                          </m:rPr>
                          <a:rPr lang="en-US" sz="1200" smtClean="0"/>
                          <m:t> </m:t>
                        </m:r>
                        <m:r>
                          <m:rPr>
                            <m:nor/>
                          </m:rPr>
                          <a:rPr lang="en-US" sz="1200" smtClean="0"/>
                          <m:t>value</m:t>
                        </m:r>
                      </m:den>
                    </m:f>
                    <m:r>
                      <m:rPr>
                        <m:nor/>
                      </m:rPr>
                      <a:rPr lang="en-US" sz="12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1200" smtClean="0"/>
                      <m:t>×</m:t>
                    </m:r>
                    <m:r>
                      <m:rPr>
                        <m:nor/>
                      </m:rPr>
                      <a:rPr lang="en-US" sz="1200" b="0" i="0" smtClean="0"/>
                      <m:t> </m:t>
                    </m:r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200" smtClean="0"/>
                          <m:t>360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200" smtClean="0"/>
                          <m:t>Number</m:t>
                        </m:r>
                        <m:r>
                          <m:rPr>
                            <m:nor/>
                          </m:rPr>
                          <a:rPr lang="en-US" sz="1200" smtClean="0"/>
                          <m:t> </m:t>
                        </m:r>
                        <m:r>
                          <m:rPr>
                            <m:nor/>
                          </m:rPr>
                          <a:rPr lang="en-US" sz="1200" smtClean="0"/>
                          <m:t>of</m:t>
                        </m:r>
                        <m:r>
                          <m:rPr>
                            <m:nor/>
                          </m:rPr>
                          <a:rPr lang="en-US" sz="1200" smtClean="0"/>
                          <m:t> </m:t>
                        </m:r>
                        <m:r>
                          <m:rPr>
                            <m:nor/>
                          </m:rPr>
                          <a:rPr lang="en-US" sz="1200" smtClean="0"/>
                          <m:t>days</m:t>
                        </m:r>
                        <m:r>
                          <m:rPr>
                            <m:nor/>
                          </m:rPr>
                          <a:rPr lang="en-US" sz="1200" smtClean="0"/>
                          <m:t> </m:t>
                        </m:r>
                        <m:r>
                          <m:rPr>
                            <m:nor/>
                          </m:rPr>
                          <a:rPr lang="en-US" sz="1200" smtClean="0"/>
                          <m:t>to</m:t>
                        </m:r>
                        <m:r>
                          <m:rPr>
                            <m:nor/>
                          </m:rPr>
                          <a:rPr lang="en-US" sz="1200" smtClean="0"/>
                          <m:t> </m:t>
                        </m:r>
                        <m:r>
                          <m:rPr>
                            <m:nor/>
                          </m:rPr>
                          <a:rPr lang="en-US" sz="1200" smtClean="0"/>
                          <m:t>maturity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Yields on Short-term Securities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The </a:t>
                </a:r>
                <a:r>
                  <a:rPr lang="en-US" b="1" dirty="0" smtClean="0"/>
                  <a:t>nominal rate</a:t>
                </a:r>
                <a:r>
                  <a:rPr lang="en-US" dirty="0" smtClean="0"/>
                  <a:t> is the stated rate of interest, based on the face value of the security. [p. 318]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The </a:t>
                </a:r>
                <a:r>
                  <a:rPr lang="en-US" b="1" dirty="0" smtClean="0"/>
                  <a:t>yield</a:t>
                </a:r>
                <a:r>
                  <a:rPr lang="en-US" dirty="0" smtClean="0"/>
                  <a:t> is the actual return on the investment if held to maturity. [p. 318]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dirty="0" smtClean="0"/>
                  <a:t>There are different conventions for stating a yield: [p. 318]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dirty="0" smtClean="0"/>
                  <a:t>Money market yield</a:t>
                </a:r>
                <a:r>
                  <a:rPr lang="en-US" sz="1200" b="0" i="0" smtClean="0">
                    <a:latin typeface="Cambria Math"/>
                  </a:rPr>
                  <a:t>= </a:t>
                </a:r>
                <a:r>
                  <a:rPr lang="en-US" sz="1200" i="0" smtClean="0"/>
                  <a:t> "Face value −Purchase price</a:t>
                </a:r>
                <a:r>
                  <a:rPr lang="en-US" sz="1200" i="0" smtClean="0">
                    <a:latin typeface="Cambria Math"/>
                  </a:rPr>
                  <a:t>" </a:t>
                </a:r>
                <a:r>
                  <a:rPr lang="en-US" sz="1200" i="0" smtClean="0">
                    <a:latin typeface="Cambria Math"/>
                  </a:rPr>
                  <a:t>/"</a:t>
                </a:r>
                <a:r>
                  <a:rPr lang="en-US" sz="1200" i="0" smtClean="0"/>
                  <a:t>Purchase price</a:t>
                </a:r>
                <a:r>
                  <a:rPr lang="en-US" sz="1200" i="0" smtClean="0">
                    <a:latin typeface="Cambria Math"/>
                  </a:rPr>
                  <a:t>"  "×" </a:t>
                </a:r>
                <a:r>
                  <a:rPr lang="en-US" sz="1200" i="0" smtClean="0"/>
                  <a:t> "360</a:t>
                </a:r>
                <a:r>
                  <a:rPr lang="en-US" sz="1200" i="0" smtClean="0">
                    <a:latin typeface="Cambria Math"/>
                  </a:rPr>
                  <a:t>" /"</a:t>
                </a:r>
                <a:r>
                  <a:rPr lang="en-US" sz="1200" i="0" smtClean="0"/>
                  <a:t>Number of days to maturity</a:t>
                </a:r>
                <a:r>
                  <a:rPr lang="en-US" sz="1200" i="0" smtClean="0">
                    <a:latin typeface="Cambria Math"/>
                  </a:rPr>
                  <a:t>" </a:t>
                </a:r>
                <a:endParaRPr lang="en-US" dirty="0" smtClean="0"/>
              </a:p>
              <a:p>
                <a:pPr marL="742950" lvl="1" indent="-2857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dirty="0" smtClean="0"/>
                  <a:t>Bond equivalent yield = </a:t>
                </a:r>
                <a:r>
                  <a:rPr lang="en-US" sz="1200" i="0" smtClean="0"/>
                  <a:t>"Face value −Purchase price</a:t>
                </a:r>
                <a:r>
                  <a:rPr lang="en-US" sz="1200" i="0" smtClean="0">
                    <a:latin typeface="Cambria Math"/>
                  </a:rPr>
                  <a:t>" </a:t>
                </a:r>
                <a:r>
                  <a:rPr lang="en-US" sz="1200" i="0" smtClean="0">
                    <a:latin typeface="Cambria Math"/>
                  </a:rPr>
                  <a:t>/"</a:t>
                </a:r>
                <a:r>
                  <a:rPr lang="en-US" sz="1200" i="0" smtClean="0"/>
                  <a:t>Purchase price</a:t>
                </a:r>
                <a:r>
                  <a:rPr lang="en-US" sz="1200" i="0" smtClean="0">
                    <a:latin typeface="Cambria Math"/>
                  </a:rPr>
                  <a:t>"  "×" </a:t>
                </a:r>
                <a:r>
                  <a:rPr lang="en-US" sz="1200" i="0" smtClean="0"/>
                  <a:t> "365</a:t>
                </a:r>
                <a:r>
                  <a:rPr lang="en-US" sz="1200" i="0" smtClean="0">
                    <a:latin typeface="Cambria Math"/>
                  </a:rPr>
                  <a:t>" /"</a:t>
                </a:r>
                <a:r>
                  <a:rPr lang="en-US" sz="1200" i="0" smtClean="0"/>
                  <a:t>Number of days to maturity</a:t>
                </a:r>
                <a:r>
                  <a:rPr lang="en-US" sz="1200" i="0" smtClean="0">
                    <a:latin typeface="Cambria Math"/>
                  </a:rPr>
                  <a:t>" </a:t>
                </a:r>
                <a:endParaRPr lang="en-US" dirty="0" smtClean="0"/>
              </a:p>
              <a:p>
                <a:pPr marL="742950" lvl="1" indent="-2857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dirty="0" smtClean="0"/>
                  <a:t>Discount-basis</a:t>
                </a:r>
                <a:r>
                  <a:rPr lang="en-US" baseline="0" dirty="0" smtClean="0"/>
                  <a:t> yield = </a:t>
                </a:r>
                <a:r>
                  <a:rPr lang="en-US" sz="1200" i="0" smtClean="0"/>
                  <a:t>"Face value −Purchase price</a:t>
                </a:r>
                <a:r>
                  <a:rPr lang="en-US" sz="1200" i="0" smtClean="0">
                    <a:latin typeface="Cambria Math"/>
                  </a:rPr>
                  <a:t>" </a:t>
                </a:r>
                <a:r>
                  <a:rPr lang="en-US" sz="1200" i="0" smtClean="0">
                    <a:latin typeface="Cambria Math"/>
                  </a:rPr>
                  <a:t>/"</a:t>
                </a:r>
                <a:r>
                  <a:rPr lang="en-US" sz="1200" i="0" smtClean="0"/>
                  <a:t>Face value</a:t>
                </a:r>
                <a:r>
                  <a:rPr lang="en-US" sz="1200" i="0" smtClean="0">
                    <a:latin typeface="Cambria Math"/>
                  </a:rPr>
                  <a:t>"  "×" </a:t>
                </a:r>
                <a:r>
                  <a:rPr lang="en-US" sz="1200" i="0" smtClean="0"/>
                  <a:t> "360</a:t>
                </a:r>
                <a:r>
                  <a:rPr lang="en-US" sz="1200" i="0" smtClean="0">
                    <a:latin typeface="Cambria Math"/>
                  </a:rPr>
                  <a:t>" /"</a:t>
                </a:r>
                <a:r>
                  <a:rPr lang="en-US" sz="1200" i="0" smtClean="0"/>
                  <a:t>Number of days to maturity</a:t>
                </a:r>
                <a:r>
                  <a:rPr lang="en-US" sz="1200" i="0" smtClean="0">
                    <a:latin typeface="Cambria Math"/>
                  </a:rPr>
                  <a:t>" 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13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 smtClean="0"/>
                  <a:t>LOS: Calculate and interpret comparable yields on various securities, compare portfolio returns against a standard benchmark, and evaluate a company’s short-term investment policy guidelines.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 smtClean="0"/>
                  <a:t>Pages 316</a:t>
                </a:r>
                <a:r>
                  <a:rPr lang="en-US" sz="1400" baseline="0" dirty="0" smtClean="0"/>
                  <a:t>–</a:t>
                </a:r>
                <a:r>
                  <a:rPr lang="en-US" sz="1400" dirty="0" smtClean="0"/>
                  <a:t>318</a:t>
                </a:r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Example: Yields on Short-Term Instruments</a:t>
                </a:r>
              </a:p>
              <a:p>
                <a:endParaRPr lang="en-US" dirty="0" smtClean="0"/>
              </a:p>
              <a:p>
                <a:pPr marL="9144" indent="0">
                  <a:buNone/>
                </a:pPr>
                <a:r>
                  <a:rPr lang="en-US" dirty="0" smtClean="0">
                    <a:latin typeface="+mn-lt"/>
                  </a:rPr>
                  <a:t>Suppose a security has a face value of $100 million</a:t>
                </a:r>
                <a:r>
                  <a:rPr lang="en-US" baseline="0" dirty="0" smtClean="0">
                    <a:latin typeface="+mn-lt"/>
                  </a:rPr>
                  <a:t> and</a:t>
                </a:r>
                <a:r>
                  <a:rPr lang="en-US" dirty="0" smtClean="0">
                    <a:latin typeface="+mn-lt"/>
                  </a:rPr>
                  <a:t> a purchase price of $98 million and matures in 180 days. </a:t>
                </a:r>
              </a:p>
              <a:p>
                <a:pPr marL="9144" indent="0">
                  <a:buNone/>
                </a:pPr>
                <a:endParaRPr lang="en-US" dirty="0" smtClean="0">
                  <a:latin typeface="+mn-lt"/>
                </a:endParaRPr>
              </a:p>
              <a:p>
                <a:pPr marL="352044" indent="-342900">
                  <a:lnSpc>
                    <a:spcPct val="150000"/>
                  </a:lnSpc>
                  <a:buAutoNum type="arabicPeriod"/>
                </a:pPr>
                <a:r>
                  <a:rPr lang="en-US" dirty="0" smtClean="0">
                    <a:latin typeface="+mn-lt"/>
                  </a:rPr>
                  <a:t>What is the money market yield on this security?</a:t>
                </a:r>
              </a:p>
              <a:p>
                <a:pPr marL="466344" lvl="1" indent="0" algn="l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+mn-lt"/>
                      </a:rPr>
                      <m:t>Money</m:t>
                    </m:r>
                    <m:r>
                      <m:rPr>
                        <m:nor/>
                      </m:rPr>
                      <a:rPr lang="en-US" b="0" i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+mn-lt"/>
                      </a:rPr>
                      <m:t>market</m:t>
                    </m:r>
                    <m:r>
                      <m:rPr>
                        <m:nor/>
                      </m:rPr>
                      <a:rPr lang="en-US" b="0" i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+mn-lt"/>
                      </a:rPr>
                      <m:t>yield</m:t>
                    </m:r>
                    <m:r>
                      <m:rPr>
                        <m:nor/>
                      </m:rPr>
                      <a:rPr lang="en-US" b="0" i="0" smtClean="0">
                        <a:latin typeface="+mn-lt"/>
                      </a:rPr>
                      <m:t> 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+mn-lt"/>
                          </a:rPr>
                          <m:t>$100 </m:t>
                        </m:r>
                        <m:r>
                          <m:rPr>
                            <m:nor/>
                          </m:rPr>
                          <a:rPr lang="en-US">
                            <a:latin typeface="+mn-lt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+mn-lt"/>
                          </a:rPr>
                          <m:t> $98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+mn-lt"/>
                          </a:rPr>
                          <m:t>$98</m:t>
                        </m:r>
                      </m:den>
                    </m:f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+mn-lt"/>
                      </a:rPr>
                      <m:t>×</m:t>
                    </m:r>
                    <m:r>
                      <m:rPr>
                        <m:nor/>
                      </m:rPr>
                      <a:rPr lang="en-US" b="0" i="0" smtClean="0">
                        <a:latin typeface="+mn-lt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latin typeface="+mn-lt"/>
                          </a:rPr>
                          <m:t>360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+mn-lt"/>
                          </a:rPr>
                          <m:t>180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en-US" b="0" i="0" smtClean="0">
                        <a:latin typeface="+mn-lt"/>
                      </a:rPr>
                      <m:t>= 4</m:t>
                    </m:r>
                  </m:oMath>
                </a14:m>
                <a:r>
                  <a:rPr lang="en-US" dirty="0" smtClean="0">
                    <a:latin typeface="+mn-lt"/>
                  </a:rPr>
                  <a:t>.0816%</a:t>
                </a:r>
              </a:p>
              <a:p>
                <a:pPr marL="466344" lvl="1" indent="0" algn="l">
                  <a:lnSpc>
                    <a:spcPct val="150000"/>
                  </a:lnSpc>
                  <a:buNone/>
                </a:pPr>
                <a:endParaRPr lang="en-US" dirty="0" smtClean="0">
                  <a:latin typeface="+mn-lt"/>
                </a:endParaRPr>
              </a:p>
              <a:p>
                <a:pPr marL="9144" indent="0">
                  <a:lnSpc>
                    <a:spcPct val="150000"/>
                  </a:lnSpc>
                  <a:buNone/>
                </a:pPr>
                <a:r>
                  <a:rPr lang="en-US" dirty="0" smtClean="0">
                    <a:latin typeface="+mn-lt"/>
                  </a:rPr>
                  <a:t>2. What is the bond equivalent yield on this security?</a:t>
                </a:r>
              </a:p>
              <a:p>
                <a:pPr marL="466344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Bond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equivalent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yield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 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+mn-lt"/>
                            </a:rPr>
                            <m:t>$100</m:t>
                          </m:r>
                          <m:r>
                            <m:rPr>
                              <m:nor/>
                            </m:rPr>
                            <a:rPr lang="en-US">
                              <a:latin typeface="+mn-lt"/>
                            </a:rPr>
                            <m:t> −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+mn-lt"/>
                            </a:rPr>
                            <m:t> $98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+mn-lt"/>
                            </a:rPr>
                            <m:t>$98</m:t>
                          </m:r>
                        </m:den>
                      </m:f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latin typeface="+mn-lt"/>
                        </a:rPr>
                        <m:t>×</m:t>
                      </m:r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>
                              <a:latin typeface="+mn-lt"/>
                            </a:rPr>
                            <m:t>365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latin typeface="+mn-lt"/>
                            </a:rPr>
                            <m:t>180</m:t>
                          </m:r>
                        </m:den>
                      </m:f>
                      <m:r>
                        <m:rPr>
                          <m:nor/>
                        </m:rPr>
                        <a:rPr lang="en-US" b="0" i="0" smtClean="0">
                          <a:latin typeface="+mn-lt"/>
                        </a:rPr>
                        <m:t> = 4.1383%</m:t>
                      </m:r>
                    </m:oMath>
                  </m:oMathPara>
                </a14:m>
                <a:endParaRPr lang="en-US" dirty="0" smtClean="0">
                  <a:latin typeface="+mn-lt"/>
                </a:endParaRPr>
              </a:p>
              <a:p>
                <a:pPr marL="466344" lvl="1" indent="0">
                  <a:lnSpc>
                    <a:spcPct val="150000"/>
                  </a:lnSpc>
                  <a:buNone/>
                </a:pPr>
                <a:endParaRPr lang="en-US" dirty="0">
                  <a:latin typeface="+mn-lt"/>
                </a:endParaRPr>
              </a:p>
              <a:p>
                <a:pPr marL="9144" indent="0">
                  <a:lnSpc>
                    <a:spcPct val="150000"/>
                  </a:lnSpc>
                  <a:buNone/>
                </a:pPr>
                <a:r>
                  <a:rPr lang="en-US" dirty="0" smtClean="0">
                    <a:latin typeface="+mn-lt"/>
                  </a:rPr>
                  <a:t>3. What is the discount-basis yield on this security?</a:t>
                </a:r>
              </a:p>
              <a:p>
                <a:pPr marL="466344" lvl="1" indent="0" algn="l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+mn-lt"/>
                      </a:rPr>
                      <m:t>Discount</m:t>
                    </m:r>
                    <m:r>
                      <m:rPr>
                        <m:nor/>
                      </m:rPr>
                      <a:rPr lang="en-US" b="0" i="0" smtClean="0">
                        <a:latin typeface="+mn-lt"/>
                      </a:rPr>
                      <m:t>−</m:t>
                    </m:r>
                    <m:r>
                      <m:rPr>
                        <m:nor/>
                      </m:rPr>
                      <a:rPr lang="en-US" b="0" i="0" smtClean="0">
                        <a:latin typeface="+mn-lt"/>
                      </a:rPr>
                      <m:t>basis</m:t>
                    </m:r>
                    <m:r>
                      <m:rPr>
                        <m:nor/>
                      </m:rPr>
                      <a:rPr lang="en-US" b="0" i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+mn-lt"/>
                      </a:rPr>
                      <m:t>yield</m:t>
                    </m:r>
                    <m:r>
                      <m:rPr>
                        <m:nor/>
                      </m:rPr>
                      <a:rPr lang="en-US" b="0" i="0" smtClean="0">
                        <a:latin typeface="+mn-lt"/>
                      </a:rPr>
                      <m:t> =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+mn-lt"/>
                          </a:rPr>
                          <m:t>$100</m:t>
                        </m:r>
                        <m:r>
                          <m:rPr>
                            <m:nor/>
                          </m:rPr>
                          <a:rPr lang="en-US">
                            <a:latin typeface="+mn-lt"/>
                          </a:rPr>
                          <m:t> −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+mn-lt"/>
                          </a:rPr>
                          <m:t> $98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+mn-lt"/>
                          </a:rPr>
                          <m:t>$100</m:t>
                        </m:r>
                      </m:den>
                    </m:f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+mn-lt"/>
                      </a:rPr>
                      <m:t>×</m:t>
                    </m:r>
                    <m:r>
                      <m:rPr>
                        <m:nor/>
                      </m:rPr>
                      <a:rPr lang="en-US" b="0" i="0" smtClean="0">
                        <a:latin typeface="+mn-lt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>
                            <a:latin typeface="+mn-lt"/>
                          </a:rPr>
                          <m:t>360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+mn-lt"/>
                          </a:rPr>
                          <m:t>180</m:t>
                        </m:r>
                      </m:den>
                    </m:f>
                    <m:r>
                      <m:rPr>
                        <m:nor/>
                      </m:rPr>
                      <a:rPr lang="en-US" b="0" i="0" smtClean="0">
                        <a:latin typeface="+mn-lt"/>
                      </a:rPr>
                      <m:t> = 4</m:t>
                    </m:r>
                  </m:oMath>
                </a14:m>
                <a:r>
                  <a:rPr lang="en-US" dirty="0" smtClean="0">
                    <a:latin typeface="+mn-lt"/>
                  </a:rPr>
                  <a:t>%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 smtClean="0"/>
                  <a:t>LOS: Calculate and interpret comparable yields on various securities, compare portfolio returns against a standard benchmark, and evaluate a company’s short-term investment policy guidelines.</a:t>
                </a:r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Example: Yields </a:t>
                </a:r>
                <a:r>
                  <a:rPr lang="en-US" sz="1400" dirty="0" smtClean="0"/>
                  <a:t>on Short-term Instruments</a:t>
                </a:r>
              </a:p>
              <a:p>
                <a:endParaRPr lang="en-US" dirty="0" smtClean="0"/>
              </a:p>
              <a:p>
                <a:pPr marL="9144" indent="0">
                  <a:buNone/>
                </a:pPr>
                <a:r>
                  <a:rPr lang="en-US" dirty="0" smtClean="0">
                    <a:latin typeface="+mn-lt"/>
                  </a:rPr>
                  <a:t>Suppose </a:t>
                </a:r>
                <a:r>
                  <a:rPr lang="en-US" dirty="0" smtClean="0">
                    <a:latin typeface="+mn-lt"/>
                  </a:rPr>
                  <a:t>a security has a </a:t>
                </a:r>
                <a:r>
                  <a:rPr lang="en-US" dirty="0" smtClean="0">
                    <a:latin typeface="+mn-lt"/>
                  </a:rPr>
                  <a:t>face value </a:t>
                </a:r>
                <a:r>
                  <a:rPr lang="en-US" dirty="0" smtClean="0">
                    <a:latin typeface="+mn-lt"/>
                  </a:rPr>
                  <a:t>of $100 million, a purchase price of $98 million, and matures in 180 days. </a:t>
                </a:r>
              </a:p>
              <a:p>
                <a:pPr marL="9144" indent="0">
                  <a:buNone/>
                </a:pPr>
                <a:endParaRPr lang="en-US" dirty="0" smtClean="0">
                  <a:latin typeface="+mn-lt"/>
                </a:endParaRPr>
              </a:p>
              <a:p>
                <a:pPr marL="352044" indent="-342900">
                  <a:lnSpc>
                    <a:spcPct val="150000"/>
                  </a:lnSpc>
                  <a:buAutoNum type="arabicPeriod"/>
                </a:pPr>
                <a:r>
                  <a:rPr lang="en-US" dirty="0" smtClean="0">
                    <a:latin typeface="+mn-lt"/>
                  </a:rPr>
                  <a:t>What is the money market yield on this security?</a:t>
                </a:r>
              </a:p>
              <a:p>
                <a:pPr marL="466344" lvl="1" indent="0" algn="l">
                  <a:lnSpc>
                    <a:spcPct val="150000"/>
                  </a:lnSpc>
                  <a:buNone/>
                </a:pPr>
                <a:r>
                  <a:rPr lang="en-US" b="0" i="0" smtClean="0">
                    <a:latin typeface="Cambria Math"/>
                  </a:rPr>
                  <a:t>"Money market yield = </a:t>
                </a:r>
                <a:r>
                  <a:rPr lang="en-US" b="0" i="0">
                    <a:latin typeface="Cambria Math"/>
                  </a:rPr>
                  <a:t>" </a:t>
                </a:r>
                <a:r>
                  <a:rPr lang="en-US" b="0" i="0" smtClean="0">
                    <a:latin typeface="+mn-lt"/>
                  </a:rPr>
                  <a:t> "$100 </a:t>
                </a:r>
                <a:r>
                  <a:rPr lang="en-US" i="0">
                    <a:latin typeface="+mn-lt"/>
                  </a:rPr>
                  <a:t>−</a:t>
                </a:r>
                <a:r>
                  <a:rPr lang="en-US" b="0" i="0" smtClean="0">
                    <a:latin typeface="+mn-lt"/>
                  </a:rPr>
                  <a:t> $98</a:t>
                </a:r>
                <a:r>
                  <a:rPr lang="en-US" b="0" i="0" smtClean="0">
                    <a:latin typeface="Cambria Math"/>
                  </a:rPr>
                  <a:t>" </a:t>
                </a:r>
                <a:r>
                  <a:rPr lang="en-US" b="0" i="0">
                    <a:latin typeface="Cambria Math"/>
                  </a:rPr>
                  <a:t>/</a:t>
                </a:r>
                <a:r>
                  <a:rPr lang="en-US" b="0" i="0" smtClean="0">
                    <a:latin typeface="+mn-lt"/>
                  </a:rPr>
                  <a:t>"$98</a:t>
                </a:r>
                <a:r>
                  <a:rPr lang="en-US" b="0" i="0" smtClean="0">
                    <a:latin typeface="Cambria Math"/>
                  </a:rPr>
                  <a:t>" </a:t>
                </a:r>
                <a:r>
                  <a:rPr lang="en-US" b="0" i="0">
                    <a:latin typeface="+mn-lt"/>
                  </a:rPr>
                  <a:t> </a:t>
                </a:r>
                <a:r>
                  <a:rPr lang="en-US" b="0" i="0">
                    <a:latin typeface="Cambria Math"/>
                  </a:rPr>
                  <a:t>"</a:t>
                </a:r>
                <a:r>
                  <a:rPr lang="en-US" i="0">
                    <a:latin typeface="Cambria Math"/>
                  </a:rPr>
                  <a:t>×" </a:t>
                </a:r>
                <a:r>
                  <a:rPr lang="en-US" i="0">
                    <a:latin typeface="+mn-lt"/>
                  </a:rPr>
                  <a:t> "360</a:t>
                </a:r>
                <a:r>
                  <a:rPr lang="en-US" i="0">
                    <a:latin typeface="Cambria Math"/>
                  </a:rPr>
                  <a:t>" /(</a:t>
                </a:r>
                <a:r>
                  <a:rPr lang="en-US" b="0" i="0" smtClean="0">
                    <a:latin typeface="+mn-lt"/>
                  </a:rPr>
                  <a:t>"180</a:t>
                </a:r>
                <a:r>
                  <a:rPr lang="en-US" b="0" i="0" smtClean="0">
                    <a:latin typeface="Cambria Math"/>
                  </a:rPr>
                  <a:t>"  </a:t>
                </a:r>
                <a:r>
                  <a:rPr lang="en-US" b="0" i="0">
                    <a:latin typeface="Cambria Math"/>
                  </a:rPr>
                  <a:t>)</a:t>
                </a:r>
                <a:r>
                  <a:rPr lang="en-US" b="0" i="0" smtClean="0">
                    <a:latin typeface="+mn-lt"/>
                  </a:rPr>
                  <a:t> </a:t>
                </a:r>
                <a:r>
                  <a:rPr lang="en-US" b="0" i="0" smtClean="0">
                    <a:latin typeface="Cambria Math"/>
                  </a:rPr>
                  <a:t>"= 4</a:t>
                </a:r>
                <a:r>
                  <a:rPr lang="en-US" b="0" i="0" smtClean="0">
                    <a:latin typeface="+mn-lt"/>
                  </a:rPr>
                  <a:t>"</a:t>
                </a:r>
                <a:r>
                  <a:rPr lang="en-US" dirty="0" smtClean="0">
                    <a:latin typeface="+mn-lt"/>
                  </a:rPr>
                  <a:t>.0816%</a:t>
                </a:r>
              </a:p>
              <a:p>
                <a:pPr marL="466344" lvl="1" indent="0" algn="l">
                  <a:lnSpc>
                    <a:spcPct val="150000"/>
                  </a:lnSpc>
                  <a:buNone/>
                </a:pPr>
                <a:endParaRPr lang="en-US" dirty="0" smtClean="0">
                  <a:latin typeface="+mn-lt"/>
                </a:endParaRPr>
              </a:p>
              <a:p>
                <a:pPr marL="9144" indent="0">
                  <a:lnSpc>
                    <a:spcPct val="150000"/>
                  </a:lnSpc>
                  <a:buNone/>
                </a:pPr>
                <a:r>
                  <a:rPr lang="en-US" dirty="0" smtClean="0">
                    <a:latin typeface="+mn-lt"/>
                  </a:rPr>
                  <a:t>2. What is the bond equivalent yield on this security?</a:t>
                </a:r>
              </a:p>
              <a:p>
                <a:pPr marL="466344" lvl="1" indent="0">
                  <a:lnSpc>
                    <a:spcPct val="150000"/>
                  </a:lnSpc>
                  <a:buNone/>
                </a:pPr>
                <a:r>
                  <a:rPr lang="en-US" b="0" i="0" smtClean="0">
                    <a:latin typeface="Cambria Math"/>
                  </a:rPr>
                  <a:t>"Bond equivalent yield = </a:t>
                </a:r>
                <a:r>
                  <a:rPr lang="en-US" b="0" i="0">
                    <a:latin typeface="Cambria Math"/>
                  </a:rPr>
                  <a:t>" </a:t>
                </a:r>
                <a:r>
                  <a:rPr lang="en-US" b="0" i="0" smtClean="0">
                    <a:latin typeface="+mn-lt"/>
                  </a:rPr>
                  <a:t> "$100</a:t>
                </a:r>
                <a:r>
                  <a:rPr lang="en-US" i="0">
                    <a:latin typeface="+mn-lt"/>
                  </a:rPr>
                  <a:t> −</a:t>
                </a:r>
                <a:r>
                  <a:rPr lang="en-US" b="0" i="0" smtClean="0">
                    <a:latin typeface="+mn-lt"/>
                  </a:rPr>
                  <a:t> $98</a:t>
                </a:r>
                <a:r>
                  <a:rPr lang="en-US" b="0" i="0" smtClean="0">
                    <a:latin typeface="Cambria Math"/>
                  </a:rPr>
                  <a:t>" </a:t>
                </a:r>
                <a:r>
                  <a:rPr lang="en-US" b="0" i="0">
                    <a:latin typeface="Cambria Math"/>
                  </a:rPr>
                  <a:t>/</a:t>
                </a:r>
                <a:r>
                  <a:rPr lang="en-US" b="0" i="0" smtClean="0">
                    <a:latin typeface="+mn-lt"/>
                  </a:rPr>
                  <a:t>"$98</a:t>
                </a:r>
                <a:r>
                  <a:rPr lang="en-US" b="0" i="0" smtClean="0">
                    <a:latin typeface="Cambria Math"/>
                  </a:rPr>
                  <a:t>" </a:t>
                </a:r>
                <a:r>
                  <a:rPr lang="en-US" b="0" i="0">
                    <a:latin typeface="+mn-lt"/>
                  </a:rPr>
                  <a:t> </a:t>
                </a:r>
                <a:r>
                  <a:rPr lang="en-US" b="0" i="0">
                    <a:latin typeface="Cambria Math"/>
                  </a:rPr>
                  <a:t>"</a:t>
                </a:r>
                <a:r>
                  <a:rPr lang="en-US" i="0">
                    <a:latin typeface="Cambria Math"/>
                  </a:rPr>
                  <a:t>×" </a:t>
                </a:r>
                <a:r>
                  <a:rPr lang="en-US" i="0">
                    <a:latin typeface="+mn-lt"/>
                  </a:rPr>
                  <a:t> "365</a:t>
                </a:r>
                <a:r>
                  <a:rPr lang="en-US" i="0">
                    <a:latin typeface="Cambria Math"/>
                  </a:rPr>
                  <a:t>" /</a:t>
                </a:r>
                <a:r>
                  <a:rPr lang="en-US" b="0" i="0" smtClean="0">
                    <a:latin typeface="+mn-lt"/>
                  </a:rPr>
                  <a:t>"180</a:t>
                </a:r>
                <a:r>
                  <a:rPr lang="en-US" b="0" i="0" smtClean="0">
                    <a:latin typeface="Cambria Math"/>
                  </a:rPr>
                  <a:t>" </a:t>
                </a:r>
                <a:r>
                  <a:rPr lang="en-US" b="0" i="0" smtClean="0">
                    <a:latin typeface="+mn-lt"/>
                  </a:rPr>
                  <a:t> </a:t>
                </a:r>
                <a:r>
                  <a:rPr lang="en-US" b="0" i="0" smtClean="0">
                    <a:latin typeface="Cambria Math"/>
                  </a:rPr>
                  <a:t>" = 4.1383%</a:t>
                </a:r>
                <a:r>
                  <a:rPr lang="en-US" b="0" i="0" smtClean="0">
                    <a:latin typeface="+mn-lt"/>
                  </a:rPr>
                  <a:t>"</a:t>
                </a:r>
                <a:endParaRPr lang="en-US" dirty="0" smtClean="0">
                  <a:latin typeface="+mn-lt"/>
                </a:endParaRPr>
              </a:p>
              <a:p>
                <a:pPr marL="466344" lvl="1" indent="0">
                  <a:lnSpc>
                    <a:spcPct val="150000"/>
                  </a:lnSpc>
                  <a:buNone/>
                </a:pPr>
                <a:endParaRPr lang="en-US" dirty="0">
                  <a:latin typeface="+mn-lt"/>
                </a:endParaRPr>
              </a:p>
              <a:p>
                <a:pPr marL="9144" indent="0">
                  <a:lnSpc>
                    <a:spcPct val="150000"/>
                  </a:lnSpc>
                  <a:buNone/>
                </a:pPr>
                <a:r>
                  <a:rPr lang="en-US" dirty="0" smtClean="0">
                    <a:latin typeface="+mn-lt"/>
                  </a:rPr>
                  <a:t>3. What is the discount-basis yield on this security?</a:t>
                </a:r>
              </a:p>
              <a:p>
                <a:pPr marL="466344" lvl="1" indent="0" algn="l">
                  <a:lnSpc>
                    <a:spcPct val="150000"/>
                  </a:lnSpc>
                  <a:buNone/>
                </a:pPr>
                <a:r>
                  <a:rPr lang="en-US" b="0" i="0" smtClean="0">
                    <a:latin typeface="Cambria Math"/>
                  </a:rPr>
                  <a:t>"Discount−basis yield =</a:t>
                </a:r>
                <a:r>
                  <a:rPr lang="en-US" b="0" i="0" smtClean="0">
                    <a:latin typeface="+mn-lt"/>
                  </a:rPr>
                  <a:t>" </a:t>
                </a:r>
                <a:r>
                  <a:rPr lang="en-US" b="0" i="0" smtClean="0">
                    <a:latin typeface="+mn-lt"/>
                  </a:rPr>
                  <a:t> "$100</a:t>
                </a:r>
                <a:r>
                  <a:rPr lang="en-US" i="0">
                    <a:latin typeface="+mn-lt"/>
                  </a:rPr>
                  <a:t> −</a:t>
                </a:r>
                <a:r>
                  <a:rPr lang="en-US" b="0" i="0" smtClean="0">
                    <a:latin typeface="+mn-lt"/>
                  </a:rPr>
                  <a:t> $98</a:t>
                </a:r>
                <a:r>
                  <a:rPr lang="en-US" b="0" i="0" smtClean="0">
                    <a:latin typeface="Cambria Math"/>
                  </a:rPr>
                  <a:t>" </a:t>
                </a:r>
                <a:r>
                  <a:rPr lang="en-US" b="0" i="0">
                    <a:latin typeface="Cambria Math"/>
                  </a:rPr>
                  <a:t>/</a:t>
                </a:r>
                <a:r>
                  <a:rPr lang="en-US" b="0" i="0" smtClean="0">
                    <a:latin typeface="+mn-lt"/>
                  </a:rPr>
                  <a:t>"$100</a:t>
                </a:r>
                <a:r>
                  <a:rPr lang="en-US" b="0" i="0" smtClean="0">
                    <a:latin typeface="Cambria Math"/>
                  </a:rPr>
                  <a:t>" </a:t>
                </a:r>
                <a:r>
                  <a:rPr lang="en-US" b="0" i="0">
                    <a:latin typeface="+mn-lt"/>
                  </a:rPr>
                  <a:t> </a:t>
                </a:r>
                <a:r>
                  <a:rPr lang="en-US" b="0" i="0">
                    <a:latin typeface="Cambria Math"/>
                  </a:rPr>
                  <a:t>"</a:t>
                </a:r>
                <a:r>
                  <a:rPr lang="en-US" i="0">
                    <a:latin typeface="Cambria Math"/>
                  </a:rPr>
                  <a:t>×" </a:t>
                </a:r>
                <a:r>
                  <a:rPr lang="en-US" i="0">
                    <a:latin typeface="+mn-lt"/>
                  </a:rPr>
                  <a:t> "360</a:t>
                </a:r>
                <a:r>
                  <a:rPr lang="en-US" i="0">
                    <a:latin typeface="Cambria Math"/>
                  </a:rPr>
                  <a:t>" /</a:t>
                </a:r>
                <a:r>
                  <a:rPr lang="en-US" b="0" i="0" smtClean="0">
                    <a:latin typeface="+mn-lt"/>
                  </a:rPr>
                  <a:t>"180</a:t>
                </a:r>
                <a:r>
                  <a:rPr lang="en-US" b="0" i="0" smtClean="0">
                    <a:latin typeface="Cambria Math"/>
                  </a:rPr>
                  <a:t>" </a:t>
                </a:r>
                <a:r>
                  <a:rPr lang="en-US" b="0" i="0" smtClean="0">
                    <a:latin typeface="+mn-lt"/>
                  </a:rPr>
                  <a:t> </a:t>
                </a:r>
                <a:r>
                  <a:rPr lang="en-US" b="0" i="0" smtClean="0">
                    <a:latin typeface="Cambria Math"/>
                  </a:rPr>
                  <a:t>" = 4</a:t>
                </a:r>
                <a:r>
                  <a:rPr lang="en-US" b="0" i="0" smtClean="0">
                    <a:latin typeface="+mn-lt"/>
                  </a:rPr>
                  <a:t>"</a:t>
                </a:r>
                <a:r>
                  <a:rPr lang="en-US" dirty="0" smtClean="0">
                    <a:latin typeface="+mn-lt"/>
                  </a:rPr>
                  <a:t>%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83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LOS: Calculate and interpret comparable yields on various securities, compare portfolio returns against a standard benchmark, and evaluate a company’s short-term investment policy guidelines.</a:t>
            </a:r>
          </a:p>
          <a:p>
            <a:r>
              <a:rPr lang="en-US" sz="1400" dirty="0" smtClean="0"/>
              <a:t>Pages 320</a:t>
            </a:r>
          </a:p>
          <a:p>
            <a:endParaRPr lang="en-US" sz="1400" dirty="0" smtClean="0"/>
          </a:p>
          <a:p>
            <a:r>
              <a:rPr lang="en-US" sz="1400" dirty="0" smtClean="0"/>
              <a:t>Short-Term Investment Strategies</a:t>
            </a:r>
          </a:p>
          <a:p>
            <a:endParaRPr lang="en-US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Active strategy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Matching strategy: Matching maturities with cash flows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Mismatching strategy: Intentionally mismatching maturities</a:t>
            </a:r>
            <a:r>
              <a:rPr lang="en-US" baseline="0" dirty="0" smtClean="0"/>
              <a:t> with cash flow timing to produce higher returns: riskier strategy</a:t>
            </a:r>
            <a:endParaRPr lang="en-US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Laddering strategy: Spreading</a:t>
            </a:r>
            <a:r>
              <a:rPr lang="en-US" baseline="0" dirty="0" smtClean="0"/>
              <a:t> out maturities over time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dirty="0" smtClean="0"/>
              <a:t>Passive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Emphasizing</a:t>
            </a:r>
            <a:r>
              <a:rPr lang="en-US" baseline="0" dirty="0" smtClean="0"/>
              <a:t> safety and liquidity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292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LOS: Calculate and interpret comparable yields on various securities, compare portfolio returns against a standard benchmark, and evaluate a company’s short-term investment policy guidelines.</a:t>
            </a:r>
          </a:p>
          <a:p>
            <a:r>
              <a:rPr lang="en-US" sz="1400" dirty="0" smtClean="0"/>
              <a:t>Pages 321</a:t>
            </a:r>
            <a:r>
              <a:rPr lang="en-US" sz="1400" baseline="0" dirty="0" smtClean="0"/>
              <a:t>–</a:t>
            </a:r>
            <a:r>
              <a:rPr lang="en-US" sz="1400" dirty="0" smtClean="0"/>
              <a:t>323</a:t>
            </a:r>
          </a:p>
          <a:p>
            <a:endParaRPr lang="en-US" sz="1400" dirty="0" smtClean="0"/>
          </a:p>
          <a:p>
            <a:r>
              <a:rPr lang="en-US" sz="1400" dirty="0" smtClean="0"/>
              <a:t>Short-Term Investment Policy</a:t>
            </a:r>
          </a:p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Items in short-term</a:t>
            </a:r>
            <a:r>
              <a:rPr lang="en-US" baseline="0" dirty="0" smtClean="0"/>
              <a:t> investment policy: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Purpose</a:t>
            </a:r>
          </a:p>
          <a:p>
            <a:pPr marL="968375" lvl="2" indent="-171450">
              <a:buFont typeface="Arial" pitchFamily="34" charset="0"/>
              <a:buChar char="•"/>
            </a:pPr>
            <a:r>
              <a:rPr lang="en-US" dirty="0" smtClean="0"/>
              <a:t>List</a:t>
            </a:r>
            <a:r>
              <a:rPr lang="en-US" baseline="0" dirty="0" smtClean="0"/>
              <a:t> and explain t</a:t>
            </a:r>
            <a:r>
              <a:rPr lang="en-US" dirty="0" smtClean="0"/>
              <a:t>he reason the portfolio exists and describe general attributes.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Authorities</a:t>
            </a:r>
          </a:p>
          <a:p>
            <a:pPr marL="968375" lvl="2" indent="-171450">
              <a:buFont typeface="Arial" pitchFamily="34" charset="0"/>
              <a:buChar char="•"/>
            </a:pPr>
            <a:r>
              <a:rPr lang="en-US" dirty="0" smtClean="0"/>
              <a:t>Describe the executives who oversee the portfolio managers (inside and outside) and describe what happens if the policy is not followed.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Limitations or restrictions</a:t>
            </a:r>
          </a:p>
          <a:p>
            <a:pPr marL="968375" lvl="2" indent="-171450">
              <a:buFont typeface="Arial" pitchFamily="34" charset="0"/>
              <a:buChar char="•"/>
            </a:pPr>
            <a:r>
              <a:rPr lang="en-US" dirty="0" smtClean="0"/>
              <a:t>Describe the types of securities to be considered in the portfolio, any restrictions or constraints.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Quality</a:t>
            </a:r>
          </a:p>
          <a:p>
            <a:pPr marL="968375" lvl="2" indent="-171450">
              <a:buFont typeface="Arial" pitchFamily="34" charset="0"/>
              <a:buChar char="•"/>
            </a:pPr>
            <a:r>
              <a:rPr lang="en-US" dirty="0" smtClean="0"/>
              <a:t>List the credit standards for holdings (for example, refer to short-term or long-term ratings).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Other items</a:t>
            </a:r>
          </a:p>
          <a:p>
            <a:pPr marL="968375" lvl="2" indent="-171450">
              <a:buFont typeface="Arial" pitchFamily="34" charset="0"/>
              <a:buChar char="•"/>
            </a:pPr>
            <a:r>
              <a:rPr lang="en-US" dirty="0" smtClean="0"/>
              <a:t>Auditing and reporting may be included.</a:t>
            </a:r>
          </a:p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Examples listed in</a:t>
            </a:r>
            <a:r>
              <a:rPr lang="en-US" baseline="0" dirty="0" smtClean="0"/>
              <a:t> Exhibit 8-9.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Evaluating a policy: (Example 8-3)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Is it effective?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Any potential shortcomings?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aseline="0" dirty="0" smtClean="0"/>
              <a:t>How could the policy be improved (if at all)?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baseline="0" dirty="0" smtClean="0"/>
              <a:t>Evaluating short-term fund management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79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LOS: Evaluate a company’s management of accounts receivable, inventory, and accounts payable over time and compared to peer companies.</a:t>
            </a:r>
          </a:p>
          <a:p>
            <a:r>
              <a:rPr lang="en-US" sz="1400" dirty="0" smtClean="0"/>
              <a:t>Pages 323</a:t>
            </a:r>
            <a:r>
              <a:rPr lang="en-US" sz="1400" baseline="0" dirty="0" smtClean="0"/>
              <a:t>–</a:t>
            </a:r>
            <a:r>
              <a:rPr lang="en-US" sz="1400" dirty="0" smtClean="0"/>
              <a:t>324</a:t>
            </a:r>
          </a:p>
          <a:p>
            <a:endParaRPr lang="en-US" sz="1400" dirty="0" smtClean="0"/>
          </a:p>
          <a:p>
            <a:r>
              <a:rPr lang="en-US" sz="1400" dirty="0" smtClean="0"/>
              <a:t>5. Managing Accounts Receivable</a:t>
            </a:r>
          </a:p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Objectives in managing accounts receivable: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Process and maintain records efficiently.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Control accuracy and security of accounts receivable records.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Collect on accounts and coordinate with treasury management.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Coordinate and communicate with credit managers.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Prepare performance measurement reports.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Companies may use a captive finance subsidiary to centralize the accounts receivable functions and provide financing for the company’s sales.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Example: Harley-Davidson Financial Services </a:t>
            </a:r>
          </a:p>
          <a:p>
            <a:endParaRPr lang="en-US" dirty="0" smtClean="0"/>
          </a:p>
          <a:p>
            <a:r>
              <a:rPr lang="en-US" b="1" i="0" dirty="0" smtClean="0"/>
              <a:t>Discussion question:  </a:t>
            </a:r>
            <a:r>
              <a:rPr lang="en-US" dirty="0" smtClean="0"/>
              <a:t>Why would a company establish a captive finance subsidiary?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32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LOS: Evaluate a company’s management of accounts receivable, inventory, and accounts payable over time and compared to peer companies.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 smtClean="0"/>
              <a:t>Pages 324</a:t>
            </a:r>
            <a:r>
              <a:rPr lang="en-US" sz="1400" baseline="0" dirty="0" smtClean="0"/>
              <a:t>–</a:t>
            </a:r>
            <a:r>
              <a:rPr lang="en-US" sz="1400" dirty="0" smtClean="0"/>
              <a:t>325</a:t>
            </a:r>
          </a:p>
          <a:p>
            <a:pPr marL="0" indent="0">
              <a:buFont typeface="Arial" pitchFamily="34" charset="0"/>
              <a:buNone/>
            </a:pPr>
            <a:endParaRPr lang="en-US" sz="1400" dirty="0" smtClean="0"/>
          </a:p>
          <a:p>
            <a:r>
              <a:rPr lang="en-US" sz="1400" dirty="0" smtClean="0"/>
              <a:t>Evaluating the Credit Function</a:t>
            </a:r>
          </a:p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Consider the terms of credit given to customers: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="1" dirty="0" smtClean="0"/>
              <a:t>Ordinary:</a:t>
            </a:r>
            <a:r>
              <a:rPr lang="en-US" dirty="0" smtClean="0"/>
              <a:t> Net days or, if a discount for paying within a period, discount/discount period, net days (for example, 2/10, net 30).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="1" dirty="0" smtClean="0"/>
              <a:t>Cash before delivery (CBD):</a:t>
            </a:r>
            <a:r>
              <a:rPr lang="en-US" dirty="0" smtClean="0"/>
              <a:t> Payment before delivery is scheduled.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="1" dirty="0" smtClean="0"/>
              <a:t>Cash on delivery (COD): </a:t>
            </a:r>
            <a:r>
              <a:rPr lang="en-US" dirty="0" smtClean="0"/>
              <a:t>Payment made at the time of delivery.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="1" dirty="0" smtClean="0"/>
              <a:t>Bill-to-bill:</a:t>
            </a:r>
            <a:r>
              <a:rPr lang="en-US" dirty="0" smtClean="0"/>
              <a:t> Prior bill must be paid before next delivery.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="1" dirty="0" smtClean="0"/>
              <a:t>Monthly billing:</a:t>
            </a:r>
            <a:r>
              <a:rPr lang="en-US" dirty="0" smtClean="0"/>
              <a:t> Similar to ordinary, but the net days are the end of the month.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Consider the method of credit evaluation that the company uses: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Companies may use a </a:t>
            </a:r>
            <a:r>
              <a:rPr lang="en-US" b="1" dirty="0" smtClean="0"/>
              <a:t>credit-scoring model</a:t>
            </a:r>
            <a:r>
              <a:rPr lang="en-US" dirty="0" smtClean="0"/>
              <a:t> to make decisions of whether to extend credit, based on characteristics of the customer and prior experience with extending credit to the customer.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85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LOS: Describe primary sources of liquidity and factors that influence a company’s liquidity position.</a:t>
            </a:r>
          </a:p>
          <a:p>
            <a:pPr marL="0" indent="0">
              <a:buNone/>
            </a:pPr>
            <a:r>
              <a:rPr lang="en-US" sz="1400" dirty="0" smtClean="0"/>
              <a:t>Page 304</a:t>
            </a:r>
          </a:p>
          <a:p>
            <a:pPr marL="0" indent="0">
              <a:buNone/>
            </a:pPr>
            <a:endParaRPr lang="en-US" sz="1400" dirty="0" smtClean="0"/>
          </a:p>
          <a:p>
            <a:pPr marL="228600" indent="-228600">
              <a:buAutoNum type="arabicPeriod"/>
            </a:pPr>
            <a:r>
              <a:rPr lang="en-US" sz="1400" dirty="0" smtClean="0"/>
              <a:t>Introduction</a:t>
            </a:r>
          </a:p>
          <a:p>
            <a:pPr marL="228600" indent="-228600">
              <a:buAutoNum type="arabicPeriod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Working capital management is the management of the short-term investment and financing of a company.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/>
              <a:t>Cash and cash equivalents, inventory, accounts receivable, accounts payable, short-term loans,</a:t>
            </a:r>
            <a:r>
              <a:rPr lang="en-US" sz="1200" baseline="0" dirty="0" smtClean="0"/>
              <a:t> </a:t>
            </a:r>
            <a:r>
              <a:rPr lang="en-US" sz="1200" dirty="0" smtClean="0"/>
              <a:t>etc.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The goals: Adequate cash flow for operations and the most productive use of resources.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i="1" dirty="0" smtClean="0"/>
              <a:t>Note: </a:t>
            </a:r>
            <a:r>
              <a:rPr lang="en-US" sz="1200" dirty="0" smtClean="0"/>
              <a:t>Too much cash may</a:t>
            </a:r>
            <a:r>
              <a:rPr lang="en-US" sz="1200" baseline="0" dirty="0" smtClean="0"/>
              <a:t> result in the company putting too much investment in low and nonearning assets.</a:t>
            </a:r>
            <a:endParaRPr lang="en-US" sz="12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marR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tabLst>
                <a:tab pos="342900" algn="l"/>
                <a:tab pos="457200" algn="l"/>
              </a:tabLst>
            </a:pP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Exhibit 8-1 Internal and External Factors that Affect Working</a:t>
            </a:r>
            <a:r>
              <a:rPr lang="en-US" sz="1200" b="0" i="0" u="none" strike="noStrike" kern="1200" baseline="0" dirty="0" smtClean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 Capital Needs</a:t>
            </a:r>
          </a:p>
          <a:p>
            <a:pPr marL="0" marR="0" indent="0" algn="l" rtl="0" eaLnBrk="1" fontAlgn="t" latinLnBrk="0" hangingPunct="1">
              <a:spcBef>
                <a:spcPts val="0"/>
              </a:spcBef>
              <a:spcAft>
                <a:spcPts val="0"/>
              </a:spcAft>
              <a:tabLst>
                <a:tab pos="342900" algn="l"/>
                <a:tab pos="457200" algn="l"/>
              </a:tabLst>
            </a:pPr>
            <a:r>
              <a:rPr lang="en-US" sz="1200" b="1" i="0" u="none" strike="noStrike" kern="1200" dirty="0" smtClean="0">
                <a:solidFill>
                  <a:srgbClr val="000000"/>
                </a:solidFill>
                <a:effectLst/>
                <a:latin typeface="+mn-lt"/>
                <a:ea typeface="Times New Roman"/>
              </a:rPr>
              <a:t>Internal factors:			</a:t>
            </a:r>
            <a:endParaRPr lang="en-US" sz="1200" b="0" i="0" u="none" strike="noStrike" dirty="0" smtClean="0">
              <a:effectLst/>
              <a:latin typeface="+mn-lt"/>
            </a:endParaRPr>
          </a:p>
          <a:p>
            <a:pPr marL="171450" marR="0" indent="-17145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42900" algn="l"/>
              </a:tabLst>
              <a:defRPr/>
            </a:pP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Company size and growth rates</a:t>
            </a:r>
          </a:p>
          <a:p>
            <a:pPr marL="171450" marR="0" indent="-17145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42900" algn="l"/>
              </a:tabLst>
              <a:defRPr/>
            </a:pP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Organizational structure</a:t>
            </a:r>
          </a:p>
          <a:p>
            <a:pPr marL="171450" marR="0" indent="-17145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42900" algn="l"/>
              </a:tabLst>
              <a:defRPr/>
            </a:pP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Sophistication of working capital management	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</a:endParaRPr>
          </a:p>
          <a:p>
            <a:pPr marL="171450" marR="0" indent="-17145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>
                <a:tab pos="342900" algn="l"/>
              </a:tabLst>
              <a:defRPr/>
            </a:pP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Borrowing and investing positions/activities/capacities	</a:t>
            </a:r>
            <a:endParaRPr lang="en-US" sz="1200" b="0" i="0" u="none" strike="noStrike" dirty="0" smtClean="0">
              <a:effectLst/>
              <a:latin typeface="+mn-lt"/>
            </a:endParaRPr>
          </a:p>
          <a:p>
            <a:pPr marL="347472" marR="0" indent="-347472" algn="l" rtl="0" eaLnBrk="1" fontAlgn="t" latinLnBrk="0" hangingPunct="1">
              <a:spcBef>
                <a:spcPts val="0"/>
              </a:spcBef>
              <a:spcAft>
                <a:spcPts val="0"/>
              </a:spcAft>
              <a:tabLst>
                <a:tab pos="342900" algn="l"/>
              </a:tabLst>
            </a:pP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						</a:t>
            </a:r>
            <a:endParaRPr lang="en-US" sz="1200" b="0" i="0" u="none" strike="noStrike" dirty="0" smtClean="0">
              <a:effectLst/>
              <a:latin typeface="+mn-lt"/>
            </a:endParaRPr>
          </a:p>
          <a:p>
            <a:pPr marL="0" indent="0">
              <a:buNone/>
            </a:pPr>
            <a:r>
              <a:rPr lang="en-US" sz="1200" b="1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External factors: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Banking services</a:t>
            </a:r>
            <a:endParaRPr lang="en-US" sz="1200" b="1" i="0" u="none" strike="noStrike" kern="1200" dirty="0" smtClean="0">
              <a:solidFill>
                <a:srgbClr val="000000"/>
              </a:solidFill>
              <a:effectLst/>
              <a:latin typeface="+mn-lt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Interest rates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New technologies and new products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The economy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Competitors</a:t>
            </a:r>
            <a:endParaRPr lang="en-US" sz="1200" dirty="0" smtClean="0"/>
          </a:p>
          <a:p>
            <a:pPr marL="0" indent="0">
              <a:buNone/>
            </a:pPr>
            <a:endParaRPr lang="en-US" sz="1200" b="1" dirty="0" smtClean="0"/>
          </a:p>
          <a:p>
            <a:pPr marL="0" indent="0">
              <a:buNone/>
            </a:pPr>
            <a:r>
              <a:rPr lang="en-US" sz="1200" b="1" dirty="0" smtClean="0"/>
              <a:t>Bottom line: </a:t>
            </a:r>
            <a:r>
              <a:rPr lang="en-US" sz="1200" dirty="0" smtClean="0"/>
              <a:t>There are</a:t>
            </a:r>
            <a:r>
              <a:rPr lang="en-US" sz="1200" baseline="0" dirty="0" smtClean="0"/>
              <a:t> many influences on a company’s need for working capital.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26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 smtClean="0"/>
                  <a:t>LOS: Evaluate a company’s management of accounts receivable, inventory, and accounts payable over time and compared to peer companies.</a:t>
                </a:r>
              </a:p>
              <a:p>
                <a:r>
                  <a:rPr lang="en-US" sz="1400" dirty="0" smtClean="0"/>
                  <a:t>Pages 326</a:t>
                </a:r>
                <a:r>
                  <a:rPr lang="en-US" sz="1400" baseline="0" dirty="0" smtClean="0"/>
                  <a:t>–</a:t>
                </a:r>
                <a:r>
                  <a:rPr lang="en-US" sz="1400" dirty="0" smtClean="0"/>
                  <a:t>328</a:t>
                </a:r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Managing Customers’ Receipts</a:t>
                </a:r>
              </a:p>
              <a:p>
                <a:endParaRPr lang="en-US" dirty="0" smtClean="0"/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dirty="0" smtClean="0"/>
                  <a:t>The most efficient method of managing the cash flow from customers depends on the type of business.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dirty="0" smtClean="0"/>
                  <a:t>Methods of speeding the deposit of cash collected by customers:</a:t>
                </a:r>
                <a:r>
                  <a:rPr lang="en-US" baseline="0" dirty="0" smtClean="0"/>
                  <a:t> </a:t>
                </a:r>
              </a:p>
              <a:p>
                <a:pPr marL="628650" lvl="1" indent="-171450">
                  <a:buFont typeface="Arial" pitchFamily="34" charset="0"/>
                  <a:buChar char="•"/>
                </a:pPr>
                <a:r>
                  <a:rPr lang="en-US" dirty="0" smtClean="0"/>
                  <a:t>Using a lockbox system and concentrating deposits</a:t>
                </a:r>
              </a:p>
              <a:p>
                <a:pPr marL="628650" lvl="1" indent="-171450">
                  <a:buFont typeface="Arial" pitchFamily="34" charset="0"/>
                  <a:buChar char="•"/>
                </a:pPr>
                <a:r>
                  <a:rPr lang="en-US" dirty="0" smtClean="0"/>
                  <a:t>Encouraging customers to use electronic fund transfers</a:t>
                </a:r>
              </a:p>
              <a:p>
                <a:pPr marL="628650" lvl="1" indent="-171450">
                  <a:buFont typeface="Arial" pitchFamily="34" charset="0"/>
                  <a:buChar char="•"/>
                </a:pPr>
                <a:r>
                  <a:rPr lang="en-US" dirty="0" smtClean="0"/>
                  <a:t>Point of sale (POS) systems</a:t>
                </a:r>
              </a:p>
              <a:p>
                <a:pPr marL="628650" lvl="1" indent="-171450">
                  <a:buFont typeface="Arial" pitchFamily="34" charset="0"/>
                  <a:buChar char="•"/>
                </a:pPr>
                <a:r>
                  <a:rPr lang="en-US" dirty="0" smtClean="0"/>
                  <a:t>Direct debt program</a:t>
                </a:r>
              </a:p>
              <a:p>
                <a:pPr marL="628650" lvl="1" indent="-1714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dirty="0" smtClean="0"/>
                  <a:t>For check deposits, performance can be monitored using a </a:t>
                </a:r>
                <a:r>
                  <a:rPr lang="en-US" b="1" dirty="0" smtClean="0"/>
                  <a:t>float factor</a:t>
                </a:r>
                <a:r>
                  <a:rPr lang="en-US" dirty="0" smtClean="0"/>
                  <a:t>: </a:t>
                </a:r>
              </a:p>
              <a:p>
                <a:pPr marL="667512" lvl="2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/>
                        <m:t>Float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factor</m:t>
                      </m:r>
                      <m:r>
                        <m:rPr>
                          <m:nor/>
                        </m:rPr>
                        <a:rPr lang="en-US" b="0" i="0" smtClean="0"/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/>
                            <m:t>Average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daily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float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/>
                            <m:t>Average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daily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deposit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628650" lvl="1" indent="-171450">
                  <a:buFont typeface="Arial" pitchFamily="34" charset="0"/>
                  <a:buChar char="•"/>
                </a:pPr>
                <a:r>
                  <a:rPr lang="en-US" dirty="0" smtClean="0"/>
                  <a:t>The </a:t>
                </a:r>
                <a:r>
                  <a:rPr lang="en-US" b="1" dirty="0" smtClean="0"/>
                  <a:t>float</a:t>
                </a:r>
                <a:r>
                  <a:rPr lang="en-US" dirty="0" smtClean="0"/>
                  <a:t> is the amount of money in transit. </a:t>
                </a:r>
              </a:p>
              <a:p>
                <a:pPr marL="628650" lvl="1" indent="-171450">
                  <a:buFont typeface="Arial" pitchFamily="34" charset="0"/>
                  <a:buChar char="•"/>
                </a:pPr>
                <a:r>
                  <a:rPr lang="en-US" dirty="0" smtClean="0"/>
                  <a:t>The float factor measures how long it takes for checks to clear. The larger the float factor, the better.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 smtClean="0"/>
                  <a:t>LOS: Evaluate a company’s management of accounts receivable, inventory, and accounts payable over time and compared to peer companies.</a:t>
                </a:r>
              </a:p>
              <a:p>
                <a:r>
                  <a:rPr lang="en-US" sz="1400" dirty="0" smtClean="0"/>
                  <a:t>[p. 326-327]</a:t>
                </a:r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Managing </a:t>
                </a:r>
                <a:r>
                  <a:rPr lang="en-US" sz="1400" dirty="0" smtClean="0"/>
                  <a:t>Customers’ Receipts</a:t>
                </a:r>
              </a:p>
              <a:p>
                <a:endParaRPr lang="en-US" dirty="0" smtClean="0"/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dirty="0" smtClean="0"/>
                  <a:t>The </a:t>
                </a:r>
                <a:r>
                  <a:rPr lang="en-US" dirty="0" smtClean="0"/>
                  <a:t>most efficient method of managing the cash flow from customers depends on the type of business.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dirty="0" smtClean="0"/>
                  <a:t>Methods of speeding the deposit of cash collected by customers:</a:t>
                </a:r>
                <a:r>
                  <a:rPr lang="en-US" baseline="0" dirty="0" smtClean="0"/>
                  <a:t> </a:t>
                </a:r>
              </a:p>
              <a:p>
                <a:pPr marL="628650" lvl="1" indent="-171450">
                  <a:buFont typeface="Arial" pitchFamily="34" charset="0"/>
                  <a:buChar char="•"/>
                </a:pPr>
                <a:r>
                  <a:rPr lang="en-US" dirty="0" smtClean="0"/>
                  <a:t>Using a lockbox system and </a:t>
                </a:r>
                <a:r>
                  <a:rPr lang="en-US" dirty="0" smtClean="0"/>
                  <a:t>concentrating deposits</a:t>
                </a:r>
                <a:r>
                  <a:rPr lang="en-US" dirty="0" smtClean="0"/>
                  <a:t>.</a:t>
                </a:r>
              </a:p>
              <a:p>
                <a:pPr marL="628650" lvl="1" indent="-171450">
                  <a:buFont typeface="Arial" pitchFamily="34" charset="0"/>
                  <a:buChar char="•"/>
                </a:pPr>
                <a:r>
                  <a:rPr lang="en-US" dirty="0" smtClean="0"/>
                  <a:t>Encouraging customers to use electronic funds transfer.</a:t>
                </a:r>
              </a:p>
              <a:p>
                <a:pPr marL="628650" lvl="1" indent="-171450">
                  <a:buFont typeface="Arial" pitchFamily="34" charset="0"/>
                  <a:buChar char="•"/>
                </a:pPr>
                <a:r>
                  <a:rPr lang="en-US" dirty="0" smtClean="0"/>
                  <a:t>Point of sale (POS) systems.</a:t>
                </a:r>
              </a:p>
              <a:p>
                <a:pPr marL="628650" lvl="1" indent="-171450">
                  <a:buFont typeface="Arial" pitchFamily="34" charset="0"/>
                  <a:buChar char="•"/>
                </a:pPr>
                <a:r>
                  <a:rPr lang="en-US" dirty="0" smtClean="0"/>
                  <a:t>Direct debt program.</a:t>
                </a:r>
              </a:p>
              <a:p>
                <a:pPr marL="628650" lvl="1" indent="-1714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dirty="0" smtClean="0"/>
                  <a:t>For check deposits, we can monitor performance using a </a:t>
                </a:r>
                <a:r>
                  <a:rPr lang="en-US" b="1" dirty="0" smtClean="0"/>
                  <a:t>float factor</a:t>
                </a:r>
                <a:r>
                  <a:rPr lang="en-US" dirty="0" smtClean="0"/>
                  <a:t>: </a:t>
                </a:r>
              </a:p>
              <a:p>
                <a:pPr marL="667512" lvl="2" indent="0">
                  <a:buFont typeface="Arial" pitchFamily="34" charset="0"/>
                  <a:buNone/>
                </a:pPr>
                <a:r>
                  <a:rPr lang="en-US" b="0" i="0" smtClean="0">
                    <a:latin typeface="Cambria Math"/>
                  </a:rPr>
                  <a:t>"Float factor= " </a:t>
                </a:r>
                <a:r>
                  <a:rPr lang="en-US" b="0" i="0" smtClean="0"/>
                  <a:t> "Average daily float</a:t>
                </a:r>
                <a:r>
                  <a:rPr lang="en-US" b="0" i="0" smtClean="0">
                    <a:latin typeface="Cambria Math"/>
                  </a:rPr>
                  <a:t>" /"</a:t>
                </a:r>
                <a:r>
                  <a:rPr lang="en-US" b="0" i="0" smtClean="0"/>
                  <a:t>Average daily deposit</a:t>
                </a:r>
                <a:r>
                  <a:rPr lang="en-US" b="0" i="0" smtClean="0">
                    <a:latin typeface="Cambria Math"/>
                  </a:rPr>
                  <a:t>" </a:t>
                </a:r>
                <a:endParaRPr lang="en-US" dirty="0" smtClean="0"/>
              </a:p>
              <a:p>
                <a:pPr marL="628650" lvl="1" indent="-171450">
                  <a:buFont typeface="Arial" pitchFamily="34" charset="0"/>
                  <a:buChar char="•"/>
                </a:pPr>
                <a:r>
                  <a:rPr lang="en-US" dirty="0" smtClean="0"/>
                  <a:t>The </a:t>
                </a:r>
                <a:r>
                  <a:rPr lang="en-US" b="1" dirty="0" smtClean="0"/>
                  <a:t>float</a:t>
                </a:r>
                <a:r>
                  <a:rPr lang="en-US" dirty="0" smtClean="0"/>
                  <a:t> is the amount of money in transit</a:t>
                </a:r>
                <a:r>
                  <a:rPr lang="en-US" dirty="0" smtClean="0"/>
                  <a:t>. </a:t>
                </a:r>
                <a:endParaRPr lang="en-US" dirty="0" smtClean="0"/>
              </a:p>
              <a:p>
                <a:pPr marL="628650" lvl="1" indent="-171450">
                  <a:buFont typeface="Arial" pitchFamily="34" charset="0"/>
                  <a:buChar char="•"/>
                </a:pPr>
                <a:r>
                  <a:rPr lang="en-US" dirty="0" smtClean="0"/>
                  <a:t>The float factor measures how long it takes for checks to clear. The larger the float factor, the better.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228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LOS: Evaluate a company’s management of accounts receivable, inventory, and accounts payable over time and compared to peer companies.</a:t>
            </a:r>
          </a:p>
          <a:p>
            <a:r>
              <a:rPr lang="en-US" sz="1400" dirty="0" smtClean="0"/>
              <a:t>Pages 328</a:t>
            </a:r>
            <a:r>
              <a:rPr lang="en-US" sz="1400" baseline="0" dirty="0" smtClean="0"/>
              <a:t>–</a:t>
            </a:r>
            <a:r>
              <a:rPr lang="en-US" sz="1400" dirty="0" smtClean="0"/>
              <a:t>330</a:t>
            </a:r>
          </a:p>
          <a:p>
            <a:endParaRPr lang="en-US" sz="1400" dirty="0" smtClean="0"/>
          </a:p>
          <a:p>
            <a:r>
              <a:rPr lang="en-US" sz="1400" dirty="0" smtClean="0"/>
              <a:t>Evaluating Accounts Receivable Management</a:t>
            </a:r>
          </a:p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="1" dirty="0" smtClean="0"/>
              <a:t>Aging schedule</a:t>
            </a:r>
            <a:r>
              <a:rPr lang="en-US" dirty="0" smtClean="0"/>
              <a:t>, which is a breakdown of accounts by length of time outstanding (</a:t>
            </a:r>
            <a:r>
              <a:rPr lang="en-US" baseline="0" dirty="0" smtClean="0"/>
              <a:t>Exhibit 8-12).</a:t>
            </a:r>
            <a:endParaRPr lang="en-US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Use a weighted average collection period measure to get a better picture of how long accounts are outstanding.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Examine changes from typical pattern.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Number of days receivable: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Compare with credit terms.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Evaluate along with the aging schedule.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Compare with competitors.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094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LOS: Evaluate a company’s management of accounts receivable, inventory, and accounts payable over time and compared to peer companies.</a:t>
            </a:r>
          </a:p>
          <a:p>
            <a:r>
              <a:rPr lang="en-US" sz="1400" dirty="0" smtClean="0"/>
              <a:t>Pages 330–331</a:t>
            </a:r>
          </a:p>
          <a:p>
            <a:endParaRPr lang="en-US" sz="1400" dirty="0" smtClean="0"/>
          </a:p>
          <a:p>
            <a:r>
              <a:rPr lang="en-US" sz="1400" dirty="0" smtClean="0"/>
              <a:t>6. Managing Inventory</a:t>
            </a:r>
          </a:p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 objective of managing inventory is to determine and maintain the level of inventory that is sufficient to meet demand but not more than necessary.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Motives for holding inventory: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="1" dirty="0" smtClean="0"/>
              <a:t>Transaction motive: </a:t>
            </a:r>
            <a:r>
              <a:rPr lang="en-US" dirty="0" smtClean="0"/>
              <a:t>To hold enough inventory for the ordinary production-to-sales cycle.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="1" dirty="0" smtClean="0"/>
              <a:t>Precautionary motive:</a:t>
            </a:r>
            <a:r>
              <a:rPr lang="en-US" dirty="0" smtClean="0"/>
              <a:t> To avoid stock-out losses.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b="1" dirty="0" smtClean="0"/>
              <a:t>Stock-out losses </a:t>
            </a:r>
            <a:r>
              <a:rPr lang="en-US" b="0" dirty="0" smtClean="0"/>
              <a:t>ar</a:t>
            </a:r>
            <a:r>
              <a:rPr lang="en-US" dirty="0" smtClean="0"/>
              <a:t>e foregone sales as a result of insufficient inventory.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="1" dirty="0" smtClean="0"/>
              <a:t>Speculative motive:</a:t>
            </a:r>
            <a:r>
              <a:rPr lang="en-US" dirty="0" smtClean="0"/>
              <a:t> To ensure availability and pricing of inventory.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dirty="0" smtClean="0"/>
              <a:t>Example: Gold or oil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Approaches to managing levels of inventory: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="1" dirty="0" smtClean="0"/>
              <a:t>Economic order quantity:</a:t>
            </a:r>
            <a:r>
              <a:rPr lang="en-US" dirty="0" smtClean="0"/>
              <a:t> </a:t>
            </a:r>
            <a:r>
              <a:rPr lang="en-US" b="1" dirty="0" smtClean="0"/>
              <a:t>reorder point (EOQ-ROP):</a:t>
            </a:r>
            <a:r>
              <a:rPr lang="en-US" dirty="0" smtClean="0"/>
              <a:t> The</a:t>
            </a:r>
            <a:r>
              <a:rPr lang="en-US" baseline="0" dirty="0" smtClean="0"/>
              <a:t> point </a:t>
            </a:r>
            <a:r>
              <a:rPr lang="en-US" dirty="0" smtClean="0"/>
              <a:t>when the company orders more inventory, minimizing the sum of order costs and carrying costs.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dirty="0" smtClean="0"/>
              <a:t>May be modified with a </a:t>
            </a:r>
            <a:r>
              <a:rPr lang="en-US" b="1" dirty="0" smtClean="0"/>
              <a:t>safety</a:t>
            </a:r>
            <a:r>
              <a:rPr lang="en-US" b="1" baseline="0" dirty="0" smtClean="0"/>
              <a:t> </a:t>
            </a:r>
            <a:r>
              <a:rPr lang="en-US" b="1" dirty="0" smtClean="0"/>
              <a:t>stock</a:t>
            </a:r>
            <a:r>
              <a:rPr lang="en-US" dirty="0" smtClean="0"/>
              <a:t> (precautionary</a:t>
            </a:r>
            <a:r>
              <a:rPr lang="en-US" baseline="0" dirty="0" smtClean="0"/>
              <a:t> level of inventory).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baseline="0" dirty="0" smtClean="0"/>
              <a:t>See Exhibit 8-13 for pattern of use and ordering under EOQ-ROP.</a:t>
            </a:r>
            <a:endParaRPr lang="en-US" dirty="0" smtClean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b="1" dirty="0" smtClean="0"/>
              <a:t>Just in time (JIT):</a:t>
            </a:r>
            <a:r>
              <a:rPr lang="en-US" dirty="0" smtClean="0"/>
              <a:t> Order only when needed, when inventory falls below a specific level.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="1" dirty="0" smtClean="0"/>
              <a:t>Materials or manufacturing resource planning (MRP):</a:t>
            </a:r>
            <a:r>
              <a:rPr lang="en-US" dirty="0" smtClean="0"/>
              <a:t> Coordinates production planning and inventory management.</a:t>
            </a:r>
          </a:p>
          <a:p>
            <a:endParaRPr lang="en-US" b="1" dirty="0" smtClean="0"/>
          </a:p>
          <a:p>
            <a:r>
              <a:rPr lang="en-US" b="1" dirty="0" smtClean="0"/>
              <a:t>Bottom line: </a:t>
            </a:r>
            <a:r>
              <a:rPr lang="en-US" dirty="0" smtClean="0"/>
              <a:t>The appropriateness</a:t>
            </a:r>
            <a:r>
              <a:rPr lang="en-US" baseline="0" dirty="0" smtClean="0"/>
              <a:t> of an inventory management system depends on the costs and benefits of holding inventory and the predictability of sales.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693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LOS: Evaluate a company’s management of accounts receivable, inventory, and accounts payable over time and compared to peer companies.</a:t>
            </a:r>
          </a:p>
          <a:p>
            <a:r>
              <a:rPr lang="en-US" sz="1400" dirty="0" smtClean="0"/>
              <a:t>Pages 332–333</a:t>
            </a:r>
          </a:p>
          <a:p>
            <a:endParaRPr lang="en-US" sz="1400" dirty="0" smtClean="0"/>
          </a:p>
          <a:p>
            <a:r>
              <a:rPr lang="en-US" sz="1400" dirty="0" smtClean="0"/>
              <a:t>Evaluating Inventory Management</a:t>
            </a:r>
          </a:p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Measures: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Inventory turnover ratio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Number of days of inventory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When comparing turnover and number of days of inventory among companies, the analyst should consider the different product mixes among companies.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852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LOS: Evaluate a company’s management of accounts receivable, inventory, and accounts payable over time and compared to peer companies.</a:t>
            </a:r>
          </a:p>
          <a:p>
            <a:r>
              <a:rPr lang="en-US" sz="1400" dirty="0" smtClean="0"/>
              <a:t>Pages 334–335</a:t>
            </a:r>
          </a:p>
          <a:p>
            <a:endParaRPr lang="en-US" sz="1400" dirty="0" smtClean="0"/>
          </a:p>
          <a:p>
            <a:r>
              <a:rPr lang="en-US" sz="1400" dirty="0" smtClean="0"/>
              <a:t>7. Managing Accounts Payable</a:t>
            </a:r>
          </a:p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Accounts payable arise from trade credit and are a spontaneous form of credit.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Credit terms may vary among industries and among companies, although these tend to be similar within an industry because of competitive pressures.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Factors to consider: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Company’s centralization of the financial function.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Number, size, and location of vendors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Trade credit and the cost of alternative forms of short-term financing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Control of disbursement float (i.e., amount paid but not yet credited to the payer’s account)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Inventory management system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E-commerce and electronic data interchange (EDI), which is the customer-to-business payment connection through the internet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648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 smtClean="0"/>
                  <a:t>LOS: Evaluate a company’s management of accounts receivable, inventory, and accounts payable over time and compared to peer companies.</a:t>
                </a:r>
              </a:p>
              <a:p>
                <a:r>
                  <a:rPr lang="en-US" sz="1400" dirty="0" smtClean="0"/>
                  <a:t>Pages 335–336</a:t>
                </a:r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The Economics of Taking a Trade Discount</a:t>
                </a:r>
              </a:p>
              <a:p>
                <a:endParaRPr lang="en-US" dirty="0" smtClean="0"/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i="0" dirty="0" smtClean="0"/>
                  <a:t>The cost of trade credit, when paid during the discount period, is 0%.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dirty="0" smtClean="0"/>
                  <a:t>The cost of trade credit, when paid beyond the discount period, is </a:t>
                </a:r>
                <a:endParaRPr lang="en-US" i="0" dirty="0" smtClean="0"/>
              </a:p>
              <a:p>
                <a:pPr marL="466344" lvl="1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dirty="0" smtClean="0"/>
                        <m:t>Cost</m:t>
                      </m:r>
                      <m:r>
                        <m:rPr>
                          <m:nor/>
                        </m:rPr>
                        <a:rPr lang="en-US" i="0" dirty="0" smtClean="0"/>
                        <m:t> </m:t>
                      </m:r>
                      <m:r>
                        <m:rPr>
                          <m:nor/>
                        </m:rPr>
                        <a:rPr lang="en-US" i="0" dirty="0" smtClean="0"/>
                        <m:t>of</m:t>
                      </m:r>
                      <m:r>
                        <m:rPr>
                          <m:nor/>
                        </m:rPr>
                        <a:rPr lang="en-US" i="0" dirty="0" smtClean="0"/>
                        <m:t> </m:t>
                      </m:r>
                      <m:r>
                        <m:rPr>
                          <m:nor/>
                        </m:rPr>
                        <a:rPr lang="en-US" i="0" dirty="0" smtClean="0"/>
                        <m:t>trade</m:t>
                      </m:r>
                      <m:r>
                        <m:rPr>
                          <m:nor/>
                        </m:rPr>
                        <a:rPr lang="en-US" i="0" dirty="0" smtClean="0"/>
                        <m:t> </m:t>
                      </m:r>
                      <m:r>
                        <m:rPr>
                          <m:nor/>
                        </m:rPr>
                        <a:rPr lang="en-US" i="0" dirty="0" smtClean="0"/>
                        <m:t>credit</m:t>
                      </m:r>
                      <m:r>
                        <m:rPr>
                          <m:nor/>
                        </m:rPr>
                        <a:rPr lang="en-US" i="0" dirty="0" smtClean="0"/>
                        <m:t> = 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i="0" dirty="0"/>
                                <m:t>1+ </m:t>
                              </m:r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i="0" dirty="0"/>
                                    <m:t>Discount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i="0" dirty="0"/>
                                    <m:t>1 −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i="0" dirty="0"/>
                                    <m:t>Discount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b="0" i="0" dirty="0" smtClean="0"/>
                                    <m:t>365</m:t>
                                  </m:r>
                                </m:num>
                                <m:den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nor/>
                                            <m:brk m:alnAt="7"/>
                                          </m:rPr>
                                          <a:rPr lang="en-US" b="0" i="0" dirty="0" smtClean="0"/>
                                          <m:t>N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b="0" i="0" dirty="0" smtClean="0"/>
                                          <m:t>umber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b="0" i="0" dirty="0" smtClean="0"/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b="0" i="0" dirty="0" smtClean="0"/>
                                          <m:t>of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b="0" i="0" dirty="0" smtClean="0"/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b="0" i="0" dirty="0" smtClean="0"/>
                                          <m:t>days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b="0" i="0" dirty="0" smtClean="0"/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b="0" i="0" dirty="0" smtClean="0"/>
                                          <m:t>beyond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b="0" i="0" dirty="0" smtClean="0"/>
                                          <m:t>the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b="0" i="0" dirty="0" smtClean="0"/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b="0" i="0" dirty="0" smtClean="0"/>
                                          <m:t>discount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b="0" i="0" dirty="0" smtClean="0"/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b="0" i="0" dirty="0" smtClean="0"/>
                                          <m:t>period</m:t>
                                        </m:r>
                                      </m:e>
                                    </m:mr>
                                  </m:m>
                                </m:den>
                              </m:f>
                            </m:e>
                          </m:d>
                        </m:sup>
                      </m:sSup>
                      <m:r>
                        <m:rPr>
                          <m:nor/>
                        </m:rPr>
                        <a:rPr lang="en-US" b="0" i="0" dirty="0" smtClean="0"/>
                        <m:t>−1</m:t>
                      </m:r>
                    </m:oMath>
                  </m:oMathPara>
                </a14:m>
                <a:endParaRPr lang="en-US" dirty="0" smtClean="0"/>
              </a:p>
              <a:p>
                <a:pPr marL="466344" lvl="1" indent="0">
                  <a:buFont typeface="Arial" pitchFamily="34" charset="0"/>
                  <a:buNone/>
                </a:pPr>
                <a:endParaRPr lang="en-US" dirty="0" smtClean="0"/>
              </a:p>
              <a:p>
                <a:pPr marL="381000" lvl="1" indent="-171450">
                  <a:buFont typeface="Arial" pitchFamily="34" charset="0"/>
                  <a:buChar char="•"/>
                </a:pPr>
                <a:r>
                  <a:rPr lang="en-US" dirty="0" smtClean="0"/>
                  <a:t>Similar to Example 8-6: If the credit terms are 2/10, net 40, and the company pays on the 30</a:t>
                </a:r>
                <a:r>
                  <a:rPr lang="en-US" baseline="0" dirty="0" smtClean="0"/>
                  <a:t>th </a:t>
                </a:r>
                <a:r>
                  <a:rPr lang="en-US" dirty="0" smtClean="0"/>
                  <a:t>day,</a:t>
                </a:r>
              </a:p>
              <a:p>
                <a:pPr marL="667512" lvl="2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Cost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of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trade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credit</m:t>
                      </m:r>
                      <m:r>
                        <m:rPr>
                          <m:nor/>
                        </m:rPr>
                        <a:rPr lang="en-US" dirty="0"/>
                        <m:t> = 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1+ </m:t>
                              </m:r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b="0" i="0" dirty="0" smtClean="0"/>
                                    <m:t>0.02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b="0" i="0" dirty="0" smtClean="0">
                                      <a:latin typeface="Cambria Math"/>
                                    </a:rPr>
                                    <m:t>0.98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365</m:t>
                                  </m:r>
                                </m:num>
                                <m:den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20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r>
                        <m:rPr>
                          <m:nor/>
                        </m:rPr>
                        <a:rPr lang="en-US" dirty="0"/>
                        <m:t>−</m:t>
                      </m:r>
                      <m:r>
                        <m:rPr>
                          <m:nor/>
                        </m:rPr>
                        <a:rPr lang="en-US" b="0" i="0" dirty="0" smtClean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1</m:t>
                      </m:r>
                      <m:r>
                        <m:rPr>
                          <m:nor/>
                        </m:rPr>
                        <a:rPr lang="en-US" b="0" i="0" dirty="0" smtClean="0"/>
                        <m:t> = 44.585%</m:t>
                      </m:r>
                    </m:oMath>
                  </m:oMathPara>
                </a14:m>
                <a:endParaRPr lang="en-US" dirty="0"/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dirty="0" smtClean="0"/>
                  <a:t>Although paying beyond the net period reduces the cost of trade credit further, it brings into question the company’s creditworthiness. 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171450" indent="-1714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en-US" b="1" i="0" dirty="0" smtClean="0"/>
                  <a:t>Discussion question:</a:t>
                </a:r>
                <a:r>
                  <a:rPr lang="en-US" i="0" dirty="0" smtClean="0"/>
                  <a:t> </a:t>
                </a:r>
                <a:r>
                  <a:rPr lang="en-US" dirty="0" smtClean="0"/>
                  <a:t>Is it ethical</a:t>
                </a:r>
                <a:r>
                  <a:rPr lang="en-US" baseline="0" dirty="0" smtClean="0"/>
                  <a:t> to intentionally stretch payments beyond the net period?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Economics of Taking a Trade Discount</a:t>
                </a:r>
              </a:p>
              <a:p>
                <a:endParaRPr lang="en-US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LOS: Evaluate a company’s management of accounts receivable, inventory, and accounts payable over time and compared to peer companies.</a:t>
                </a:r>
              </a:p>
              <a:p>
                <a:endParaRPr lang="en-US" dirty="0" smtClean="0"/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i="0" dirty="0" smtClean="0"/>
                  <a:t>The cost of trade credit, when paid during the discount period, is 0% [p. 335]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endParaRPr lang="en-US" i="0" dirty="0" smtClean="0"/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dirty="0" smtClean="0"/>
                  <a:t>The cost of trade credit, when paid beyond the discount period, is</a:t>
                </a:r>
                <a:r>
                  <a:rPr lang="en-US" dirty="0" smtClean="0"/>
                  <a:t>: [p. 335 with Example 8-6 on p. 336]</a:t>
                </a:r>
                <a:endParaRPr lang="en-US" i="0" dirty="0" smtClean="0"/>
              </a:p>
              <a:p>
                <a:pPr marL="466344" lvl="1" indent="0">
                  <a:buFont typeface="Arial" pitchFamily="34" charset="0"/>
                  <a:buNone/>
                </a:pPr>
                <a:r>
                  <a:rPr lang="en-US" i="0" dirty="0" smtClean="0">
                    <a:latin typeface="Cambria Math"/>
                  </a:rPr>
                  <a:t>"Cost of trade credit = </a:t>
                </a:r>
                <a:r>
                  <a:rPr lang="en-US" b="0" i="0" dirty="0" smtClean="0">
                    <a:latin typeface="Cambria Math"/>
                  </a:rPr>
                  <a:t>" </a:t>
                </a:r>
                <a:r>
                  <a:rPr lang="en-US" i="0" dirty="0">
                    <a:latin typeface="Cambria Math"/>
                  </a:rPr>
                  <a:t>("</a:t>
                </a:r>
                <a:r>
                  <a:rPr lang="en-US" i="0" dirty="0"/>
                  <a:t>1+ </a:t>
                </a:r>
                <a:r>
                  <a:rPr lang="en-US" i="0" dirty="0">
                    <a:latin typeface="Cambria Math"/>
                  </a:rPr>
                  <a:t>"  "</a:t>
                </a:r>
                <a:r>
                  <a:rPr lang="en-US" i="0" dirty="0"/>
                  <a:t>Discount</a:t>
                </a:r>
                <a:r>
                  <a:rPr lang="en-US" i="0" dirty="0">
                    <a:latin typeface="Cambria Math"/>
                  </a:rPr>
                  <a:t>" /"</a:t>
                </a:r>
                <a:r>
                  <a:rPr lang="en-US" i="0" dirty="0"/>
                  <a:t>1 −Discount</a:t>
                </a:r>
                <a:r>
                  <a:rPr lang="en-US" i="0" dirty="0">
                    <a:latin typeface="Cambria Math"/>
                  </a:rPr>
                  <a:t>" )</a:t>
                </a:r>
                <a:r>
                  <a:rPr lang="en-US" b="0" i="0" dirty="0" smtClean="0">
                    <a:latin typeface="Cambria Math"/>
                  </a:rPr>
                  <a:t>^(("</a:t>
                </a:r>
                <a:r>
                  <a:rPr lang="en-US" b="0" i="0" dirty="0" smtClean="0"/>
                  <a:t>365</a:t>
                </a:r>
                <a:r>
                  <a:rPr lang="en-US" b="0" i="0" dirty="0" smtClean="0">
                    <a:latin typeface="Cambria Math"/>
                  </a:rPr>
                  <a:t>" ⁄■8("</a:t>
                </a:r>
                <a:r>
                  <a:rPr lang="en-US" b="0" i="0" dirty="0" smtClean="0"/>
                  <a:t>Number of days beyond</a:t>
                </a:r>
                <a:r>
                  <a:rPr lang="en-US" b="0" i="0" dirty="0" smtClean="0">
                    <a:latin typeface="Cambria Math"/>
                  </a:rPr>
                  <a:t>" @"</a:t>
                </a:r>
                <a:r>
                  <a:rPr lang="en-US" b="0" i="0" dirty="0" smtClean="0"/>
                  <a:t>the discount period</a:t>
                </a:r>
                <a:r>
                  <a:rPr lang="en-US" b="0" i="0" dirty="0" smtClean="0">
                    <a:latin typeface="Cambria Math"/>
                  </a:rPr>
                  <a:t>" )) ) "−1</a:t>
                </a:r>
                <a:r>
                  <a:rPr lang="en-US" b="0" i="0" dirty="0" smtClean="0"/>
                  <a:t>"</a:t>
                </a:r>
                <a:endParaRPr lang="en-US" dirty="0" smtClean="0"/>
              </a:p>
              <a:p>
                <a:pPr marL="466344" lvl="1" indent="0">
                  <a:buFont typeface="Arial" pitchFamily="34" charset="0"/>
                  <a:buNone/>
                </a:pPr>
                <a:endParaRPr lang="en-US" dirty="0" smtClean="0"/>
              </a:p>
              <a:p>
                <a:pPr marL="381000" lvl="1" indent="-171450">
                  <a:buFont typeface="Arial" pitchFamily="34" charset="0"/>
                  <a:buChar char="•"/>
                </a:pPr>
                <a:r>
                  <a:rPr lang="en-US" dirty="0" smtClean="0"/>
                  <a:t>Example: If the credit terms are 2/10, net 40, and the company pays on the 30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 day,</a:t>
                </a:r>
              </a:p>
              <a:p>
                <a:pPr marL="667512" lvl="2" indent="0">
                  <a:buFont typeface="Arial" pitchFamily="34" charset="0"/>
                  <a:buNone/>
                </a:pPr>
                <a:r>
                  <a:rPr lang="en-US" i="0" dirty="0">
                    <a:latin typeface="Cambria Math"/>
                  </a:rPr>
                  <a:t>"Cost of trade credit = " ("</a:t>
                </a:r>
                <a:r>
                  <a:rPr lang="en-US" i="0" dirty="0"/>
                  <a:t>1+ </a:t>
                </a:r>
                <a:r>
                  <a:rPr lang="en-US" i="0" dirty="0">
                    <a:latin typeface="Cambria Math"/>
                  </a:rPr>
                  <a:t>" </a:t>
                </a:r>
                <a:r>
                  <a:rPr lang="en-US" b="0" i="0" dirty="0" smtClean="0">
                    <a:latin typeface="Cambria Math"/>
                  </a:rPr>
                  <a:t> "</a:t>
                </a:r>
                <a:r>
                  <a:rPr lang="en-US" b="0" i="0" dirty="0" smtClean="0"/>
                  <a:t>0.02</a:t>
                </a:r>
                <a:r>
                  <a:rPr lang="en-US" b="0" i="0" dirty="0" smtClean="0">
                    <a:latin typeface="Cambria Math"/>
                  </a:rPr>
                  <a:t>" </a:t>
                </a:r>
                <a:r>
                  <a:rPr lang="en-US" b="0" i="0" dirty="0">
                    <a:latin typeface="Cambria Math"/>
                  </a:rPr>
                  <a:t>/</a:t>
                </a:r>
                <a:r>
                  <a:rPr lang="en-US" b="0" i="0" dirty="0" smtClean="0">
                    <a:latin typeface="Cambria Math"/>
                  </a:rPr>
                  <a:t>"0.98" )</a:t>
                </a:r>
                <a:r>
                  <a:rPr lang="en-US" b="0" i="0" dirty="0">
                    <a:latin typeface="Cambria Math"/>
                  </a:rPr>
                  <a:t>^((</a:t>
                </a:r>
                <a:r>
                  <a:rPr lang="en-US" b="0" i="0" dirty="0" smtClean="0">
                    <a:latin typeface="Cambria Math"/>
                  </a:rPr>
                  <a:t>365⁄20) </a:t>
                </a:r>
                <a:r>
                  <a:rPr lang="en-US" b="0" i="0" dirty="0">
                    <a:latin typeface="Cambria Math"/>
                  </a:rPr>
                  <a:t>) "</a:t>
                </a:r>
                <a:r>
                  <a:rPr lang="en-US" i="0" dirty="0">
                    <a:latin typeface="Cambria Math"/>
                  </a:rPr>
                  <a:t>−1</a:t>
                </a:r>
                <a:r>
                  <a:rPr lang="en-US" b="0" i="0" dirty="0" smtClean="0">
                    <a:latin typeface="Cambria Math"/>
                  </a:rPr>
                  <a:t> = 44.585%</a:t>
                </a:r>
                <a:r>
                  <a:rPr lang="en-US" b="0" i="0" dirty="0" smtClean="0"/>
                  <a:t>"</a:t>
                </a:r>
                <a:endParaRPr lang="en-US" dirty="0"/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en-US" dirty="0" smtClean="0"/>
                  <a:t>Though paying beyond the net period reduces the cost of trade credit further, this brings into question the company’s creditworthiness</a:t>
                </a:r>
                <a:r>
                  <a:rPr lang="en-US" dirty="0" smtClean="0"/>
                  <a:t>. [p. 335]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171450" indent="-171450"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en-US" b="1" i="1" dirty="0" smtClean="0"/>
                  <a:t>Discussion question</a:t>
                </a:r>
                <a:r>
                  <a:rPr lang="en-US" dirty="0" smtClean="0"/>
                  <a:t>: Is it ethical</a:t>
                </a:r>
                <a:r>
                  <a:rPr lang="en-US" baseline="0" dirty="0" smtClean="0"/>
                  <a:t> to intentionally stretch payments beyond the net period?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28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LOS: Evaluate a company’s management of accounts receivable, inventory, and accounts payable over time and compared to peer companies.</a:t>
            </a:r>
          </a:p>
          <a:p>
            <a:r>
              <a:rPr lang="en-US" sz="1400" dirty="0" smtClean="0"/>
              <a:t>Page 337</a:t>
            </a:r>
          </a:p>
          <a:p>
            <a:endParaRPr lang="en-US" sz="1400" dirty="0" smtClean="0"/>
          </a:p>
          <a:p>
            <a:r>
              <a:rPr lang="en-US" sz="1400" dirty="0" smtClean="0"/>
              <a:t>Evaluating Accounts Payable Management</a:t>
            </a:r>
          </a:p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 number of days of payables indicates how long, on average, the company takes to pay on its accounts.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We can evaluate accounts payable management by comparing the number of days of payables with the credit terms.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Also, compare number of days of payable</a:t>
            </a:r>
            <a:r>
              <a:rPr lang="en-US" baseline="0" dirty="0" smtClean="0"/>
              <a:t> with that of competitors.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226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LOS: </a:t>
            </a:r>
            <a:r>
              <a:rPr lang="en-US" sz="1400" dirty="0" smtClean="0"/>
              <a:t>Evaluate the choices of short-term funding available to a company and recommend a financing method.</a:t>
            </a:r>
          </a:p>
          <a:p>
            <a:r>
              <a:rPr lang="en-US" sz="1400" dirty="0" smtClean="0"/>
              <a:t>Pages 337–339</a:t>
            </a:r>
          </a:p>
          <a:p>
            <a:endParaRPr lang="en-US" sz="1400" dirty="0" smtClean="0"/>
          </a:p>
          <a:p>
            <a:r>
              <a:rPr lang="en-US" sz="1400" dirty="0" smtClean="0"/>
              <a:t>8. Managing Short-Term Financing</a:t>
            </a:r>
          </a:p>
          <a:p>
            <a:endParaRPr lang="en-US" sz="140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The objective of the short-term financing strategy is to ensure that the company has sufficient funds, but at a cost (including risk) that is appropriate. </a:t>
            </a:r>
          </a:p>
          <a:p>
            <a:pPr marL="171450" indent="-171450" rtl="0" eaLnBrk="1" fontAlgn="t" latinLnBrk="0" hangingPunct="1"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Bank sources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(from Exhibit 8-15):</a:t>
            </a:r>
          </a:p>
          <a:p>
            <a:pPr marL="628650" lvl="1" indent="-171450" rtl="0" eaLnBrk="1" fontAlgn="t" latinLnBrk="0" hangingPunct="1"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Uncommitted line of credit (bank reserves the right to refuse to lend)</a:t>
            </a:r>
          </a:p>
          <a:p>
            <a:pPr marL="628650" lvl="1" indent="-171450" rtl="0" eaLnBrk="1" fontAlgn="t" latinLnBrk="0" hangingPunct="1"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Regular line of credit (bank commits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lend)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rtl="0" eaLnBrk="1" fontAlgn="t" latinLnBrk="0" hangingPunct="1"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Overdraft line of credit</a:t>
            </a:r>
          </a:p>
          <a:p>
            <a:pPr marL="628650" lvl="1" indent="-171450" rtl="0" eaLnBrk="1" fontAlgn="t" latinLnBrk="0" hangingPunct="1"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Revolving credit agreement (revolvers): Similar to line of credit, but have formal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agreement and longer period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 rtl="0" eaLnBrk="1" fontAlgn="t" latinLnBrk="0" hangingPunct="1"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Collateralized loan</a:t>
            </a:r>
          </a:p>
          <a:p>
            <a:pPr marL="628650" lvl="1" indent="-171450" rtl="0" eaLnBrk="1" fontAlgn="t" latinLnBrk="0" hangingPunct="1"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Discounted receivables</a:t>
            </a:r>
          </a:p>
          <a:p>
            <a:pPr marL="628650" lvl="1" indent="-171450" rtl="0" eaLnBrk="1" fontAlgn="t" latinLnBrk="0" hangingPunct="1"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Banker’s acceptances</a:t>
            </a:r>
          </a:p>
          <a:p>
            <a:pPr marL="628650" lvl="1" indent="-171450" rtl="0" eaLnBrk="1" fontAlgn="t" latinLnBrk="0" hangingPunct="1"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Factoring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b="0" dirty="0" smtClean="0"/>
          </a:p>
          <a:p>
            <a:pPr marL="171450" marR="0" indent="-17145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Nonbank sources (from Exhibit 8-15):</a:t>
            </a:r>
          </a:p>
          <a:p>
            <a:pPr marL="628650" lvl="1" indent="-171450" rtl="0" eaLnBrk="1" fontAlgn="t" latinLnBrk="0" hangingPunct="1"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Asset-based loan: Secured finance company loan</a:t>
            </a:r>
          </a:p>
          <a:p>
            <a:pPr marL="628650" lvl="1" indent="-171450" rtl="0" eaLnBrk="1" fontAlgn="t" latinLnBrk="0" hangingPunct="1"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Commercial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paper</a:t>
            </a: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178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LOS: Evaluate the choices of short-term funding available to a company and recommend a financing method.</a:t>
            </a:r>
          </a:p>
          <a:p>
            <a:r>
              <a:rPr lang="en-US" sz="1400" dirty="0" smtClean="0"/>
              <a:t>Pages 339–341</a:t>
            </a:r>
          </a:p>
          <a:p>
            <a:endParaRPr lang="en-US" sz="1400" dirty="0" smtClean="0"/>
          </a:p>
          <a:p>
            <a:r>
              <a:rPr lang="en-US" sz="1400" dirty="0" smtClean="0"/>
              <a:t>Which Short-Term Financing?</a:t>
            </a:r>
          </a:p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Characteristics that determine the choice of financing: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/>
              <a:t>Size of borrower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/>
              <a:t>Creditworthiness of borrower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/>
              <a:t>Access to different forms of financing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 smtClean="0"/>
              <a:t>Flexibility of borrowing options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Asset-based loans are loans secured by an asset.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dirty="0" smtClean="0"/>
              <a:t>Accounts receivable: 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b="0" dirty="0" smtClean="0"/>
              <a:t>Blanket lien: Secured by current and future</a:t>
            </a:r>
            <a:r>
              <a:rPr lang="en-US" sz="1200" b="0" baseline="0" dirty="0" smtClean="0"/>
              <a:t> accounts</a:t>
            </a:r>
            <a:endParaRPr lang="en-US" sz="1200" b="0" dirty="0" smtClean="0"/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b="0" dirty="0" smtClean="0"/>
              <a:t>Assignment of accounts receivable: Secured by accounts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b="0" dirty="0" smtClean="0"/>
              <a:t>Factoring: Sold to factor, who then collects accounts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b="0" dirty="0" smtClean="0"/>
              <a:t>Inventory: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dirty="0" smtClean="0"/>
              <a:t>Inventory blanket lien: Inventory is security, but company</a:t>
            </a:r>
            <a:r>
              <a:rPr lang="en-US" sz="1200" baseline="0" dirty="0" smtClean="0"/>
              <a:t> can sell inventory as usual</a:t>
            </a:r>
            <a:endParaRPr lang="en-US" sz="1200" dirty="0" smtClean="0"/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dirty="0" smtClean="0"/>
              <a:t>Trust receipt arrangement: Inventory held in trust and any proceeds on sales go to lender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200" dirty="0" smtClean="0"/>
              <a:t>Warehouse receipt arrangement: Third-party supervises inventory (that</a:t>
            </a:r>
            <a:r>
              <a:rPr lang="en-US" sz="1200" baseline="0" dirty="0" smtClean="0"/>
              <a:t> is, the security for the loan)</a:t>
            </a:r>
            <a:endParaRPr lang="en-US" sz="1200" dirty="0" smtClean="0"/>
          </a:p>
          <a:p>
            <a:pPr marL="1085850" lvl="2" indent="-171450">
              <a:buFont typeface="Arial" pitchFamily="34" charset="0"/>
              <a:buChar char="•"/>
            </a:pPr>
            <a:endParaRPr lang="en-US" sz="1200" dirty="0" smtClean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51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dirty="0" smtClean="0"/>
                  <a:t>LOS: </a:t>
                </a:r>
                <a:r>
                  <a:rPr lang="en-US" sz="1400" dirty="0" smtClean="0"/>
                  <a:t>Evaluate the choices of short-term funding available to a company and recommend a financing method.</a:t>
                </a:r>
              </a:p>
              <a:p>
                <a:r>
                  <a:rPr lang="en-US" sz="1400" dirty="0" smtClean="0"/>
                  <a:t>Pages 341–343</a:t>
                </a:r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Costs of Borrowing</a:t>
                </a:r>
              </a:p>
              <a:p>
                <a:endParaRPr lang="en-US" dirty="0" smtClean="0"/>
              </a:p>
              <a:p>
                <a:pPr marL="180594" indent="-1714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b="0" dirty="0" smtClean="0"/>
                  <a:t>Cost of a loan without fees: </a:t>
                </a:r>
              </a:p>
              <a:p>
                <a:pPr marL="180594" indent="-171450">
                  <a:lnSpc>
                    <a:spcPct val="150000"/>
                  </a:lnSpc>
                  <a:buFont typeface="Arial" pitchFamily="34" charset="0"/>
                  <a:buChar char="•"/>
                </a:pPr>
                <a:endParaRPr lang="en-US" b="0" dirty="0" smtClean="0"/>
              </a:p>
              <a:p>
                <a:pPr marL="466344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/>
                        <m:t>Cost</m:t>
                      </m:r>
                      <m:r>
                        <m:rPr>
                          <m:nor/>
                        </m:rPr>
                        <a:rPr lang="en-US" b="0" i="0" smtClean="0"/>
                        <m:t> 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/>
                            <m:t>Interest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/>
                            <m:t>Loan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amount</m:t>
                          </m:r>
                        </m:den>
                      </m:f>
                    </m:oMath>
                  </m:oMathPara>
                </a14:m>
                <a:endParaRPr lang="en-US" b="0" i="1" dirty="0" smtClean="0"/>
              </a:p>
              <a:p>
                <a:pPr marL="466344" lvl="1" indent="0">
                  <a:lnSpc>
                    <a:spcPct val="150000"/>
                  </a:lnSpc>
                  <a:buNone/>
                </a:pPr>
                <a:endParaRPr lang="en-US" b="0" i="1" dirty="0" smtClean="0"/>
              </a:p>
              <a:p>
                <a:pPr marL="180594" marR="0" indent="-1714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b="0" i="0" dirty="0" smtClean="0"/>
                  <a:t>Cost of a loan with a commitment fee: </a:t>
                </a:r>
                <a:endParaRPr lang="en-US" b="0" dirty="0" smtClean="0"/>
              </a:p>
              <a:p>
                <a:pPr marL="180594" indent="-171450">
                  <a:lnSpc>
                    <a:spcPct val="150000"/>
                  </a:lnSpc>
                  <a:buFont typeface="Arial" pitchFamily="34" charset="0"/>
                  <a:buChar char="•"/>
                </a:pPr>
                <a:endParaRPr lang="en-US" b="0" i="0" dirty="0" smtClean="0"/>
              </a:p>
              <a:p>
                <a:pPr marL="466344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/>
                        <m:t>Cost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i="0"/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0"/>
                            <m:t>Interest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+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Commitment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fee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i="0"/>
                            <m:t>Loan</m:t>
                          </m:r>
                          <m:r>
                            <m:rPr>
                              <m:nor/>
                            </m:rPr>
                            <a:rPr lang="en-US" i="0"/>
                            <m:t> </m:t>
                          </m:r>
                          <m:r>
                            <m:rPr>
                              <m:nor/>
                            </m:rPr>
                            <a:rPr lang="en-US" i="0"/>
                            <m:t>amount</m:t>
                          </m:r>
                        </m:den>
                      </m:f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 marL="466344" lvl="1" indent="0">
                  <a:lnSpc>
                    <a:spcPct val="150000"/>
                  </a:lnSpc>
                  <a:buNone/>
                </a:pPr>
                <a:endParaRPr lang="en-US" dirty="0" smtClean="0"/>
              </a:p>
              <a:p>
                <a:pPr marL="180594" marR="0" indent="-1714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dirty="0" smtClean="0"/>
                  <a:t>Cost of a loan with a dealer’s commission and back-up costs: </a:t>
                </a:r>
                <a:endParaRPr lang="en-US" b="0" dirty="0" smtClean="0"/>
              </a:p>
              <a:p>
                <a:pPr marL="180594" indent="-171450">
                  <a:lnSpc>
                    <a:spcPct val="150000"/>
                  </a:lnSpc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466344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/>
                        <m:t>Cost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i="0"/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0"/>
                            <m:t>Interest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i="0"/>
                            <m:t>+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Dealer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′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s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commission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+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Back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−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up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costs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i="0"/>
                            <m:t>Loan</m:t>
                          </m:r>
                          <m:r>
                            <m:rPr>
                              <m:nor/>
                            </m:rPr>
                            <a:rPr lang="en-US" i="0"/>
                            <m:t> </m:t>
                          </m:r>
                          <m:r>
                            <m:rPr>
                              <m:nor/>
                            </m:rPr>
                            <a:rPr lang="en-US" i="0"/>
                            <m:t>amount</m:t>
                          </m:r>
                        </m:den>
                      </m:f>
                      <m:r>
                        <m:rPr>
                          <m:nor/>
                        </m:rPr>
                        <a:rPr lang="en-US" i="0"/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9144" indent="0">
                  <a:buNone/>
                </a:pPr>
                <a:endParaRPr lang="en-US" dirty="0" smtClean="0"/>
              </a:p>
              <a:p>
                <a:pPr marL="9144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If the interest is “all-inclusive,” it means that the loaned amount includes interest, so the denominator is (Loan amount – Interest), which has the effect of increasing the cost of the loan. 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400" dirty="0" smtClean="0"/>
                  <a:t>Costs of Borrowing</a:t>
                </a:r>
              </a:p>
              <a:p>
                <a:endParaRPr lang="en-US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 smtClean="0"/>
                  <a:t>LOS: </a:t>
                </a:r>
                <a:r>
                  <a:rPr lang="en-US" dirty="0" smtClean="0"/>
                  <a:t>Evaluate the choices of short-term funding available to a company and recommend a financing method.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marL="180594" indent="-171450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b="0" dirty="0" smtClean="0"/>
                  <a:t>Cost of a loan without fees: [p. 341]</a:t>
                </a:r>
              </a:p>
              <a:p>
                <a:pPr marL="180594" indent="-171450">
                  <a:lnSpc>
                    <a:spcPct val="150000"/>
                  </a:lnSpc>
                  <a:buFont typeface="Arial" pitchFamily="34" charset="0"/>
                  <a:buChar char="•"/>
                </a:pPr>
                <a:endParaRPr lang="en-US" b="0" dirty="0" smtClean="0"/>
              </a:p>
              <a:p>
                <a:pPr marL="466344" lvl="1" indent="0">
                  <a:lnSpc>
                    <a:spcPct val="150000"/>
                  </a:lnSpc>
                  <a:buNone/>
                </a:pPr>
                <a:r>
                  <a:rPr lang="en-US" b="0" i="0" smtClean="0">
                    <a:latin typeface="Cambria Math"/>
                  </a:rPr>
                  <a:t>"Cost= " </a:t>
                </a:r>
                <a:r>
                  <a:rPr lang="en-US" b="0" i="0" smtClean="0"/>
                  <a:t> "Interest</a:t>
                </a:r>
                <a:r>
                  <a:rPr lang="en-US" b="0" i="0" smtClean="0">
                    <a:latin typeface="Cambria Math"/>
                  </a:rPr>
                  <a:t>" /"</a:t>
                </a:r>
                <a:r>
                  <a:rPr lang="en-US" b="0" i="0" smtClean="0"/>
                  <a:t>Loan amount</a:t>
                </a:r>
                <a:r>
                  <a:rPr lang="en-US" b="0" i="0" smtClean="0">
                    <a:latin typeface="Cambria Math"/>
                  </a:rPr>
                  <a:t>" </a:t>
                </a:r>
                <a:endParaRPr lang="en-US" b="0" i="1" dirty="0" smtClean="0"/>
              </a:p>
              <a:p>
                <a:pPr marL="466344" lvl="1" indent="0">
                  <a:lnSpc>
                    <a:spcPct val="150000"/>
                  </a:lnSpc>
                  <a:buNone/>
                </a:pPr>
                <a:endParaRPr lang="en-US" b="0" i="1" dirty="0" smtClean="0"/>
              </a:p>
              <a:p>
                <a:pPr marL="180594" marR="0" indent="-1714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b="0" i="0" dirty="0" smtClean="0"/>
                  <a:t>Cost of a loan with a commitment fee</a:t>
                </a:r>
                <a:r>
                  <a:rPr lang="en-US" b="0" i="0" dirty="0" smtClean="0"/>
                  <a:t>: </a:t>
                </a:r>
                <a:r>
                  <a:rPr lang="en-US" b="0" dirty="0" smtClean="0"/>
                  <a:t>[p. 341]</a:t>
                </a:r>
              </a:p>
              <a:p>
                <a:pPr marL="180594" indent="-171450">
                  <a:lnSpc>
                    <a:spcPct val="150000"/>
                  </a:lnSpc>
                  <a:buFont typeface="Arial" pitchFamily="34" charset="0"/>
                  <a:buChar char="•"/>
                </a:pPr>
                <a:endParaRPr lang="en-US" b="0" i="0" dirty="0" smtClean="0"/>
              </a:p>
              <a:p>
                <a:pPr marL="466344" lvl="1" indent="0">
                  <a:lnSpc>
                    <a:spcPct val="150000"/>
                  </a:lnSpc>
                  <a:buNone/>
                </a:pPr>
                <a:r>
                  <a:rPr lang="en-US" i="0">
                    <a:latin typeface="Cambria Math"/>
                  </a:rPr>
                  <a:t>"Cost= " </a:t>
                </a:r>
                <a:r>
                  <a:rPr lang="en-US" i="0"/>
                  <a:t> "Interest</a:t>
                </a:r>
                <a:r>
                  <a:rPr lang="en-US" b="0" i="0" smtClean="0"/>
                  <a:t>+Commitment fee</a:t>
                </a:r>
                <a:r>
                  <a:rPr lang="en-US" b="0" i="0" smtClean="0">
                    <a:latin typeface="Cambria Math"/>
                  </a:rPr>
                  <a:t>" </a:t>
                </a:r>
                <a:r>
                  <a:rPr lang="en-US" b="0" i="0">
                    <a:latin typeface="Cambria Math"/>
                  </a:rPr>
                  <a:t>/"</a:t>
                </a:r>
                <a:r>
                  <a:rPr lang="en-US" i="0"/>
                  <a:t>Loan amount</a:t>
                </a:r>
                <a:r>
                  <a:rPr lang="en-US" i="0">
                    <a:latin typeface="Cambria Math"/>
                  </a:rPr>
                  <a:t>" </a:t>
                </a:r>
                <a:r>
                  <a:rPr lang="en-US" b="0" i="0" smtClean="0">
                    <a:latin typeface="Cambria Math"/>
                  </a:rPr>
                  <a:t> " </a:t>
                </a:r>
                <a:r>
                  <a:rPr lang="en-US" b="0" i="0" smtClean="0"/>
                  <a:t>"</a:t>
                </a:r>
                <a:endParaRPr lang="en-US" dirty="0" smtClean="0"/>
              </a:p>
              <a:p>
                <a:pPr marL="466344" lvl="1" indent="0">
                  <a:lnSpc>
                    <a:spcPct val="150000"/>
                  </a:lnSpc>
                  <a:buNone/>
                </a:pPr>
                <a:endParaRPr lang="en-US" dirty="0" smtClean="0"/>
              </a:p>
              <a:p>
                <a:pPr marL="180594" marR="0" indent="-17145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en-US" dirty="0" smtClean="0"/>
                  <a:t>Cost of a loan with a dealer’s commission and bank-up costs</a:t>
                </a:r>
                <a:r>
                  <a:rPr lang="en-US" dirty="0" smtClean="0"/>
                  <a:t>: </a:t>
                </a:r>
                <a:r>
                  <a:rPr lang="en-US" b="0" dirty="0" smtClean="0"/>
                  <a:t>[p. 341]</a:t>
                </a:r>
              </a:p>
              <a:p>
                <a:pPr marL="180594" indent="-171450">
                  <a:lnSpc>
                    <a:spcPct val="150000"/>
                  </a:lnSpc>
                  <a:buFont typeface="Arial" pitchFamily="34" charset="0"/>
                  <a:buChar char="•"/>
                </a:pPr>
                <a:endParaRPr lang="en-US" dirty="0" smtClean="0"/>
              </a:p>
              <a:p>
                <a:pPr marL="466344" lvl="1" indent="0">
                  <a:lnSpc>
                    <a:spcPct val="150000"/>
                  </a:lnSpc>
                  <a:buNone/>
                </a:pPr>
                <a:r>
                  <a:rPr lang="en-US" i="0">
                    <a:latin typeface="Cambria Math"/>
                  </a:rPr>
                  <a:t>"Cost= " </a:t>
                </a:r>
                <a:r>
                  <a:rPr lang="en-US" i="0"/>
                  <a:t> </a:t>
                </a:r>
                <a:r>
                  <a:rPr lang="en-US" i="0">
                    <a:latin typeface="Cambria Math"/>
                  </a:rPr>
                  <a:t>("</a:t>
                </a:r>
                <a:r>
                  <a:rPr lang="en-US" i="0"/>
                  <a:t>Interest</a:t>
                </a:r>
                <a:r>
                  <a:rPr lang="en-US" b="0" i="0" smtClean="0"/>
                  <a:t> </a:t>
                </a:r>
                <a:r>
                  <a:rPr lang="en-US" i="0"/>
                  <a:t>+</a:t>
                </a:r>
                <a:r>
                  <a:rPr lang="en-US" b="0" i="0" smtClean="0"/>
                  <a:t> Deale</a:t>
                </a:r>
                <a:r>
                  <a:rPr lang="en-US" b="0" i="0" smtClean="0">
                    <a:latin typeface="Cambria Math"/>
                  </a:rPr>
                  <a:t>" "</a:t>
                </a:r>
                <a:r>
                  <a:rPr lang="en-US" b="0" i="0" smtClean="0"/>
                  <a:t>r</a:t>
                </a:r>
                <a:r>
                  <a:rPr lang="en-US" b="0" i="0" smtClean="0">
                    <a:latin typeface="Cambria Math"/>
                  </a:rPr>
                  <a:t>" ^"</a:t>
                </a:r>
                <a:r>
                  <a:rPr lang="en-US" b="0" i="0" smtClean="0"/>
                  <a:t>′</a:t>
                </a:r>
                <a:r>
                  <a:rPr lang="en-US" b="0" i="0" smtClean="0">
                    <a:latin typeface="Cambria Math"/>
                  </a:rPr>
                  <a:t>"  "</a:t>
                </a:r>
                <a:r>
                  <a:rPr lang="en-US" b="0" i="0" smtClean="0"/>
                  <a:t>s commission + Bank−up costs</a:t>
                </a:r>
                <a:r>
                  <a:rPr lang="en-US" b="0" i="0" smtClean="0">
                    <a:latin typeface="Cambria Math"/>
                  </a:rPr>
                  <a:t>" </a:t>
                </a:r>
                <a:r>
                  <a:rPr lang="en-US" b="0" i="0">
                    <a:latin typeface="Cambria Math"/>
                  </a:rPr>
                  <a:t>)/"</a:t>
                </a:r>
                <a:r>
                  <a:rPr lang="en-US" i="0"/>
                  <a:t>Loan amount</a:t>
                </a:r>
                <a:r>
                  <a:rPr lang="en-US" i="0">
                    <a:latin typeface="Cambria Math"/>
                  </a:rPr>
                  <a:t>"  " </a:t>
                </a:r>
                <a:r>
                  <a:rPr lang="en-US" i="0"/>
                  <a:t>"</a:t>
                </a:r>
                <a:endParaRPr lang="en-US" dirty="0"/>
              </a:p>
              <a:p>
                <a:pPr marL="9144" indent="0">
                  <a:buNone/>
                </a:pPr>
                <a:endParaRPr lang="en-US" dirty="0" smtClean="0"/>
              </a:p>
              <a:p>
                <a:pPr marL="9144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If the interest is “all-inclusive”, this means that the loaned amount includes interest, so the denominator is Loan amount – Interest, which has the effect of increasing the cost of the loan</a:t>
                </a:r>
                <a:r>
                  <a:rPr lang="en-US" dirty="0" smtClean="0"/>
                  <a:t>. </a:t>
                </a:r>
                <a:r>
                  <a:rPr lang="en-US" b="0" dirty="0" smtClean="0"/>
                  <a:t>[p. 341]</a:t>
                </a:r>
              </a:p>
              <a:p>
                <a:pPr marL="9144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27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 smtClean="0"/>
              <a:t>LOS: Describe primary sources of liquidity and factors that influence a company’s liquidity position.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400" dirty="0" smtClean="0"/>
              <a:t>LOS: Identify and evaluate the necessary tools to use in managing a company’s net daily cash position.</a:t>
            </a:r>
          </a:p>
          <a:p>
            <a:r>
              <a:rPr lang="en-US" sz="1400" dirty="0" smtClean="0"/>
              <a:t>Pages 305–307</a:t>
            </a:r>
          </a:p>
          <a:p>
            <a:endParaRPr lang="en-US" sz="1400" dirty="0" smtClean="0"/>
          </a:p>
          <a:p>
            <a:r>
              <a:rPr lang="en-US" sz="1400" dirty="0" smtClean="0"/>
              <a:t>2. Managing and Measuring Liquidity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="1" dirty="0" smtClean="0"/>
              <a:t>Liquidity</a:t>
            </a:r>
            <a:r>
              <a:rPr lang="en-US" dirty="0" smtClean="0"/>
              <a:t> is the ability of the company to satisfy its short-term obligations using assets that are readily converted into cash.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i="1" dirty="0" smtClean="0"/>
              <a:t>Note: </a:t>
            </a:r>
            <a:r>
              <a:rPr lang="en-US" dirty="0" smtClean="0"/>
              <a:t>We generally</a:t>
            </a:r>
            <a:r>
              <a:rPr lang="en-US" baseline="0" dirty="0" smtClean="0"/>
              <a:t> think of a company using current assets to satisfy current liabilities.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="1" dirty="0" smtClean="0"/>
              <a:t>Liquidity management </a:t>
            </a:r>
            <a:r>
              <a:rPr lang="en-US" dirty="0" smtClean="0"/>
              <a:t>is the ability of the company to generate cash when and where needed.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Liquidity management requires addressing drags and pulls on liquidity.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="1" dirty="0" smtClean="0"/>
              <a:t>Drags on liquidity </a:t>
            </a:r>
            <a:r>
              <a:rPr lang="en-US" dirty="0" smtClean="0"/>
              <a:t>are forces that delay the collection of cash,</a:t>
            </a:r>
            <a:r>
              <a:rPr lang="en-US" baseline="0" dirty="0" smtClean="0"/>
              <a:t> </a:t>
            </a:r>
            <a:r>
              <a:rPr lang="en-US" dirty="0" smtClean="0"/>
              <a:t>such as slow payments by customers and obsolete inventory.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="1" dirty="0" smtClean="0"/>
              <a:t>Pulls on liquidity </a:t>
            </a:r>
            <a:r>
              <a:rPr lang="en-US" dirty="0" smtClean="0"/>
              <a:t>are decisions that result in paying cash too soon, such as paying trade credit early or a bank reducing a line of credit.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005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dirty="0" smtClean="0"/>
                  <a:t>LOS: </a:t>
                </a:r>
                <a:r>
                  <a:rPr lang="en-US" sz="1400" dirty="0" smtClean="0"/>
                  <a:t>Evaluate the choices of short-term funding available to a company and recommend a financing method.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 smtClean="0"/>
                  <a:t>Pages 341–343</a:t>
                </a:r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Example: Cost of Borrowing</a:t>
                </a:r>
              </a:p>
              <a:p>
                <a:endParaRPr lang="en-US" dirty="0" smtClean="0"/>
              </a:p>
              <a:p>
                <a:pPr marL="0" indent="0" algn="just">
                  <a:buFont typeface="Arial" pitchFamily="34" charset="0"/>
                  <a:buNone/>
                </a:pPr>
                <a:r>
                  <a:rPr lang="en-US" i="1" dirty="0" smtClean="0"/>
                  <a:t>Note: </a:t>
                </a:r>
                <a:r>
                  <a:rPr lang="en-US" dirty="0" smtClean="0"/>
                  <a:t>Examples</a:t>
                </a:r>
                <a:r>
                  <a:rPr lang="en-US" baseline="0" dirty="0" smtClean="0"/>
                  <a:t> are similar to the examples in Example 8-7.</a:t>
                </a:r>
              </a:p>
              <a:p>
                <a:pPr marL="0" indent="0" algn="just">
                  <a:buFont typeface="Arial" pitchFamily="34" charset="0"/>
                  <a:buNone/>
                </a:pPr>
                <a:endParaRPr lang="en-US" dirty="0" smtClean="0"/>
              </a:p>
              <a:p>
                <a:pPr marL="9144" indent="0">
                  <a:spcAft>
                    <a:spcPts val="600"/>
                  </a:spcAft>
                  <a:buNone/>
                </a:pPr>
                <a:r>
                  <a:rPr lang="en-US" dirty="0" smtClean="0"/>
                  <a:t>Suppose a one-year loan of $100 million has a commitment fee of 2% and an interest rate of 4%. What is the cost of this loan?</a:t>
                </a:r>
              </a:p>
              <a:p>
                <a:pPr marL="9144" indent="0">
                  <a:spcAft>
                    <a:spcPts val="600"/>
                  </a:spcAft>
                  <a:buNone/>
                </a:pPr>
                <a:endParaRPr lang="en-US" dirty="0" smtClean="0"/>
              </a:p>
              <a:p>
                <a:pPr marL="210312" lvl="1" indent="0">
                  <a:spcAft>
                    <a:spcPts val="600"/>
                  </a:spcAft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Cost</m:t>
                    </m:r>
                    <m:r>
                      <m:rPr>
                        <m:nor/>
                      </m:rPr>
                      <a:rPr lang="en-US" b="0" i="0" smtClean="0"/>
                      <m:t> </m:t>
                    </m:r>
                    <m:r>
                      <m:rPr>
                        <m:nor/>
                      </m:rPr>
                      <a:rPr lang="en-US"/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/>
                          <m:t>Interest</m:t>
                        </m:r>
                        <m:r>
                          <m:rPr>
                            <m:nor/>
                          </m:rPr>
                          <a:rPr lang="en-US" b="0" i="0" smtClean="0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+</m:t>
                        </m:r>
                        <m:r>
                          <m:rPr>
                            <m:nor/>
                          </m:rPr>
                          <a:rPr lang="en-US" b="0" i="0" smtClean="0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Commitment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fee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/>
                          <m:t>Loan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amount</m:t>
                        </m:r>
                      </m:den>
                    </m:f>
                    <m:r>
                      <m:rPr>
                        <m:nor/>
                      </m:rPr>
                      <a:rPr lang="en-US" b="0" i="0" smtClean="0"/>
                      <m:t> </m:t>
                    </m:r>
                  </m:oMath>
                </a14:m>
                <a:endParaRPr lang="en-US" b="0" i="0" dirty="0" smtClean="0"/>
              </a:p>
              <a:p>
                <a:pPr marL="210312" lvl="1" indent="0">
                  <a:spcAft>
                    <a:spcPts val="600"/>
                  </a:spcAft>
                  <a:buNone/>
                </a:pPr>
                <a:endParaRPr lang="en-US" b="0" i="0" dirty="0" smtClean="0"/>
              </a:p>
              <a:p>
                <a:pPr marL="210312" lvl="1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/>
                        <m:t>Cost</m:t>
                      </m:r>
                      <m:r>
                        <m:rPr>
                          <m:nor/>
                        </m:rPr>
                        <a:rPr lang="en-US" b="0" i="0" smtClean="0"/>
                        <m:t> 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b="0" i="0" smtClean="0"/>
                                <m:t>0.04 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ea typeface="Cambria Math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ea typeface="Cambria Math"/>
                                </a:rPr>
                                <m:t> $100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b="0" i="0" smtClean="0">
                              <a:ea typeface="Cambria Math"/>
                            </a:rPr>
                            <m:t>+ (0.02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ea typeface="Cambria Math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ea typeface="Cambria Math"/>
                            </a:rPr>
                            <m:t> $100)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/>
                            <m:t>$100</m:t>
                          </m:r>
                        </m:den>
                      </m:f>
                      <m:r>
                        <m:rPr>
                          <m:nor/>
                        </m:rPr>
                        <a:rPr lang="en-US" b="0" i="0" smtClean="0"/>
                        <m:t> 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/>
                            <m:t>$6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/>
                            <m:t>$100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= 6%</m:t>
                      </m:r>
                    </m:oMath>
                  </m:oMathPara>
                </a14:m>
                <a:endParaRPr lang="en-US" b="0" i="1" dirty="0" smtClean="0"/>
              </a:p>
              <a:p>
                <a:pPr marL="9144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9144" indent="0">
                  <a:spcAft>
                    <a:spcPts val="600"/>
                  </a:spcAft>
                  <a:buNone/>
                </a:pPr>
                <a:r>
                  <a:rPr lang="en-US" dirty="0" smtClean="0"/>
                  <a:t>What is the cost of this one-year loan if the loaned amount is all-inclusive?</a:t>
                </a:r>
              </a:p>
              <a:p>
                <a:pPr marL="9144" indent="0">
                  <a:spcAft>
                    <a:spcPts val="600"/>
                  </a:spcAft>
                  <a:buNone/>
                </a:pPr>
                <a:endParaRPr lang="en-US" dirty="0" smtClean="0"/>
              </a:p>
              <a:p>
                <a:pPr marL="210312" lvl="1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Cost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/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/>
                            <m:t>Interest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+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Commitment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fee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/>
                            <m:t>Loan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amount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−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Interest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and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fee</m:t>
                          </m:r>
                        </m:den>
                      </m:f>
                      <m:r>
                        <m:rPr>
                          <m:nor/>
                        </m:rPr>
                        <a:rPr lang="en-US"/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 marL="9144" indent="0">
                  <a:spcAft>
                    <a:spcPts val="600"/>
                  </a:spcAft>
                  <a:buNone/>
                </a:pPr>
                <a:endParaRPr lang="en-US" dirty="0" smtClean="0"/>
              </a:p>
              <a:p>
                <a:pPr marL="210312" lvl="1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/>
                        <m:t>Cost</m:t>
                      </m:r>
                      <m:r>
                        <m:rPr>
                          <m:nor/>
                        </m:rPr>
                        <a:rPr lang="en-US" b="0" i="0" smtClean="0"/>
                        <m:t> 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/>
                                <m:t>0.04 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ea typeface="Cambria Math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ea typeface="Cambria Math"/>
                                </a:rPr>
                                <m:t>$100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>
                              <a:ea typeface="Cambria Math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ea typeface="Cambria Math"/>
                            </a:rPr>
                            <m:t>(0.02 </m:t>
                          </m:r>
                          <m:r>
                            <m:rPr>
                              <m:nor/>
                            </m:rPr>
                            <a:rPr lang="en-US">
                              <a:ea typeface="Cambria Math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ea typeface="Cambria Math"/>
                            </a:rPr>
                            <m:t>$100)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/>
                            <m:t>$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94</m:t>
                          </m:r>
                        </m:den>
                      </m:f>
                      <m:r>
                        <m:rPr>
                          <m:nor/>
                        </m:rPr>
                        <a:rPr lang="en-US"/>
                        <m:t> =</m:t>
                      </m:r>
                      <m:r>
                        <m:rPr>
                          <m:nor/>
                        </m:rPr>
                        <a:rPr lang="en-US" smtClean="0"/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0"/>
                            <m:t>$6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i="0" smtClean="0"/>
                            <m:t>$94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/>
                        <m:t>=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/>
                        <m:t>6</m:t>
                      </m:r>
                      <m:r>
                        <m:rPr>
                          <m:nor/>
                        </m:rPr>
                        <a:rPr lang="en-US" b="0" i="0" smtClean="0"/>
                        <m:t>.383</m:t>
                      </m:r>
                      <m:r>
                        <m:rPr>
                          <m:nor/>
                        </m:rPr>
                        <a:rPr lang="en-US"/>
                        <m:t>%</m:t>
                      </m:r>
                    </m:oMath>
                  </m:oMathPara>
                </a14:m>
                <a:endParaRPr lang="en-US" i="1" dirty="0" smtClean="0"/>
              </a:p>
              <a:p>
                <a:pPr marL="0" lvl="0" indent="-246888">
                  <a:spcAft>
                    <a:spcPts val="600"/>
                  </a:spcAft>
                  <a:buNone/>
                </a:pPr>
                <a:endParaRPr lang="en-US" i="1" dirty="0" smtClean="0"/>
              </a:p>
              <a:p>
                <a:pPr marL="0" lvl="0" indent="-246888">
                  <a:spcAft>
                    <a:spcPts val="600"/>
                  </a:spcAft>
                  <a:buNone/>
                </a:pPr>
                <a:r>
                  <a:rPr lang="en-US" i="1" dirty="0" smtClean="0"/>
                  <a:t>Note:</a:t>
                </a:r>
                <a:r>
                  <a:rPr lang="en-US" i="1" baseline="0" dirty="0" smtClean="0"/>
                  <a:t> </a:t>
                </a:r>
                <a:r>
                  <a:rPr lang="en-US" i="0" baseline="0" dirty="0" smtClean="0"/>
                  <a:t>If the loan is for less than one year, we would annualize the cost by the term of 365 divided by the number of days in the loan period. 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400" dirty="0" smtClean="0"/>
                  <a:t>Example: Cost of Borrowing</a:t>
                </a:r>
              </a:p>
              <a:p>
                <a:endParaRPr lang="en-US" dirty="0" smtClean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 smtClean="0"/>
                  <a:t>LOS: </a:t>
                </a:r>
                <a:r>
                  <a:rPr lang="en-US" dirty="0" smtClean="0"/>
                  <a:t>Evaluate the choices of short-term funding available to a company and recommend a financing method.</a:t>
                </a:r>
              </a:p>
              <a:p>
                <a:endParaRPr lang="en-US" dirty="0" smtClean="0"/>
              </a:p>
              <a:p>
                <a:pPr marL="0" indent="0">
                  <a:buFont typeface="Arial" pitchFamily="34" charset="0"/>
                  <a:buNone/>
                </a:pPr>
                <a:r>
                  <a:rPr lang="en-US" dirty="0" smtClean="0"/>
                  <a:t>Note: Example</a:t>
                </a:r>
                <a:r>
                  <a:rPr lang="en-US" baseline="0" dirty="0" smtClean="0"/>
                  <a:t> is similar to the examples in Example 8-7 [p. 342]</a:t>
                </a:r>
              </a:p>
              <a:p>
                <a:endParaRPr lang="en-US" dirty="0" smtClean="0"/>
              </a:p>
              <a:p>
                <a:pPr marL="9144" indent="0">
                  <a:spcAft>
                    <a:spcPts val="600"/>
                  </a:spcAft>
                  <a:buNone/>
                </a:pPr>
                <a:r>
                  <a:rPr lang="en-US" dirty="0" smtClean="0"/>
                  <a:t>Suppose a one-year loan of $100 million has a commitment fee of 2% and an interest rate of 4%. What is the cost of this loan?</a:t>
                </a:r>
              </a:p>
              <a:p>
                <a:pPr marL="9144" indent="0">
                  <a:spcAft>
                    <a:spcPts val="600"/>
                  </a:spcAft>
                  <a:buNone/>
                </a:pPr>
                <a:endParaRPr lang="en-US" dirty="0" smtClean="0"/>
              </a:p>
              <a:p>
                <a:pPr marL="210312" lvl="1" indent="0">
                  <a:spcAft>
                    <a:spcPts val="600"/>
                  </a:spcAft>
                  <a:buNone/>
                </a:pPr>
                <a:r>
                  <a:rPr lang="en-US" dirty="0" smtClean="0"/>
                  <a:t> </a:t>
                </a:r>
                <a:r>
                  <a:rPr lang="en-US" i="0">
                    <a:latin typeface="Cambria Math"/>
                  </a:rPr>
                  <a:t>"Cost= " </a:t>
                </a:r>
                <a:r>
                  <a:rPr lang="en-US" i="0"/>
                  <a:t> "Interest+Commitment fee</a:t>
                </a:r>
                <a:r>
                  <a:rPr lang="en-US" i="0">
                    <a:latin typeface="Cambria Math"/>
                  </a:rPr>
                  <a:t>" /"</a:t>
                </a:r>
                <a:r>
                  <a:rPr lang="en-US" i="0"/>
                  <a:t>Loan amount</a:t>
                </a:r>
                <a:r>
                  <a:rPr lang="en-US" i="0">
                    <a:latin typeface="Cambria Math"/>
                  </a:rPr>
                  <a:t>" </a:t>
                </a:r>
                <a:r>
                  <a:rPr lang="en-US" b="0" i="0" smtClean="0">
                    <a:latin typeface="Cambria Math"/>
                  </a:rPr>
                  <a:t> " </a:t>
                </a:r>
                <a:r>
                  <a:rPr lang="en-US" b="0" i="0" smtClean="0"/>
                  <a:t>"</a:t>
                </a:r>
                <a:endParaRPr lang="en-US" b="0" i="0" dirty="0" smtClean="0"/>
              </a:p>
              <a:p>
                <a:pPr marL="210312" lvl="1" indent="0">
                  <a:spcAft>
                    <a:spcPts val="600"/>
                  </a:spcAft>
                  <a:buNone/>
                </a:pPr>
                <a:endParaRPr lang="en-US" b="0" i="0" dirty="0" smtClean="0"/>
              </a:p>
              <a:p>
                <a:pPr marL="210312" lvl="1" indent="0">
                  <a:spcAft>
                    <a:spcPts val="600"/>
                  </a:spcAft>
                  <a:buNone/>
                </a:pPr>
                <a:r>
                  <a:rPr lang="en-US" b="0" i="0" smtClean="0">
                    <a:latin typeface="Cambria Math"/>
                  </a:rPr>
                  <a:t>"Cost = "  ("</a:t>
                </a:r>
                <a:r>
                  <a:rPr lang="en-US" b="0" i="0" smtClean="0"/>
                  <a:t>0.04 </a:t>
                </a:r>
                <a:r>
                  <a:rPr lang="en-US" b="0" i="0" smtClean="0">
                    <a:ea typeface="Cambria Math"/>
                  </a:rPr>
                  <a:t>×$100</a:t>
                </a:r>
                <a:r>
                  <a:rPr lang="en-US" b="0" i="0" smtClean="0">
                    <a:latin typeface="Cambria Math"/>
                    <a:ea typeface="Cambria Math"/>
                  </a:rPr>
                  <a:t>" )"</a:t>
                </a:r>
                <a:r>
                  <a:rPr lang="en-US" b="0" i="0" smtClean="0">
                    <a:ea typeface="Cambria Math"/>
                  </a:rPr>
                  <a:t>+(0.02 ×$100)</a:t>
                </a:r>
                <a:r>
                  <a:rPr lang="en-US" b="0" i="0" smtClean="0">
                    <a:latin typeface="Cambria Math"/>
                    <a:ea typeface="Cambria Math"/>
                  </a:rPr>
                  <a:t>" /"</a:t>
                </a:r>
                <a:r>
                  <a:rPr lang="en-US" b="0" i="0" smtClean="0"/>
                  <a:t>$100</a:t>
                </a:r>
                <a:r>
                  <a:rPr lang="en-US" b="0" i="0" smtClean="0">
                    <a:latin typeface="Cambria Math"/>
                  </a:rPr>
                  <a:t>"  " = " </a:t>
                </a:r>
                <a:r>
                  <a:rPr lang="en-US" b="0" i="0" smtClean="0"/>
                  <a:t> "$6</a:t>
                </a:r>
                <a:r>
                  <a:rPr lang="en-US" b="0" i="0" smtClean="0">
                    <a:latin typeface="Cambria Math"/>
                  </a:rPr>
                  <a:t>" /"</a:t>
                </a:r>
                <a:r>
                  <a:rPr lang="en-US" b="0" i="0" smtClean="0"/>
                  <a:t>$100</a:t>
                </a:r>
                <a:r>
                  <a:rPr lang="en-US" b="0" i="0" smtClean="0">
                    <a:latin typeface="Cambria Math"/>
                  </a:rPr>
                  <a:t>"  "=6%</a:t>
                </a:r>
                <a:r>
                  <a:rPr lang="en-US" b="0" i="0" smtClean="0"/>
                  <a:t>"</a:t>
                </a:r>
                <a:endParaRPr lang="en-US" b="0" i="1" dirty="0" smtClean="0"/>
              </a:p>
              <a:p>
                <a:pPr marL="9144" indent="0">
                  <a:spcAft>
                    <a:spcPts val="600"/>
                  </a:spcAft>
                  <a:buNone/>
                </a:pPr>
                <a:r>
                  <a:rPr lang="en-US" i="0">
                    <a:latin typeface="Cambria Math"/>
                  </a:rPr>
                  <a:t>" </a:t>
                </a:r>
                <a:r>
                  <a:rPr lang="en-US" i="0"/>
                  <a:t>"</a:t>
                </a:r>
                <a:endParaRPr lang="en-US" dirty="0"/>
              </a:p>
              <a:p>
                <a:pPr marL="9144" indent="0">
                  <a:spcAft>
                    <a:spcPts val="600"/>
                  </a:spcAft>
                  <a:buNone/>
                </a:pPr>
                <a:r>
                  <a:rPr lang="en-US" dirty="0" smtClean="0"/>
                  <a:t>What is the cost of this one-year loan if the loaned amount is all-inclusive</a:t>
                </a:r>
                <a:r>
                  <a:rPr lang="en-US" dirty="0" smtClean="0"/>
                  <a:t>?</a:t>
                </a:r>
              </a:p>
              <a:p>
                <a:pPr marL="9144" indent="0">
                  <a:spcAft>
                    <a:spcPts val="600"/>
                  </a:spcAft>
                  <a:buNone/>
                </a:pPr>
                <a:endParaRPr lang="en-US" dirty="0" smtClean="0"/>
              </a:p>
              <a:p>
                <a:pPr marL="210312" lvl="1" indent="0">
                  <a:spcAft>
                    <a:spcPts val="600"/>
                  </a:spcAft>
                  <a:buNone/>
                </a:pPr>
                <a:r>
                  <a:rPr lang="en-US" i="0">
                    <a:latin typeface="Cambria Math"/>
                  </a:rPr>
                  <a:t>"Cost= " </a:t>
                </a:r>
                <a:r>
                  <a:rPr lang="en-US" i="0"/>
                  <a:t> "Interest</a:t>
                </a:r>
                <a:r>
                  <a:rPr lang="en-US" b="0" i="0" smtClean="0"/>
                  <a:t> </a:t>
                </a:r>
                <a:r>
                  <a:rPr lang="en-US" i="0"/>
                  <a:t>+</a:t>
                </a:r>
                <a:r>
                  <a:rPr lang="en-US" b="0" i="0" smtClean="0"/>
                  <a:t> </a:t>
                </a:r>
                <a:r>
                  <a:rPr lang="en-US" i="0"/>
                  <a:t>Commitment fee</a:t>
                </a:r>
                <a:r>
                  <a:rPr lang="en-US" i="0">
                    <a:latin typeface="Cambria Math"/>
                  </a:rPr>
                  <a:t>" /("</a:t>
                </a:r>
                <a:r>
                  <a:rPr lang="en-US" i="0"/>
                  <a:t>Loan amount</a:t>
                </a:r>
                <a:r>
                  <a:rPr lang="en-US" b="0" i="0" smtClean="0">
                    <a:latin typeface="Cambria Math"/>
                  </a:rPr>
                  <a:t>"  −"</a:t>
                </a:r>
                <a:r>
                  <a:rPr lang="en-US" b="0" i="0" smtClean="0"/>
                  <a:t>interest and fee</a:t>
                </a:r>
                <a:r>
                  <a:rPr lang="en-US" b="0" i="0" smtClean="0">
                    <a:latin typeface="Cambria Math"/>
                  </a:rPr>
                  <a:t>" </a:t>
                </a:r>
                <a:r>
                  <a:rPr lang="en-US" b="0" i="0">
                    <a:latin typeface="Cambria Math"/>
                  </a:rPr>
                  <a:t>) "</a:t>
                </a:r>
                <a:r>
                  <a:rPr lang="en-US" i="0">
                    <a:latin typeface="Cambria Math"/>
                  </a:rPr>
                  <a:t> </a:t>
                </a:r>
                <a:r>
                  <a:rPr lang="en-US" i="0"/>
                  <a:t>"</a:t>
                </a:r>
                <a:endParaRPr lang="en-US" dirty="0" smtClean="0"/>
              </a:p>
              <a:p>
                <a:pPr marL="9144" indent="0">
                  <a:spcAft>
                    <a:spcPts val="600"/>
                  </a:spcAft>
                  <a:buNone/>
                </a:pPr>
                <a:endParaRPr lang="en-US" dirty="0" smtClean="0"/>
              </a:p>
              <a:p>
                <a:pPr marL="210312" lvl="1" indent="0">
                  <a:spcAft>
                    <a:spcPts val="600"/>
                  </a:spcAft>
                  <a:buNone/>
                </a:pPr>
                <a:r>
                  <a:rPr lang="en-US" b="0" i="0" smtClean="0">
                    <a:latin typeface="Cambria Math"/>
                  </a:rPr>
                  <a:t>"Cost = </a:t>
                </a:r>
                <a:r>
                  <a:rPr lang="en-US" b="0" i="0">
                    <a:latin typeface="Cambria Math"/>
                  </a:rPr>
                  <a:t>" </a:t>
                </a:r>
                <a:r>
                  <a:rPr lang="en-US" i="0">
                    <a:latin typeface="Cambria Math"/>
                  </a:rPr>
                  <a:t> ("</a:t>
                </a:r>
                <a:r>
                  <a:rPr lang="en-US" i="0"/>
                  <a:t>0.04 </a:t>
                </a:r>
                <a:r>
                  <a:rPr lang="en-US" i="0">
                    <a:ea typeface="Cambria Math"/>
                  </a:rPr>
                  <a:t>×$100</a:t>
                </a:r>
                <a:r>
                  <a:rPr lang="en-US" i="0">
                    <a:latin typeface="Cambria Math"/>
                    <a:ea typeface="Cambria Math"/>
                  </a:rPr>
                  <a:t>" )"</a:t>
                </a:r>
                <a:r>
                  <a:rPr lang="en-US" i="0">
                    <a:ea typeface="Cambria Math"/>
                  </a:rPr>
                  <a:t>+(0.02 ×$100)</a:t>
                </a:r>
                <a:r>
                  <a:rPr lang="en-US" i="0">
                    <a:latin typeface="Cambria Math"/>
                    <a:ea typeface="Cambria Math"/>
                  </a:rPr>
                  <a:t>" /"</a:t>
                </a:r>
                <a:r>
                  <a:rPr lang="en-US" i="0"/>
                  <a:t>$</a:t>
                </a:r>
                <a:r>
                  <a:rPr lang="en-US" b="0" i="0" smtClean="0"/>
                  <a:t>94</a:t>
                </a:r>
                <a:r>
                  <a:rPr lang="en-US" b="0" i="0" smtClean="0">
                    <a:latin typeface="Cambria Math"/>
                  </a:rPr>
                  <a:t>" </a:t>
                </a:r>
                <a:r>
                  <a:rPr lang="en-US" b="0" i="0">
                    <a:latin typeface="Cambria Math"/>
                  </a:rPr>
                  <a:t> "</a:t>
                </a:r>
                <a:r>
                  <a:rPr lang="en-US" i="0">
                    <a:latin typeface="Cambria Math"/>
                  </a:rPr>
                  <a:t> = " </a:t>
                </a:r>
                <a:r>
                  <a:rPr lang="en-US" i="0"/>
                  <a:t> "$6</a:t>
                </a:r>
                <a:r>
                  <a:rPr lang="en-US" i="0">
                    <a:latin typeface="Cambria Math"/>
                  </a:rPr>
                  <a:t>" /("</a:t>
                </a:r>
                <a:r>
                  <a:rPr lang="en-US" i="0"/>
                  <a:t>$</a:t>
                </a:r>
                <a:r>
                  <a:rPr lang="en-US" b="0" i="0" smtClean="0">
                    <a:latin typeface="Cambria Math"/>
                  </a:rPr>
                  <a:t>" 94</a:t>
                </a:r>
                <a:r>
                  <a:rPr lang="en-US" b="0" i="0">
                    <a:latin typeface="Cambria Math"/>
                  </a:rPr>
                  <a:t>) "</a:t>
                </a:r>
                <a:r>
                  <a:rPr lang="en-US" i="0">
                    <a:latin typeface="Cambria Math"/>
                  </a:rPr>
                  <a:t>=6</a:t>
                </a:r>
                <a:r>
                  <a:rPr lang="en-US" b="0" i="0" smtClean="0">
                    <a:latin typeface="Cambria Math"/>
                  </a:rPr>
                  <a:t>.383</a:t>
                </a:r>
                <a:r>
                  <a:rPr lang="en-US" i="0">
                    <a:latin typeface="Cambria Math"/>
                  </a:rPr>
                  <a:t>%</a:t>
                </a:r>
                <a:r>
                  <a:rPr lang="en-US" i="0"/>
                  <a:t>"</a:t>
                </a:r>
                <a:endParaRPr lang="en-US" i="1" dirty="0" smtClean="0"/>
              </a:p>
              <a:p>
                <a:pPr marL="0" lvl="0" indent="-246888">
                  <a:spcAft>
                    <a:spcPts val="600"/>
                  </a:spcAft>
                  <a:buNone/>
                </a:pPr>
                <a:endParaRPr lang="en-US" i="1" dirty="0" smtClean="0"/>
              </a:p>
              <a:p>
                <a:pPr marL="0" lvl="0" indent="-246888">
                  <a:spcAft>
                    <a:spcPts val="600"/>
                  </a:spcAft>
                  <a:buNone/>
                </a:pPr>
                <a:r>
                  <a:rPr lang="en-US" i="0" dirty="0" smtClean="0"/>
                  <a:t>Note:</a:t>
                </a:r>
                <a:r>
                  <a:rPr lang="en-US" i="0" baseline="0" dirty="0" smtClean="0"/>
                  <a:t> If the loan is for less than one year, we would annualize the cost by the term of 365 divided by the number of days in the loan period. [p. 342, top of page]</a:t>
                </a:r>
                <a:endParaRPr lang="en-US" i="0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37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9.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857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/>
              <a:t>9. Summary</a:t>
            </a:r>
            <a:r>
              <a:rPr lang="en-US" sz="1400" baseline="0" dirty="0" smtClean="0"/>
              <a:t>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66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LOS: Describe primary sources of liquidity and factors that influence a company’s liquidity position.</a:t>
            </a:r>
          </a:p>
          <a:p>
            <a:r>
              <a:rPr lang="en-US" sz="1600" dirty="0" smtClean="0"/>
              <a:t>Pages 305–306</a:t>
            </a:r>
          </a:p>
          <a:p>
            <a:endParaRPr lang="en-US" sz="1600" dirty="0" smtClean="0"/>
          </a:p>
          <a:p>
            <a:r>
              <a:rPr lang="en-US" sz="1600" dirty="0" smtClean="0"/>
              <a:t>Sources of Liquidity</a:t>
            </a:r>
          </a:p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Primary sources of liquidity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Ready cash balances (cash and cash equivalents)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Short-term funds (short-term financing, such as trade credit and bank loans)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Cash flow management (for example, getting customers’ payments deposited quickly)</a:t>
            </a:r>
          </a:p>
          <a:p>
            <a:pPr marL="457200" lvl="1" indent="0">
              <a:buFont typeface="Arial" pitchFamily="34" charset="0"/>
              <a:buNone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Secondary sources of liquidity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Renegotiating debt contracts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Selling assets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Filing for bankruptcy protection and reorganizing.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7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LOS: Compare a company’s liquidity measures with those of peer companies.</a:t>
            </a:r>
          </a:p>
          <a:p>
            <a:r>
              <a:rPr lang="en-US" sz="1400" dirty="0" smtClean="0"/>
              <a:t>Pages 307–309</a:t>
            </a:r>
          </a:p>
          <a:p>
            <a:endParaRPr lang="en-US" sz="1400" dirty="0" smtClean="0"/>
          </a:p>
          <a:p>
            <a:r>
              <a:rPr lang="en-US" sz="1400" dirty="0" smtClean="0"/>
              <a:t>Measure of Liquidity</a:t>
            </a:r>
          </a:p>
          <a:p>
            <a:endParaRPr lang="en-US" dirty="0" smtClean="0"/>
          </a:p>
          <a:p>
            <a:pPr marL="171450" indent="-1714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Liquidity ratios</a:t>
            </a:r>
            <a:endParaRPr lang="en-US" sz="1200" b="0" i="0" u="none" strike="noStrike" dirty="0" smtClean="0">
              <a:effectLst/>
              <a:latin typeface="+mn-lt"/>
            </a:endParaRPr>
          </a:p>
          <a:p>
            <a:pPr marL="457200" lvl="2" indent="-27432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Current ratio: Ability to satisfy current liabilities using current assets</a:t>
            </a:r>
            <a:endParaRPr lang="en-US" sz="1200" b="0" i="0" u="none" strike="noStrike" dirty="0">
              <a:effectLst/>
              <a:latin typeface="+mn-lt"/>
            </a:endParaRPr>
          </a:p>
          <a:p>
            <a:pPr marL="457200" lvl="2" indent="-27432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200" b="0" i="0" u="none" strike="noStrike" dirty="0" smtClean="0">
                <a:effectLst/>
                <a:latin typeface="+mn-lt"/>
              </a:rPr>
              <a:t>Quick ratio: </a:t>
            </a: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Ability </a:t>
            </a:r>
            <a:r>
              <a:rPr lang="en-US" sz="1200" b="0" i="0" u="none" strike="noStrike" kern="1200" dirty="0">
                <a:solidFill>
                  <a:srgbClr val="000000"/>
                </a:solidFill>
                <a:effectLst/>
                <a:latin typeface="+mn-lt"/>
              </a:rPr>
              <a:t>to satisfy current liabilities</a:t>
            </a:r>
            <a:r>
              <a:rPr lang="en-US" sz="1200" b="0" i="0" u="none" strike="noStrike" kern="1200" baseline="0" dirty="0">
                <a:solidFill>
                  <a:srgbClr val="000000"/>
                </a:solidFill>
                <a:effectLst/>
                <a:latin typeface="+mn-lt"/>
              </a:rPr>
              <a:t> using the most liquid of current assets</a:t>
            </a:r>
            <a:endParaRPr lang="en-US" sz="1200" b="0" i="0" u="none" strike="noStrike" dirty="0">
              <a:effectLst/>
              <a:latin typeface="+mn-lt"/>
            </a:endParaRPr>
          </a:p>
          <a:p>
            <a:pPr marL="171450" indent="-1714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US" sz="1200" b="0" i="0" u="none" strike="noStrike" kern="1200" dirty="0" smtClean="0">
              <a:solidFill>
                <a:srgbClr val="000000"/>
              </a:solidFill>
              <a:effectLst/>
              <a:latin typeface="+mn-lt"/>
            </a:endParaRPr>
          </a:p>
          <a:p>
            <a:pPr marL="171450" indent="-17145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Ratios indicating</a:t>
            </a:r>
            <a:r>
              <a:rPr lang="en-US" sz="1200" b="0" i="0" u="none" strike="noStrike" kern="1200" baseline="0" dirty="0" smtClean="0">
                <a:solidFill>
                  <a:srgbClr val="000000"/>
                </a:solidFill>
                <a:effectLst/>
                <a:latin typeface="+mn-lt"/>
              </a:rPr>
              <a:t> m</a:t>
            </a: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anagement of current assets</a:t>
            </a:r>
            <a:endParaRPr lang="en-US" sz="1200" b="0" i="0" u="none" strike="noStrike" dirty="0" smtClean="0">
              <a:effectLst/>
              <a:latin typeface="+mn-lt"/>
            </a:endParaRPr>
          </a:p>
          <a:p>
            <a:pPr marL="457200" marR="0" lvl="2" indent="-274320" algn="l" rtl="0" eaLnBrk="1" fontAlgn="auto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Receivables turnover: How </a:t>
            </a:r>
            <a:r>
              <a:rPr lang="en-US" sz="1200" b="0" i="0" u="none" strike="noStrike" kern="1200" dirty="0">
                <a:solidFill>
                  <a:srgbClr val="000000"/>
                </a:solidFill>
                <a:effectLst/>
                <a:latin typeface="+mn-lt"/>
              </a:rPr>
              <a:t>many times accounts receivable are created and collected during the period</a:t>
            </a:r>
            <a:endParaRPr lang="en-US" sz="1200" b="0" i="0" u="none" strike="noStrike" dirty="0">
              <a:effectLst/>
              <a:latin typeface="+mn-lt"/>
            </a:endParaRPr>
          </a:p>
          <a:p>
            <a:pPr marL="457200" lvl="2" indent="-274320" algn="l" rtl="0" eaLnBrk="1" fontAlgn="t" latinLnBrk="0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200" b="0" i="0" u="none" strike="noStrike" dirty="0" smtClean="0">
                <a:effectLst/>
                <a:latin typeface="+mn-lt"/>
              </a:rPr>
              <a:t>Inventory turnover: </a:t>
            </a:r>
            <a:r>
              <a:rPr lang="en-US" sz="1200" b="0" i="0" u="none" strike="noStrike" kern="1200" dirty="0" smtClean="0">
                <a:solidFill>
                  <a:srgbClr val="000000"/>
                </a:solidFill>
                <a:effectLst/>
                <a:latin typeface="+mn-lt"/>
              </a:rPr>
              <a:t>How </a:t>
            </a:r>
            <a:r>
              <a:rPr lang="en-US" sz="1200" b="0" i="0" u="none" strike="noStrike" kern="1200" dirty="0">
                <a:solidFill>
                  <a:srgbClr val="000000"/>
                </a:solidFill>
                <a:effectLst/>
                <a:latin typeface="+mn-lt"/>
              </a:rPr>
              <a:t>many times inventory is created and sold during the period</a:t>
            </a:r>
            <a:endParaRPr lang="en-US" sz="1200" b="0" i="0" u="none" strike="noStrike" dirty="0">
              <a:effectLst/>
              <a:latin typeface="+mn-lt"/>
            </a:endParaRPr>
          </a:p>
          <a:p>
            <a:pPr marL="171450" indent="-171450">
              <a:buFont typeface="Arial" pitchFamily="34" charset="0"/>
              <a:buChar char="•"/>
            </a:pPr>
            <a:endParaRPr lang="en-US" sz="1200" i="1" dirty="0" smtClean="0"/>
          </a:p>
          <a:p>
            <a:pPr marL="0" indent="0">
              <a:buFont typeface="Arial" pitchFamily="34" charset="0"/>
              <a:buNone/>
            </a:pPr>
            <a:r>
              <a:rPr lang="en-US" sz="1200" i="1" dirty="0" smtClean="0"/>
              <a:t>Note: </a:t>
            </a:r>
            <a:r>
              <a:rPr lang="en-US" sz="1200" dirty="0" smtClean="0"/>
              <a:t>Dividing</a:t>
            </a:r>
            <a:r>
              <a:rPr lang="en-US" sz="1200" baseline="0" dirty="0" smtClean="0"/>
              <a:t> 365 by the turnover ratio results in the number of days. </a:t>
            </a:r>
          </a:p>
          <a:p>
            <a:pPr marL="0" indent="0">
              <a:buFont typeface="Arial" pitchFamily="34" charset="0"/>
              <a:buNone/>
            </a:pPr>
            <a:endParaRPr lang="en-US" baseline="0" dirty="0" smtClean="0"/>
          </a:p>
          <a:p>
            <a:pPr marL="0" indent="0">
              <a:buFont typeface="Arial" pitchFamily="34" charset="0"/>
              <a:buNone/>
            </a:pPr>
            <a:r>
              <a:rPr lang="en-US" b="1" i="0" baseline="0" dirty="0" smtClean="0"/>
              <a:t>Discussion question</a:t>
            </a:r>
            <a:r>
              <a:rPr lang="en-US" i="0" baseline="0" dirty="0" smtClean="0"/>
              <a:t>: </a:t>
            </a:r>
            <a:r>
              <a:rPr lang="en-US" baseline="0" dirty="0" smtClean="0"/>
              <a:t>Why does excluding inventory from the numerator in calculating the quick ratio provide a measure of liquidity different than the current ratio?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45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LOS: Evaluate working capital effectiveness of a company based on its operating and cash conversion cycles, and compare the company’s effectiveness with that of peer companies.</a:t>
            </a:r>
          </a:p>
          <a:p>
            <a:r>
              <a:rPr lang="en-US" sz="1400" dirty="0" smtClean="0"/>
              <a:t>Page 312</a:t>
            </a:r>
          </a:p>
          <a:p>
            <a:endParaRPr lang="en-US" sz="1400" dirty="0" smtClean="0"/>
          </a:p>
          <a:p>
            <a:r>
              <a:rPr lang="en-US" sz="1400" dirty="0" smtClean="0"/>
              <a:t>Operating and Cash Conversion Cycles</a:t>
            </a:r>
          </a:p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 smtClean="0"/>
              <a:t>operating cycle</a:t>
            </a:r>
            <a:r>
              <a:rPr lang="en-US" dirty="0" smtClean="0"/>
              <a:t> is the length of time it takes a company’s investment in inventory to be collected in cash from customers.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 smtClean="0"/>
              <a:t>net operating cycle </a:t>
            </a:r>
            <a:r>
              <a:rPr lang="en-US" dirty="0" smtClean="0"/>
              <a:t>(or the </a:t>
            </a:r>
            <a:r>
              <a:rPr lang="en-US" b="1" dirty="0" smtClean="0"/>
              <a:t>cash conversion cycle</a:t>
            </a:r>
            <a:r>
              <a:rPr lang="en-US" dirty="0" smtClean="0"/>
              <a:t>)</a:t>
            </a:r>
            <a:r>
              <a:rPr lang="en-US" b="1" dirty="0" smtClean="0"/>
              <a:t> </a:t>
            </a:r>
            <a:r>
              <a:rPr lang="en-US" dirty="0" smtClean="0"/>
              <a:t>is the length of time it takes for a company’s investment in inventory to generate cash, considering that some or all of the inventory is purchased using credit. 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 length of the company’s operating and cash conversion cycles is a factor that determines how much liquidity a company needs.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dirty="0" smtClean="0"/>
              <a:t>The longer the cycle, the greater the company’s need for liquidity.</a:t>
            </a:r>
          </a:p>
          <a:p>
            <a:endParaRPr lang="en-US" dirty="0" smtClean="0"/>
          </a:p>
          <a:p>
            <a:r>
              <a:rPr lang="en-US" b="1" i="0" dirty="0" smtClean="0"/>
              <a:t>Discussion questions: </a:t>
            </a:r>
            <a:r>
              <a:rPr lang="en-US" dirty="0" smtClean="0"/>
              <a:t>What type</a:t>
            </a:r>
            <a:r>
              <a:rPr lang="en-US" baseline="0" dirty="0" smtClean="0"/>
              <a:t> of companies would tend to have a long operating cycle? What type of companies would tend to have a short operating cycle?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50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LOS: Evaluate working capital effectiveness of a company based on its operating and cash conversion cycles, and compare the company’s effectiveness with that of peer companies.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Page 312</a:t>
            </a:r>
          </a:p>
          <a:p>
            <a:endParaRPr lang="en-US" sz="1400" dirty="0" smtClean="0"/>
          </a:p>
          <a:p>
            <a:r>
              <a:rPr lang="en-US" sz="1400" dirty="0" smtClean="0"/>
              <a:t>Operating and Cash Conversion Cycles</a:t>
            </a:r>
          </a:p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The cycle indicates the length of time that cash is invested in current assets (other</a:t>
            </a:r>
            <a:r>
              <a:rPr lang="en-US" baseline="0" dirty="0" smtClean="0"/>
              <a:t> than cash).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The cash conversion cycle is useful when the company acquires inventory using trade credit.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The length of time associated with a segment in the cycle varies among companies and industries.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50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 smtClean="0"/>
                  <a:t>LOS: Evaluate working capital effectiveness of a company based on its operating and cash conversion cycles, and compare the company’s effectiveness with that of peer companies.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 smtClean="0"/>
                  <a:t>Pages</a:t>
                </a:r>
                <a:r>
                  <a:rPr lang="en-US" sz="1400" baseline="0" dirty="0" smtClean="0"/>
                  <a:t> 309–312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400" dirty="0" smtClean="0"/>
              </a:p>
              <a:p>
                <a:r>
                  <a:rPr lang="en-US" sz="1400" dirty="0" smtClean="0"/>
                  <a:t>Operating and Cash Conversion Cycles: Formulas</a:t>
                </a:r>
              </a:p>
              <a:p>
                <a:endParaRPr lang="en-US" dirty="0" smtClean="0"/>
              </a:p>
              <a:p>
                <a:pPr rtl="0" eaLnBrk="1" fontAlgn="t" latinLnBrk="0" hangingPunct="1"/>
                <a:r>
                  <a:rPr lang="en-US" sz="1200" b="0" i="0" u="none" strike="noStrike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Number of days of inventory = Average </a:t>
                </a:r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time it takes to create and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sell inventory</a:t>
                </a:r>
              </a:p>
              <a:p>
                <a:pPr rtl="0" eaLnBrk="1" fontAlgn="t" latinLnBrk="0" hangingPunct="1"/>
                <a:endParaRPr lang="en-US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rtl="0" eaLnBrk="1" fontAlgn="t" latinLnBrk="0" hangingPunct="1"/>
                <a:r>
                  <a:rPr lang="en-US" sz="1200" b="0" i="0" u="none" strike="noStrike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Number of days of receivables = Average </a:t>
                </a:r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time it takes to collect on </a:t>
                </a:r>
                <a:r>
                  <a:rPr lang="en-US" sz="1200" b="0" i="0" u="none" strike="noStrike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accounts receivable</a:t>
                </a:r>
              </a:p>
              <a:p>
                <a:pPr rtl="0" eaLnBrk="1" fontAlgn="t" latinLnBrk="0" hangingPunct="1"/>
                <a:endParaRPr lang="en-US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rtl="0" eaLnBrk="1" fontAlgn="t" latinLnBrk="0" hangingPunct="1"/>
                <a:r>
                  <a:rPr lang="en-US" sz="1200" b="0" i="0" u="none" strike="noStrike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Number of days of payables = Average </a:t>
                </a:r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time it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takes to pay its 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suppliers</a:t>
                </a:r>
              </a:p>
              <a:p>
                <a:pPr rtl="0" eaLnBrk="1" fontAlgn="t" latinLnBrk="0" hangingPunct="1"/>
                <a:endParaRPr lang="en-US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rtl="0" eaLnBrk="1" fontAlgn="t" latinLnBrk="0" hangingPunct="1"/>
                <a:r>
                  <a:rPr lang="en-US" sz="1200" b="0" i="0" u="none" strike="noStrike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Operating cycle = Number of days of inventory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+ Number of days of receivables</a:t>
                </a:r>
              </a:p>
              <a:p>
                <a:pPr rtl="0" eaLnBrk="1" fontAlgn="t" latinLnBrk="0" hangingPunct="1"/>
                <a:endParaRPr lang="en-US" sz="1200" b="0" i="0" u="none" strike="noStrike" kern="1200" baseline="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rtl="0" eaLnBrk="1" fontAlgn="t" latinLnBrk="0" hangingPunct="1"/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Net operating cycle or Cash conversion cycle = Numbers of days of inventory + Number of days of receivables </a:t>
                </a:r>
                <a:r>
                  <a:rPr lang="en-US" sz="1200" baseline="0" dirty="0" smtClean="0"/>
                  <a:t>– Number of days of payables</a:t>
                </a:r>
                <a:endParaRPr lang="en-US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dirty="0" smtClean="0"/>
                  <a:t>LOS: Evaluate working capital effectiveness of a company based on its operating and cash conversion cycles, and compare the company’s effectiveness with that of peer companies.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1400" dirty="0" smtClean="0"/>
              </a:p>
              <a:p>
                <a:r>
                  <a:rPr lang="en-US" sz="1400" dirty="0" smtClean="0"/>
                  <a:t>Operating </a:t>
                </a:r>
                <a:r>
                  <a:rPr lang="en-US" sz="1400" dirty="0" smtClean="0"/>
                  <a:t>and Cash Conversion Cycles: Formulas</a:t>
                </a:r>
              </a:p>
              <a:p>
                <a:endParaRPr lang="en-US" dirty="0" smtClean="0"/>
              </a:p>
              <a:p>
                <a:pPr rtl="0" eaLnBrk="1" fontAlgn="t" latinLnBrk="0" hangingPunct="1"/>
                <a:r>
                  <a:rPr lang="en-US" sz="1200" b="0" i="0" u="none" strike="noStrike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Number </a:t>
                </a:r>
                <a:r>
                  <a:rPr lang="en-US" sz="1200" b="0" i="0" u="none" strike="noStrike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days of inventory = Average </a:t>
                </a:r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time it takes to create and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sell inventory</a:t>
                </a:r>
              </a:p>
              <a:p>
                <a:pPr rtl="0" eaLnBrk="1" fontAlgn="t" latinLnBrk="0" hangingPunct="1"/>
                <a:endParaRPr lang="en-US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rtl="0" eaLnBrk="1" fontAlgn="t" latinLnBrk="0" hangingPunct="1"/>
                <a:r>
                  <a:rPr lang="en-US" sz="1200" b="0" i="0" u="none" strike="noStrike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Number of days of receivables = Average </a:t>
                </a:r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time it takes to collect on accounts </a:t>
                </a:r>
                <a:r>
                  <a:rPr lang="en-US" sz="1200" b="0" i="0" u="none" strike="noStrike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receivables</a:t>
                </a:r>
              </a:p>
              <a:p>
                <a:pPr rtl="0" eaLnBrk="1" fontAlgn="t" latinLnBrk="0" hangingPunct="1"/>
                <a:endParaRPr lang="en-US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rtl="0" eaLnBrk="1" fontAlgn="t" latinLnBrk="0" hangingPunct="1"/>
                <a:r>
                  <a:rPr lang="en-US" sz="1200" b="0" i="0" u="none" strike="noStrike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Number of days of payables = Average </a:t>
                </a:r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time it</a:t>
                </a:r>
                <a:r>
                  <a:rPr lang="en-US" sz="1200" b="0" i="0" u="none" strike="noStrike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takes to pay its </a:t>
                </a:r>
                <a:r>
                  <a:rPr lang="en-US" sz="1200" b="0" i="0" u="none" strike="noStrike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suppliers</a:t>
                </a:r>
              </a:p>
              <a:p>
                <a:pPr rtl="0" eaLnBrk="1" fontAlgn="t" latinLnBrk="0" hangingPunct="1"/>
                <a:endParaRPr lang="en-US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rtl="0" eaLnBrk="1" fontAlgn="t" latinLnBrk="0" hangingPunct="1"/>
                <a:r>
                  <a:rPr lang="en-US" sz="1200" b="0" i="0" u="none" strike="noStrike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Operating cycle = </a:t>
                </a:r>
                <a:r>
                  <a:rPr lang="en-US" sz="1200" b="0" i="0" u="none" strike="noStrike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■8(</a:t>
                </a:r>
                <a:r>
                  <a:rPr lang="en-US" sz="1200" b="0" i="0" u="none" strike="noStrike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"Number of days</a:t>
                </a:r>
                <a:r>
                  <a:rPr lang="en-US" sz="1200" b="0" i="0" u="none" strike="noStrike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 @</a:t>
                </a:r>
                <a:r>
                  <a:rPr lang="en-US" sz="1200" b="0" i="0" u="none" strike="noStrike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"of inventory</a:t>
                </a:r>
                <a:r>
                  <a:rPr lang="en-US" sz="1200" b="0" i="0" u="none" strike="noStrike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 )" +</a:t>
                </a:r>
                <a:r>
                  <a:rPr lang="en-US" sz="1200" b="0" i="0" u="none" strike="noStrike" kern="120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" </a:t>
                </a:r>
                <a:r>
                  <a:rPr lang="en-US" sz="1200" b="0" i="0" u="none" strike="noStrike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■8(</a:t>
                </a:r>
                <a:r>
                  <a:rPr lang="en-US" sz="1200" b="0" i="0" u="none" strike="noStrike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"Number of days</a:t>
                </a:r>
                <a:r>
                  <a:rPr lang="en-US" sz="1200" b="0" i="0" u="none" strike="noStrike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 @</a:t>
                </a:r>
                <a:r>
                  <a:rPr lang="en-US" sz="1200" b="0" i="0" u="none" strike="noStrike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"of receivables</a:t>
                </a:r>
                <a:r>
                  <a:rPr lang="en-US" sz="1200" b="0" i="0" u="none" strike="noStrike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 )</a:t>
                </a:r>
                <a:endParaRPr lang="en-US" sz="1200" b="0" i="0" u="none" strike="noStrike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rtl="0" eaLnBrk="1" fontAlgn="t" latinLnBrk="0" hangingPunct="1"/>
                <a:endParaRPr lang="en-US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rtl="0" eaLnBrk="1" fontAlgn="t" latinLnBrk="0" hangingPunct="1"/>
                <a:r>
                  <a:rPr lang="en-US" sz="1200" b="0" i="0" u="none" strike="noStrike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■8(</a:t>
                </a:r>
                <a:r>
                  <a:rPr lang="en-US" sz="1200" b="0" i="0" u="none" strike="noStrike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"Net operating cycle</a:t>
                </a:r>
                <a:r>
                  <a:rPr lang="en-US" sz="1200" b="0" i="0" u="none" strike="noStrike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 @█(</a:t>
                </a:r>
                <a:r>
                  <a:rPr lang="en-US" sz="1200" b="0" i="0" u="none" strike="noStrike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"or</a:t>
                </a:r>
                <a:r>
                  <a:rPr lang="en-US" sz="1200" b="0" i="0" u="none" strike="noStrike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 @</a:t>
                </a:r>
                <a:r>
                  <a:rPr lang="en-US" sz="1200" b="0" i="0" u="none" strike="noStrike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"Cash conversion cycle</a:t>
                </a:r>
                <a:r>
                  <a:rPr lang="en-US" sz="1200" b="0" i="0" u="none" strike="noStrike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 ))"= " ■8(</a:t>
                </a:r>
                <a:r>
                  <a:rPr lang="en-US" sz="1200" b="0" i="0" u="none" strike="noStrike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"Number of days</a:t>
                </a:r>
                <a:r>
                  <a:rPr lang="en-US" sz="1200" b="0" i="0" u="none" strike="noStrike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 @</a:t>
                </a:r>
                <a:r>
                  <a:rPr lang="en-US" sz="1200" b="0" i="0" u="none" strike="noStrike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"of inventory</a:t>
                </a:r>
                <a:r>
                  <a:rPr lang="en-US" sz="1200" b="0" i="0" u="none" strike="noStrike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 )" + " ■8(</a:t>
                </a:r>
                <a:r>
                  <a:rPr lang="en-US" sz="1200" b="0" i="0" u="none" strike="noStrike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"Number of days</a:t>
                </a:r>
                <a:r>
                  <a:rPr lang="en-US" sz="1200" b="0" i="0" u="none" strike="noStrike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 @</a:t>
                </a:r>
                <a:r>
                  <a:rPr lang="en-US" sz="1200" b="0" i="0" u="none" strike="noStrike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"of receivables</a:t>
                </a:r>
                <a:r>
                  <a:rPr lang="en-US" sz="1200" b="0" i="0" u="none" strike="noStrike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 )</a:t>
                </a:r>
                <a:r>
                  <a:rPr lang="en-US" sz="1200" b="0" i="0" u="none" strike="noStrike" kern="120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b="0" i="0" u="none" strike="noStrike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</a:t>
                </a:r>
                <a:r>
                  <a:rPr lang="en-US" sz="1200" b="0" i="0" u="none" strike="noStrike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−</a:t>
                </a:r>
                <a:r>
                  <a:rPr lang="en-US" sz="1200" b="0" i="0" u="none" strike="noStrike" kern="120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" </a:t>
                </a:r>
                <a:r>
                  <a:rPr lang="en-US" sz="1200" b="0" i="0" u="none" strike="noStrike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■8(</a:t>
                </a:r>
                <a:r>
                  <a:rPr lang="en-US" sz="1200" b="0" i="0" u="none" strike="noStrike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"Number of days</a:t>
                </a:r>
                <a:r>
                  <a:rPr lang="en-US" sz="1200" b="0" i="0" u="none" strike="noStrike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 @</a:t>
                </a:r>
                <a:r>
                  <a:rPr lang="en-US" sz="1200" b="0" i="0" u="none" strike="noStrike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"of payables</a:t>
                </a:r>
                <a:r>
                  <a:rPr lang="en-US" sz="1200" b="0" i="0" u="none" strike="noStrike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" )</a:t>
                </a:r>
                <a:endParaRPr lang="en-US" sz="1200" b="0" i="0" u="none" strike="noStrike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 smtClean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78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LOS: Evaluate working capital effectiveness of a company based on its operating and cash conversion cycles, and compare the company’s effectiveness with that of peer companies.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Pages</a:t>
            </a:r>
            <a:r>
              <a:rPr lang="en-US" sz="1600" baseline="0" dirty="0" smtClean="0"/>
              <a:t> 307–312</a:t>
            </a:r>
          </a:p>
          <a:p>
            <a:endParaRPr lang="en-US" sz="16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/>
              <a:t>Example: Liquidity and Operating</a:t>
            </a:r>
            <a:r>
              <a:rPr lang="en-US" sz="1400" baseline="0" dirty="0" smtClean="0"/>
              <a:t> Cycles</a:t>
            </a:r>
            <a:endParaRPr lang="en-US" sz="14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+mn-lt"/>
              </a:rPr>
              <a:t>		</a:t>
            </a:r>
            <a:r>
              <a:rPr lang="en-US" sz="1200" b="1" i="0" u="none" strike="noStrike" baseline="0" dirty="0" smtClean="0">
                <a:solidFill>
                  <a:srgbClr val="000000"/>
                </a:solidFill>
                <a:latin typeface="+mn-lt"/>
              </a:rPr>
              <a:t>Company A		Company B		</a:t>
            </a:r>
          </a:p>
          <a:p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+mn-lt"/>
              </a:rPr>
              <a:t>		FY2	</a:t>
            </a:r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Calibri"/>
              </a:rPr>
              <a:t>FY1	FY2	FY1	</a:t>
            </a:r>
          </a:p>
          <a:p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+mn-lt"/>
              </a:rPr>
              <a:t>Cash and cash equivalents	€200	€110	€200	</a:t>
            </a:r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Calibri"/>
              </a:rPr>
              <a:t>€300	</a:t>
            </a:r>
          </a:p>
          <a:p>
            <a:r>
              <a:rPr lang="it-IT" sz="1200" b="0" i="0" u="none" strike="noStrike" baseline="0" dirty="0" smtClean="0">
                <a:solidFill>
                  <a:srgbClr val="000000"/>
                </a:solidFill>
                <a:latin typeface="+mn-lt"/>
              </a:rPr>
              <a:t>Inventory		€500	€450	€900	</a:t>
            </a:r>
            <a:r>
              <a:rPr lang="it-IT" sz="1200" b="0" i="0" u="none" strike="noStrike" baseline="0" dirty="0" smtClean="0">
                <a:solidFill>
                  <a:srgbClr val="000000"/>
                </a:solidFill>
                <a:latin typeface="Calibri"/>
              </a:rPr>
              <a:t>€900	</a:t>
            </a:r>
          </a:p>
          <a:p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+mn-lt"/>
              </a:rPr>
              <a:t>Receivables		€600	€625	€1,000	</a:t>
            </a:r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Calibri"/>
              </a:rPr>
              <a:t>€1,100	</a:t>
            </a:r>
          </a:p>
          <a:p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+mn-lt"/>
              </a:rPr>
              <a:t>Accounts payable	€400	€350	€600	</a:t>
            </a:r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Calibri"/>
              </a:rPr>
              <a:t>€825	</a:t>
            </a:r>
          </a:p>
          <a:p>
            <a:r>
              <a:rPr lang="fr-FR" sz="1200" b="0" i="0" u="none" strike="noStrike" baseline="0" dirty="0" smtClean="0">
                <a:solidFill>
                  <a:srgbClr val="000000"/>
                </a:solidFill>
                <a:latin typeface="+mn-lt"/>
              </a:rPr>
              <a:t>Revenues		€3,000	€950	€6,000	</a:t>
            </a:r>
            <a:r>
              <a:rPr lang="fr-FR" sz="1200" b="0" i="0" u="none" strike="noStrike" baseline="0" dirty="0" smtClean="0">
                <a:solidFill>
                  <a:srgbClr val="000000"/>
                </a:solidFill>
                <a:latin typeface="Calibri"/>
              </a:rPr>
              <a:t>€6,000	</a:t>
            </a:r>
          </a:p>
          <a:p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+mn-lt"/>
              </a:rPr>
              <a:t>Cost of goods sold	€2,500	€750	€5,200	</a:t>
            </a:r>
            <a:r>
              <a:rPr lang="en-US" sz="1200" b="0" i="0" u="none" strike="noStrike" baseline="0" dirty="0" smtClean="0">
                <a:solidFill>
                  <a:srgbClr val="000000"/>
                </a:solidFill>
                <a:latin typeface="Calibri"/>
              </a:rPr>
              <a:t>€5,050	</a:t>
            </a:r>
          </a:p>
          <a:p>
            <a:endParaRPr lang="en-US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The</a:t>
            </a:r>
            <a:r>
              <a:rPr lang="en-US" sz="1200" baseline="0" dirty="0" smtClean="0"/>
              <a:t> current asset accounts are used for the current ratio and the quick ratio. The revenues and cost of goods sold (COGS) are needed for the operating cycle calculations.</a:t>
            </a:r>
          </a:p>
          <a:p>
            <a:pPr marL="0" indent="0">
              <a:buFont typeface="Arial" pitchFamily="34" charset="0"/>
              <a:buNone/>
            </a:pPr>
            <a:endParaRPr lang="en-US" sz="1200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The FY1 data are needed because the calculation of purchases for the number of days payable requires beginning inventory:</a:t>
            </a:r>
          </a:p>
          <a:p>
            <a:endParaRPr lang="en-US" baseline="0" dirty="0" smtClean="0"/>
          </a:p>
          <a:p>
            <a:pPr lvl="1" algn="l"/>
            <a:r>
              <a:rPr lang="en-US" baseline="0" dirty="0" smtClean="0"/>
              <a:t>Purchases = COGS + Ending inventory – Beginning inventory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F8672-8174-4157-9CD7-BC591DEEF2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2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44551" y="5440681"/>
            <a:ext cx="5358384" cy="283464"/>
          </a:xfrm>
          <a:prstGeom prst="rect">
            <a:avLst/>
          </a:prstGeom>
          <a:solidFill>
            <a:srgbClr val="78BE2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6705600" cy="15760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1784196"/>
            <a:ext cx="6705600" cy="149047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Presenter’s name, </a:t>
            </a:r>
            <a:br>
              <a:rPr/>
            </a:br>
            <a:r>
              <a:rPr/>
              <a:t>Presenter’s title, </a:t>
            </a:r>
            <a:br>
              <a:rPr/>
            </a:br>
            <a:r>
              <a:rPr/>
              <a:t>dd Month yyyy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595768"/>
            <a:ext cx="9144000" cy="28346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981200" y="4879232"/>
            <a:ext cx="5358384" cy="283464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5162696"/>
            <a:ext cx="9144000" cy="28346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0" y="5724145"/>
            <a:ext cx="9144000" cy="283464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4210666" y="6007609"/>
            <a:ext cx="4933334" cy="28346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0" y="6291073"/>
            <a:ext cx="9144000" cy="28346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3048000" y="6574536"/>
            <a:ext cx="5358384" cy="283464"/>
          </a:xfrm>
          <a:prstGeom prst="rect">
            <a:avLst/>
          </a:prstGeom>
          <a:solidFill>
            <a:srgbClr val="003DA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8" name="logo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562600" y="3512462"/>
            <a:ext cx="3086100" cy="66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4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75904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1447800"/>
            <a:ext cx="4191000" cy="47244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447800"/>
            <a:ext cx="4191000" cy="4724399"/>
          </a:xfrm>
        </p:spPr>
        <p:txBody>
          <a:bodyPr rIns="182880">
            <a:normAutofit/>
          </a:bodyPr>
          <a:lstStyle>
            <a:lvl1pPr marL="182880" indent="-173736">
              <a:buFont typeface="Arial" pitchFamily="34" charset="0"/>
              <a:buChar char="•"/>
              <a:defRPr sz="1800"/>
            </a:lvl1pPr>
            <a:lvl2pPr marL="384048" indent="-171450">
              <a:buFont typeface="Arial" pitchFamily="34" charset="0"/>
              <a:buChar char="-"/>
              <a:defRPr sz="1800"/>
            </a:lvl2pPr>
            <a:lvl3pPr marL="585216" indent="-171450">
              <a:buFont typeface="Arial" pitchFamily="34" charset="0"/>
              <a:buChar char="-"/>
              <a:defRPr sz="1800"/>
            </a:lvl3pPr>
            <a:lvl4pPr marL="786384" indent="-171450">
              <a:buFont typeface="Arial" pitchFamily="34" charset="0"/>
              <a:buChar char="-"/>
              <a:defRPr sz="1800"/>
            </a:lvl4pPr>
            <a:lvl5pPr marL="987552" indent="-171450">
              <a:buFont typeface="Arial" pitchFamily="34" charset="0"/>
              <a:buChar char="-"/>
              <a:defRPr sz="1800"/>
            </a:lvl5pPr>
            <a:lvl6pPr marL="1188720" indent="-171450">
              <a:buFont typeface="Arial" pitchFamily="34" charset="0"/>
              <a:buChar char="-"/>
              <a:defRPr sz="1800"/>
            </a:lvl6pPr>
            <a:lvl7pPr marL="1389888" indent="-171450">
              <a:buFont typeface="Arial" pitchFamily="34" charset="0"/>
              <a:buChar char="-"/>
              <a:defRPr sz="1800"/>
            </a:lvl7pPr>
            <a:lvl8pPr marL="1591056" indent="-171450">
              <a:buFont typeface="Arial" pitchFamily="34" charset="0"/>
              <a:buChar char="-"/>
              <a:defRPr sz="1800"/>
            </a:lvl8pPr>
            <a:lvl9pPr marL="1792224" indent="-171450">
              <a:buFont typeface="Arial" pitchFamily="34" charset="0"/>
              <a:buChar char="-"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/>
              <a:t>‹#›</a:t>
            </a:fld>
            <a:endParaRPr/>
          </a:p>
        </p:txBody>
      </p:sp>
      <p:sp>
        <p:nvSpPr>
          <p:cNvPr id="10" name="Rounded Rectangle 9"/>
          <p:cNvSpPr/>
          <p:nvPr/>
        </p:nvSpPr>
        <p:spPr>
          <a:xfrm>
            <a:off x="9372600" y="114300"/>
            <a:ext cx="1219200" cy="3086100"/>
          </a:xfrm>
          <a:prstGeom prst="roundRect">
            <a:avLst>
              <a:gd name="adj" fmla="val 888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sz="1400"/>
              <a:t>Click the icon</a:t>
            </a:r>
            <a:r>
              <a:rPr sz="1400" baseline="0"/>
              <a:t> to add an image. The photo will be cropped to fit the placeholder.</a:t>
            </a: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91424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2914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1336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0960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379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44551" y="5440681"/>
            <a:ext cx="5358384" cy="283464"/>
          </a:xfrm>
          <a:prstGeom prst="rect">
            <a:avLst/>
          </a:prstGeom>
          <a:solidFill>
            <a:srgbClr val="78BE2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6705600" cy="15760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1784196"/>
            <a:ext cx="6705600" cy="149240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Presenter’s name,</a:t>
            </a:r>
            <a:br>
              <a:rPr/>
            </a:br>
            <a:r>
              <a:rPr/>
              <a:t>Presenter’s title, </a:t>
            </a:r>
            <a:br>
              <a:rPr/>
            </a:br>
            <a:r>
              <a:rPr/>
              <a:t>dd Month yyyy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595768"/>
            <a:ext cx="9144000" cy="283464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981200" y="4879232"/>
            <a:ext cx="5358384" cy="283464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5162696"/>
            <a:ext cx="9144000" cy="283464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0" y="5724145"/>
            <a:ext cx="9144000" cy="283464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4210666" y="6007609"/>
            <a:ext cx="4933334" cy="283464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0" y="6291073"/>
            <a:ext cx="9144000" cy="28346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3048000" y="6574536"/>
            <a:ext cx="5358384" cy="283464"/>
          </a:xfrm>
          <a:prstGeom prst="rect">
            <a:avLst/>
          </a:prstGeom>
          <a:solidFill>
            <a:srgbClr val="003DA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logo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558028" y="3512462"/>
            <a:ext cx="3090672" cy="66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94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Pi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4712"/>
            <a:ext cx="9144000" cy="3443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6705600" cy="1576039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1784195"/>
            <a:ext cx="4724400" cy="141732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Presenter’s name,</a:t>
            </a:r>
            <a:br>
              <a:rPr/>
            </a:br>
            <a:r>
              <a:rPr/>
              <a:t>Presenter’s title,</a:t>
            </a:r>
            <a:br>
              <a:rPr/>
            </a:br>
            <a:r>
              <a:rPr/>
              <a:t>dd Month yyyy</a:t>
            </a:r>
          </a:p>
        </p:txBody>
      </p:sp>
      <p:pic>
        <p:nvPicPr>
          <p:cNvPr id="18" name="logo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562600" y="2314416"/>
            <a:ext cx="3086100" cy="66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59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Pi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6705600" cy="1576039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1784195"/>
            <a:ext cx="4724400" cy="141732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Presenter’s name,</a:t>
            </a:r>
            <a:br>
              <a:rPr/>
            </a:br>
            <a:r>
              <a:rPr/>
              <a:t>Presenter’s title,</a:t>
            </a:r>
            <a:br>
              <a:rPr/>
            </a:br>
            <a:r>
              <a:rPr/>
              <a:t>dd Month yyyy</a:t>
            </a:r>
          </a:p>
        </p:txBody>
      </p:sp>
      <p:pic>
        <p:nvPicPr>
          <p:cNvPr id="18" name="logo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562600" y="2314416"/>
            <a:ext cx="3086100" cy="665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4712"/>
            <a:ext cx="9144000" cy="344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08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Pi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6705600" cy="1576039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1784195"/>
            <a:ext cx="4724400" cy="141732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Presenter’s name,</a:t>
            </a:r>
            <a:br>
              <a:rPr/>
            </a:br>
            <a:r>
              <a:rPr/>
              <a:t>Presenter’s title,</a:t>
            </a:r>
            <a:br>
              <a:rPr/>
            </a:br>
            <a:r>
              <a:rPr/>
              <a:t>dd Month yyyy</a:t>
            </a:r>
          </a:p>
        </p:txBody>
      </p:sp>
      <p:pic>
        <p:nvPicPr>
          <p:cNvPr id="18" name="logo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562600" y="2314416"/>
            <a:ext cx="3086100" cy="665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4712"/>
            <a:ext cx="9144000" cy="344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35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3 Pix (v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6705600" cy="1576039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1784195"/>
            <a:ext cx="4724400" cy="14162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Presenter’s name,</a:t>
            </a:r>
            <a:br>
              <a:rPr/>
            </a:br>
            <a:r>
              <a:rPr/>
              <a:t>Presenter’s title,</a:t>
            </a:r>
            <a:br>
              <a:rPr/>
            </a:br>
            <a:r>
              <a:rPr/>
              <a:t>dd Month yyyy</a:t>
            </a:r>
          </a:p>
        </p:txBody>
      </p:sp>
      <p:pic>
        <p:nvPicPr>
          <p:cNvPr id="18" name="logo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562600" y="2314416"/>
            <a:ext cx="3086100" cy="6657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7736682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00" y="4572000"/>
            <a:ext cx="676512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27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3 Pix (v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6705600" cy="1576039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1784195"/>
            <a:ext cx="4724400" cy="14162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Presenter’s name,</a:t>
            </a:r>
            <a:br>
              <a:rPr/>
            </a:br>
            <a:r>
              <a:rPr/>
              <a:t>Presenter’s title,</a:t>
            </a:r>
            <a:br>
              <a:rPr/>
            </a:br>
            <a:r>
              <a:rPr/>
              <a:t>dd Month yyyy</a:t>
            </a:r>
          </a:p>
        </p:txBody>
      </p:sp>
      <p:pic>
        <p:nvPicPr>
          <p:cNvPr id="18" name="logo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562600" y="2314416"/>
            <a:ext cx="3086100" cy="6657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4572000"/>
            <a:ext cx="6765130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773668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96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3 Pix (v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6705600" cy="1576039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1784195"/>
            <a:ext cx="4724400" cy="14162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/>
              <a:t>Presenter’s name,</a:t>
            </a:r>
            <a:br>
              <a:rPr/>
            </a:br>
            <a:r>
              <a:rPr/>
              <a:t>Presenter’s title,</a:t>
            </a:r>
            <a:br>
              <a:rPr/>
            </a:br>
            <a:r>
              <a:rPr/>
              <a:t>dd Month yyyy</a:t>
            </a:r>
          </a:p>
        </p:txBody>
      </p:sp>
      <p:pic>
        <p:nvPicPr>
          <p:cNvPr id="18" name="logo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562600" y="2314416"/>
            <a:ext cx="3086100" cy="6657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64" y="4572000"/>
            <a:ext cx="676513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0"/>
            <a:ext cx="773668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9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447800"/>
            <a:ext cx="8382000" cy="685800"/>
          </a:xfrm>
        </p:spPr>
        <p:txBody>
          <a:bodyPr/>
          <a:lstStyle>
            <a:lvl1pPr marL="0" indent="0">
              <a:spcBef>
                <a:spcPts val="0"/>
              </a:spcBef>
              <a:buFont typeface="Arial" pitchFamily="34" charset="0"/>
              <a:buNone/>
              <a:defRPr b="1"/>
            </a:lvl1pPr>
            <a:lvl2pPr marL="0" indent="0">
              <a:spcBef>
                <a:spcPts val="0"/>
              </a:spcBef>
              <a:buFont typeface="Arial" pitchFamily="34" charset="0"/>
              <a:buNone/>
              <a:defRPr b="1"/>
            </a:lvl2pPr>
            <a:lvl3pPr marL="0" indent="0">
              <a:spcBef>
                <a:spcPts val="0"/>
              </a:spcBef>
              <a:buFont typeface="Arial" pitchFamily="34" charset="0"/>
              <a:buNone/>
              <a:defRPr b="1"/>
            </a:lvl3pPr>
            <a:lvl4pPr marL="0" indent="0">
              <a:spcBef>
                <a:spcPts val="0"/>
              </a:spcBef>
              <a:buFont typeface="Arial" pitchFamily="34" charset="0"/>
              <a:buNone/>
              <a:defRPr b="1"/>
            </a:lvl4pPr>
            <a:lvl5pPr marL="0" indent="0">
              <a:spcBef>
                <a:spcPts val="0"/>
              </a:spcBef>
              <a:buFont typeface="Arial" pitchFamily="34" charset="0"/>
              <a:buNone/>
              <a:defRPr b="1"/>
            </a:lvl5pPr>
            <a:lvl6pPr marL="0" indent="0">
              <a:spcBef>
                <a:spcPts val="0"/>
              </a:spcBef>
              <a:buNone/>
              <a:defRPr b="1"/>
            </a:lvl6pPr>
            <a:lvl7pPr marL="0" indent="0">
              <a:spcBef>
                <a:spcPts val="0"/>
              </a:spcBef>
              <a:buNone/>
              <a:defRPr b="1"/>
            </a:lvl7pPr>
            <a:lvl8pPr marL="0" indent="0">
              <a:spcBef>
                <a:spcPts val="0"/>
              </a:spcBef>
              <a:buNone/>
              <a:defRPr b="1"/>
            </a:lvl8pPr>
            <a:lvl9pPr marL="0" indent="0">
              <a:spcBef>
                <a:spcPts val="0"/>
              </a:spcBef>
              <a:buNone/>
              <a:defRPr b="1"/>
            </a:lvl9pPr>
          </a:lstStyle>
          <a:p>
            <a:pPr lvl="0"/>
            <a:r>
              <a:rPr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43138"/>
            <a:ext cx="8375904" cy="39290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529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2838091"/>
            <a:ext cx="6969368" cy="1352909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4A4924-7CC3-4BF6-9C5C-A8E770D15754}" type="slidenum">
              <a:rPr/>
              <a:p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6969369" cy="1524000"/>
          </a:xfrm>
        </p:spPr>
        <p:txBody>
          <a:bodyPr anchor="b">
            <a:normAutofit/>
          </a:bodyPr>
          <a:lstStyle>
            <a:lvl1pPr algn="l">
              <a:defRPr sz="2800" b="1" cap="all" baseline="0">
                <a:solidFill>
                  <a:schemeClr val="tx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pic>
        <p:nvPicPr>
          <p:cNvPr id="9" name="slu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01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Gra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2838091"/>
            <a:ext cx="6969368" cy="1352909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4A4924-7CC3-4BF6-9C5C-A8E770D15754}" type="slidenum">
              <a:rPr/>
              <a:p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6969369" cy="1524000"/>
          </a:xfrm>
        </p:spPr>
        <p:txBody>
          <a:bodyPr anchor="b">
            <a:normAutofit/>
          </a:bodyPr>
          <a:lstStyle>
            <a:lvl1pPr algn="l">
              <a:defRPr sz="2800" b="1" cap="all" baseline="0">
                <a:solidFill>
                  <a:schemeClr val="tx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pic>
        <p:nvPicPr>
          <p:cNvPr id="9" name="slu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32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tri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848985"/>
            <a:ext cx="9144000" cy="170992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2558913"/>
            <a:ext cx="9144000" cy="1709928"/>
          </a:xfrm>
          <a:prstGeom prst="rect">
            <a:avLst/>
          </a:prstGeom>
          <a:solidFill>
            <a:srgbClr val="78BE2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-1" y="4268841"/>
            <a:ext cx="7350369" cy="1709928"/>
          </a:xfrm>
          <a:prstGeom prst="rect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0" y="5978770"/>
            <a:ext cx="9144000" cy="87923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5181600" y="0"/>
            <a:ext cx="3962400" cy="848985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2838091"/>
            <a:ext cx="6969368" cy="1352909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/>
          <a:p>
            <a:fld id="{4E4A4924-7CC3-4BF6-9C5C-A8E770D15754}" type="slidenum">
              <a:r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6969369" cy="1524000"/>
          </a:xfrm>
        </p:spPr>
        <p:txBody>
          <a:bodyPr anchor="b">
            <a:normAutofit/>
          </a:bodyPr>
          <a:lstStyle>
            <a:lvl1pPr algn="l">
              <a:defRPr sz="2800" b="1" cap="all" baseline="0">
                <a:solidFill>
                  <a:schemeClr val="bg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pic>
        <p:nvPicPr>
          <p:cNvPr id="14" name="slu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7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C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52400"/>
            <a:ext cx="8375904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/>
              <a:t>Click to add title: Table of Contents, Agenda, etc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4A4924-7CC3-4BF6-9C5C-A8E770D15754}" type="slidenum">
              <a:rPr/>
              <a:pPr/>
              <a:t>‹#›</a:t>
            </a:fld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52280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13762" y="1522809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90863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813762" y="1908639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229514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13762" y="2295144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381000" y="267919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762" y="2679192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81000" y="306324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13762" y="3063240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381000" y="3447288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813762" y="3447288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381000" y="3831336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813762" y="3831336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81000" y="421538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813762" y="4215384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381000" y="459943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813762" y="4599432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381000" y="498348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813762" y="4983480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pic>
        <p:nvPicPr>
          <p:cNvPr id="34" name="slu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108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C Gra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52400"/>
            <a:ext cx="8375904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/>
              <a:t>Click to add title: Table of Contents, Agenda, etc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4A4924-7CC3-4BF6-9C5C-A8E770D15754}" type="slidenum">
              <a:rPr/>
              <a:pPr/>
              <a:t>‹#›</a:t>
            </a:fld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52280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13762" y="1522809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90863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813762" y="1908639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229514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13762" y="2295144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381000" y="267919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762" y="2679192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81000" y="306324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13762" y="3063240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381000" y="3447288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813762" y="3447288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381000" y="3831336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813762" y="3831336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81000" y="421538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813762" y="4215384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381000" y="459943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813762" y="4599432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381000" y="498348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813762" y="4983480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pic>
        <p:nvPicPr>
          <p:cNvPr id="34" name="slu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86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C with Picture"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81000" y="152400"/>
            <a:ext cx="8375904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/>
              <a:t>Click to add title: Table of Contents, Agenda, etc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4A4924-7CC3-4BF6-9C5C-A8E770D15754}" type="slidenum">
              <a:rPr/>
              <a:pPr/>
              <a:t>‹#›</a:t>
            </a:fld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381000" y="152280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813762" y="1522809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381000" y="190863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813762" y="1908639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381000" y="229514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813762" y="2295144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9" hasCustomPrompt="1"/>
          </p:nvPr>
        </p:nvSpPr>
        <p:spPr bwMode="white">
          <a:xfrm>
            <a:off x="381000" y="267919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0" hasCustomPrompt="1"/>
          </p:nvPr>
        </p:nvSpPr>
        <p:spPr bwMode="white">
          <a:xfrm>
            <a:off x="813762" y="2679192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381000" y="306324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813762" y="3063240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381000" y="3447288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4" hasCustomPrompt="1"/>
          </p:nvPr>
        </p:nvSpPr>
        <p:spPr bwMode="white">
          <a:xfrm>
            <a:off x="813762" y="3447288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5" hasCustomPrompt="1"/>
          </p:nvPr>
        </p:nvSpPr>
        <p:spPr bwMode="white">
          <a:xfrm>
            <a:off x="381000" y="3831336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6" hasCustomPrompt="1"/>
          </p:nvPr>
        </p:nvSpPr>
        <p:spPr bwMode="white">
          <a:xfrm>
            <a:off x="813762" y="3831336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7" hasCustomPrompt="1"/>
          </p:nvPr>
        </p:nvSpPr>
        <p:spPr bwMode="white">
          <a:xfrm>
            <a:off x="381000" y="421538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8" hasCustomPrompt="1"/>
          </p:nvPr>
        </p:nvSpPr>
        <p:spPr bwMode="white">
          <a:xfrm>
            <a:off x="813762" y="4215384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9" hasCustomPrompt="1"/>
          </p:nvPr>
        </p:nvSpPr>
        <p:spPr bwMode="white">
          <a:xfrm>
            <a:off x="381000" y="459943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0" hasCustomPrompt="1"/>
          </p:nvPr>
        </p:nvSpPr>
        <p:spPr bwMode="white">
          <a:xfrm>
            <a:off x="813762" y="4599432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1" hasCustomPrompt="1"/>
          </p:nvPr>
        </p:nvSpPr>
        <p:spPr bwMode="white">
          <a:xfrm>
            <a:off x="381000" y="498348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32" hasCustomPrompt="1"/>
          </p:nvPr>
        </p:nvSpPr>
        <p:spPr bwMode="white">
          <a:xfrm>
            <a:off x="813762" y="4983480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pic>
        <p:nvPicPr>
          <p:cNvPr id="35" name="slu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45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Column TOC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/>
              <a:t>Click to add title: Table of Contents, Agenda, etc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447800"/>
            <a:ext cx="4191000" cy="4724399"/>
          </a:xfrm>
        </p:spPr>
        <p:txBody>
          <a:bodyPr/>
          <a:lstStyle>
            <a:lvl1pPr marL="0" indent="0">
              <a:buNone/>
              <a:tabLst>
                <a:tab pos="402336" algn="l"/>
              </a:tabLst>
              <a:defRPr baseline="0">
                <a:solidFill>
                  <a:schemeClr val="bg1"/>
                </a:solidFill>
              </a:defRPr>
            </a:lvl1pPr>
            <a:lvl2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2pPr>
            <a:lvl3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3pPr>
            <a:lvl4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4pPr>
            <a:lvl5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5pPr>
            <a:lvl6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6pPr>
            <a:lvl7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7pPr>
            <a:lvl8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8pPr>
            <a:lvl9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/>
              <a:t>Type number, then press TAB key and add agenda item; press Enter to add another item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/>
              <a:t>‹#›</a:t>
            </a:fld>
            <a:endParaRPr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65904" y="1447800"/>
            <a:ext cx="4191000" cy="4724399"/>
          </a:xfrm>
        </p:spPr>
        <p:txBody>
          <a:bodyPr/>
          <a:lstStyle>
            <a:lvl1pPr marL="0" indent="0">
              <a:buNone/>
              <a:tabLst>
                <a:tab pos="402336" algn="l"/>
              </a:tabLst>
              <a:defRPr baseline="0">
                <a:solidFill>
                  <a:schemeClr val="bg1"/>
                </a:solidFill>
              </a:defRPr>
            </a:lvl1pPr>
            <a:lvl2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2pPr>
            <a:lvl3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3pPr>
            <a:lvl4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4pPr>
            <a:lvl5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5pPr>
            <a:lvl6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6pPr>
            <a:lvl7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7pPr>
            <a:lvl8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8pPr>
            <a:lvl9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/>
              <a:t>Type number, then press TAB key and add agenda item; press Enter to add another item</a:t>
            </a:r>
          </a:p>
        </p:txBody>
      </p:sp>
    </p:spTree>
    <p:extLst>
      <p:ext uri="{BB962C8B-B14F-4D97-AF65-F5344CB8AC3E}">
        <p14:creationId xmlns:p14="http://schemas.microsoft.com/office/powerpoint/2010/main" val="3120018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Column TOC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/>
              <a:t>Click to add title: Table of Contents, Agenda, etc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447800"/>
            <a:ext cx="4191000" cy="4724399"/>
          </a:xfrm>
        </p:spPr>
        <p:txBody>
          <a:bodyPr/>
          <a:lstStyle>
            <a:lvl1pPr marL="0" indent="0">
              <a:buNone/>
              <a:tabLst>
                <a:tab pos="402336" algn="l"/>
              </a:tabLst>
              <a:defRPr baseline="0">
                <a:solidFill>
                  <a:schemeClr val="tx1"/>
                </a:solidFill>
              </a:defRPr>
            </a:lvl1pPr>
            <a:lvl2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2pPr>
            <a:lvl3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3pPr>
            <a:lvl4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4pPr>
            <a:lvl5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5pPr>
            <a:lvl6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6pPr>
            <a:lvl7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7pPr>
            <a:lvl8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8pPr>
            <a:lvl9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/>
              <a:t>Type number, then press TAB key and add agenda item; press Enter to add another item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4A4924-7CC3-4BF6-9C5C-A8E770D15754}" type="slidenum">
              <a:rPr/>
              <a:pPr/>
              <a:t>‹#›</a:t>
            </a:fld>
            <a:endParaRPr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65904" y="1447800"/>
            <a:ext cx="4191000" cy="4724399"/>
          </a:xfrm>
        </p:spPr>
        <p:txBody>
          <a:bodyPr/>
          <a:lstStyle>
            <a:lvl1pPr marL="0" indent="0">
              <a:buNone/>
              <a:tabLst>
                <a:tab pos="402336" algn="l"/>
              </a:tabLst>
              <a:defRPr baseline="0">
                <a:solidFill>
                  <a:schemeClr val="tx1"/>
                </a:solidFill>
              </a:defRPr>
            </a:lvl1pPr>
            <a:lvl2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2pPr>
            <a:lvl3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3pPr>
            <a:lvl4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4pPr>
            <a:lvl5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5pPr>
            <a:lvl6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6pPr>
            <a:lvl7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7pPr>
            <a:lvl8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8pPr>
            <a:lvl9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/>
              <a:t>Type number, then press TAB key and add agenda item; press Enter to add another item</a:t>
            </a:r>
          </a:p>
        </p:txBody>
      </p:sp>
    </p:spTree>
    <p:extLst>
      <p:ext uri="{BB962C8B-B14F-4D97-AF65-F5344CB8AC3E}">
        <p14:creationId xmlns:p14="http://schemas.microsoft.com/office/powerpoint/2010/main" val="353038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-Column TOC Gra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/>
              <a:t>Click to add title: Table of Contents, Agenda, etc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1000" y="1447800"/>
            <a:ext cx="4191000" cy="4724399"/>
          </a:xfrm>
        </p:spPr>
        <p:txBody>
          <a:bodyPr/>
          <a:lstStyle>
            <a:lvl1pPr marL="0" indent="0">
              <a:buNone/>
              <a:tabLst>
                <a:tab pos="402336" algn="l"/>
              </a:tabLst>
              <a:defRPr baseline="0">
                <a:solidFill>
                  <a:schemeClr val="tx1"/>
                </a:solidFill>
              </a:defRPr>
            </a:lvl1pPr>
            <a:lvl2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2pPr>
            <a:lvl3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3pPr>
            <a:lvl4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4pPr>
            <a:lvl5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5pPr>
            <a:lvl6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6pPr>
            <a:lvl7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7pPr>
            <a:lvl8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8pPr>
            <a:lvl9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/>
              <a:t>Type number, then press TAB key and add agenda item; press Enter to add another item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4A4924-7CC3-4BF6-9C5C-A8E770D15754}" type="slidenum">
              <a:rPr/>
              <a:pPr/>
              <a:t>‹#›</a:t>
            </a:fld>
            <a:endParaRPr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65904" y="1447800"/>
            <a:ext cx="4191000" cy="4724399"/>
          </a:xfrm>
        </p:spPr>
        <p:txBody>
          <a:bodyPr/>
          <a:lstStyle>
            <a:lvl1pPr marL="0" indent="0">
              <a:buNone/>
              <a:tabLst>
                <a:tab pos="402336" algn="l"/>
              </a:tabLst>
              <a:defRPr baseline="0">
                <a:solidFill>
                  <a:schemeClr val="tx1"/>
                </a:solidFill>
              </a:defRPr>
            </a:lvl1pPr>
            <a:lvl2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2pPr>
            <a:lvl3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3pPr>
            <a:lvl4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4pPr>
            <a:lvl5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5pPr>
            <a:lvl6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6pPr>
            <a:lvl7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7pPr>
            <a:lvl8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8pPr>
            <a:lvl9pPr marL="0" indent="0">
              <a:buNone/>
              <a:tabLst>
                <a:tab pos="402336" algn="l"/>
              </a:tabLst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/>
              <a:t>Type number, then press TAB key and add agenda item; press Enter to add another item</a:t>
            </a:r>
          </a:p>
        </p:txBody>
      </p:sp>
    </p:spTree>
    <p:extLst>
      <p:ext uri="{BB962C8B-B14F-4D97-AF65-F5344CB8AC3E}">
        <p14:creationId xmlns:p14="http://schemas.microsoft.com/office/powerpoint/2010/main" val="3058651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-Column TOC Pix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6000" contras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81000" y="152400"/>
            <a:ext cx="8375904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/>
              <a:t>Click to add title: Table of Contents, Agenda, etc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4A4924-7CC3-4BF6-9C5C-A8E770D15754}" type="slidenum">
              <a:rPr/>
              <a:pPr/>
              <a:t>‹#›</a:t>
            </a:fld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381000" y="152280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813762" y="1522809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381000" y="190863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813762" y="1908639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381000" y="229514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813762" y="2295144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9" hasCustomPrompt="1"/>
          </p:nvPr>
        </p:nvSpPr>
        <p:spPr bwMode="white">
          <a:xfrm>
            <a:off x="381000" y="267919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0" hasCustomPrompt="1"/>
          </p:nvPr>
        </p:nvSpPr>
        <p:spPr bwMode="white">
          <a:xfrm>
            <a:off x="813762" y="2679192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381000" y="306324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813762" y="3063240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4648200" y="152280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24" hasCustomPrompt="1"/>
          </p:nvPr>
        </p:nvSpPr>
        <p:spPr bwMode="white">
          <a:xfrm>
            <a:off x="5080962" y="1522809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25" hasCustomPrompt="1"/>
          </p:nvPr>
        </p:nvSpPr>
        <p:spPr bwMode="white">
          <a:xfrm>
            <a:off x="4648200" y="190863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26" hasCustomPrompt="1"/>
          </p:nvPr>
        </p:nvSpPr>
        <p:spPr bwMode="white">
          <a:xfrm>
            <a:off x="5080962" y="1908639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27" hasCustomPrompt="1"/>
          </p:nvPr>
        </p:nvSpPr>
        <p:spPr bwMode="white">
          <a:xfrm>
            <a:off x="4648200" y="229514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28" hasCustomPrompt="1"/>
          </p:nvPr>
        </p:nvSpPr>
        <p:spPr bwMode="white">
          <a:xfrm>
            <a:off x="5080962" y="2295144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29" hasCustomPrompt="1"/>
          </p:nvPr>
        </p:nvSpPr>
        <p:spPr bwMode="white">
          <a:xfrm>
            <a:off x="4648200" y="267919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30" hasCustomPrompt="1"/>
          </p:nvPr>
        </p:nvSpPr>
        <p:spPr bwMode="white">
          <a:xfrm>
            <a:off x="5080962" y="2679192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31" hasCustomPrompt="1"/>
          </p:nvPr>
        </p:nvSpPr>
        <p:spPr bwMode="white">
          <a:xfrm>
            <a:off x="4648200" y="306324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32" hasCustomPrompt="1"/>
          </p:nvPr>
        </p:nvSpPr>
        <p:spPr bwMode="white">
          <a:xfrm>
            <a:off x="5080962" y="3063240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pic>
        <p:nvPicPr>
          <p:cNvPr id="29" name="slu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80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9320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-Column TOC Pix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81000" y="152400"/>
            <a:ext cx="8375904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/>
              <a:t>Click to add title: Table of Contents, Agenda, etc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4A4924-7CC3-4BF6-9C5C-A8E770D15754}" type="slidenum">
              <a:rPr/>
              <a:pPr/>
              <a:t>‹#›</a:t>
            </a:fld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381000" y="152280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813762" y="1522809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381000" y="190863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813762" y="1908639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381000" y="229514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813762" y="2295144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9" hasCustomPrompt="1"/>
          </p:nvPr>
        </p:nvSpPr>
        <p:spPr bwMode="white">
          <a:xfrm>
            <a:off x="381000" y="267919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0" hasCustomPrompt="1"/>
          </p:nvPr>
        </p:nvSpPr>
        <p:spPr bwMode="white">
          <a:xfrm>
            <a:off x="813762" y="2679192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381000" y="306324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813762" y="3063240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4648200" y="152280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24" hasCustomPrompt="1"/>
          </p:nvPr>
        </p:nvSpPr>
        <p:spPr bwMode="white">
          <a:xfrm>
            <a:off x="5080962" y="1522809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25" hasCustomPrompt="1"/>
          </p:nvPr>
        </p:nvSpPr>
        <p:spPr bwMode="white">
          <a:xfrm>
            <a:off x="4648200" y="190863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26" hasCustomPrompt="1"/>
          </p:nvPr>
        </p:nvSpPr>
        <p:spPr bwMode="white">
          <a:xfrm>
            <a:off x="5080962" y="1908639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27" hasCustomPrompt="1"/>
          </p:nvPr>
        </p:nvSpPr>
        <p:spPr bwMode="white">
          <a:xfrm>
            <a:off x="4648200" y="229514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28" hasCustomPrompt="1"/>
          </p:nvPr>
        </p:nvSpPr>
        <p:spPr bwMode="white">
          <a:xfrm>
            <a:off x="5080962" y="2295144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29" hasCustomPrompt="1"/>
          </p:nvPr>
        </p:nvSpPr>
        <p:spPr bwMode="white">
          <a:xfrm>
            <a:off x="4648200" y="267919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30" hasCustomPrompt="1"/>
          </p:nvPr>
        </p:nvSpPr>
        <p:spPr bwMode="white">
          <a:xfrm>
            <a:off x="5080962" y="2679192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31" hasCustomPrompt="1"/>
          </p:nvPr>
        </p:nvSpPr>
        <p:spPr bwMode="white">
          <a:xfrm>
            <a:off x="4648200" y="306324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32" hasCustomPrompt="1"/>
          </p:nvPr>
        </p:nvSpPr>
        <p:spPr bwMode="white">
          <a:xfrm>
            <a:off x="5080962" y="3063240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pic>
        <p:nvPicPr>
          <p:cNvPr id="30" name="slu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74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-Column TOC Pix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381000" y="152400"/>
            <a:ext cx="8375904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/>
              <a:t>Click to add title: Table of Contents, Agenda, etc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4A4924-7CC3-4BF6-9C5C-A8E770D15754}" type="slidenum">
              <a:rPr/>
              <a:pPr/>
              <a:t>‹#›</a:t>
            </a:fld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381000" y="152280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813762" y="1522809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381000" y="190863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813762" y="1908639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381000" y="229514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813762" y="2295144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9" hasCustomPrompt="1"/>
          </p:nvPr>
        </p:nvSpPr>
        <p:spPr bwMode="white">
          <a:xfrm>
            <a:off x="381000" y="267919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0" hasCustomPrompt="1"/>
          </p:nvPr>
        </p:nvSpPr>
        <p:spPr bwMode="white">
          <a:xfrm>
            <a:off x="813762" y="2679192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1" hasCustomPrompt="1"/>
          </p:nvPr>
        </p:nvSpPr>
        <p:spPr bwMode="white">
          <a:xfrm>
            <a:off x="381000" y="306324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2" hasCustomPrompt="1"/>
          </p:nvPr>
        </p:nvSpPr>
        <p:spPr bwMode="white">
          <a:xfrm>
            <a:off x="813762" y="3063240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3" hasCustomPrompt="1"/>
          </p:nvPr>
        </p:nvSpPr>
        <p:spPr bwMode="white">
          <a:xfrm>
            <a:off x="381000" y="3447288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4" hasCustomPrompt="1"/>
          </p:nvPr>
        </p:nvSpPr>
        <p:spPr bwMode="white">
          <a:xfrm>
            <a:off x="813762" y="3447288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23" hasCustomPrompt="1"/>
          </p:nvPr>
        </p:nvSpPr>
        <p:spPr bwMode="white">
          <a:xfrm>
            <a:off x="4648200" y="152280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24" hasCustomPrompt="1"/>
          </p:nvPr>
        </p:nvSpPr>
        <p:spPr bwMode="white">
          <a:xfrm>
            <a:off x="5080962" y="1522809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25" hasCustomPrompt="1"/>
          </p:nvPr>
        </p:nvSpPr>
        <p:spPr bwMode="white">
          <a:xfrm>
            <a:off x="4648200" y="190863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26" hasCustomPrompt="1"/>
          </p:nvPr>
        </p:nvSpPr>
        <p:spPr bwMode="white">
          <a:xfrm>
            <a:off x="5080962" y="1908639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27" hasCustomPrompt="1"/>
          </p:nvPr>
        </p:nvSpPr>
        <p:spPr bwMode="white">
          <a:xfrm>
            <a:off x="4648200" y="229514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28" hasCustomPrompt="1"/>
          </p:nvPr>
        </p:nvSpPr>
        <p:spPr bwMode="white">
          <a:xfrm>
            <a:off x="5080962" y="2295144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29" hasCustomPrompt="1"/>
          </p:nvPr>
        </p:nvSpPr>
        <p:spPr bwMode="white">
          <a:xfrm>
            <a:off x="4648200" y="267919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30" hasCustomPrompt="1"/>
          </p:nvPr>
        </p:nvSpPr>
        <p:spPr bwMode="white">
          <a:xfrm>
            <a:off x="5080962" y="2679192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31" hasCustomPrompt="1"/>
          </p:nvPr>
        </p:nvSpPr>
        <p:spPr bwMode="white">
          <a:xfrm>
            <a:off x="4648200" y="306324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32" hasCustomPrompt="1"/>
          </p:nvPr>
        </p:nvSpPr>
        <p:spPr bwMode="white">
          <a:xfrm>
            <a:off x="5080962" y="3063240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5" hasCustomPrompt="1"/>
          </p:nvPr>
        </p:nvSpPr>
        <p:spPr bwMode="white">
          <a:xfrm>
            <a:off x="4648200" y="3447288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6" hasCustomPrompt="1"/>
          </p:nvPr>
        </p:nvSpPr>
        <p:spPr bwMode="white">
          <a:xfrm>
            <a:off x="5080962" y="3447288"/>
            <a:ext cx="3682038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pic>
        <p:nvPicPr>
          <p:cNvPr id="34" name="slu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35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C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52400"/>
            <a:ext cx="8375904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/>
              <a:t>Click to add title: Table of Contents, Agenda, etc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E4A4924-7CC3-4BF6-9C5C-A8E770D15754}" type="slidenum">
              <a:rPr/>
              <a:pPr/>
              <a:t>‹#›</a:t>
            </a:fld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152280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813762" y="1522809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908639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813762" y="1908639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229514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13762" y="2295144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381000" y="267919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762" y="2679192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81000" y="306324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13762" y="3063240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381000" y="3447288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813762" y="3447288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381000" y="3831336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813762" y="3831336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81000" y="4215384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813762" y="4215384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29" hasCustomPrompt="1"/>
          </p:nvPr>
        </p:nvSpPr>
        <p:spPr>
          <a:xfrm>
            <a:off x="381000" y="4599432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1" name="Text Placeholder 6"/>
          <p:cNvSpPr>
            <a:spLocks noGrp="1"/>
          </p:cNvSpPr>
          <p:nvPr>
            <p:ph type="body" sz="quarter" idx="30" hasCustomPrompt="1"/>
          </p:nvPr>
        </p:nvSpPr>
        <p:spPr>
          <a:xfrm>
            <a:off x="813762" y="4599432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381000" y="4983480"/>
            <a:ext cx="438912" cy="274320"/>
          </a:xfrm>
        </p:spPr>
        <p:txBody>
          <a:bodyPr t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##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813762" y="4983480"/>
            <a:ext cx="7620000" cy="274320"/>
          </a:xfrm>
        </p:spPr>
        <p:txBody>
          <a:bodyPr t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/>
              <a:t>TOC item</a:t>
            </a:r>
          </a:p>
        </p:txBody>
      </p:sp>
      <p:pic>
        <p:nvPicPr>
          <p:cNvPr id="34" name="slu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6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2838091"/>
            <a:ext cx="6969368" cy="1352909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black"/>
        <p:txBody>
          <a:bodyPr/>
          <a:lstStyle/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E4A4924-7CC3-4BF6-9C5C-A8E770D15754}" type="slidenum">
              <a:rPr/>
              <a:t>‹#›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6969369" cy="1524000"/>
          </a:xfrm>
        </p:spPr>
        <p:txBody>
          <a:bodyPr anchor="b">
            <a:normAutofit/>
          </a:bodyPr>
          <a:lstStyle>
            <a:lvl1pPr algn="l">
              <a:defRPr sz="28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pic>
        <p:nvPicPr>
          <p:cNvPr id="9" name="slu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20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91000" cy="4724399"/>
          </a:xfrm>
        </p:spPr>
        <p:txBody>
          <a:bodyPr rIns="18288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4191000" cy="4724400"/>
          </a:xfrm>
        </p:spPr>
        <p:txBody>
          <a:bodyPr rIns="18288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3238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397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506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/>
              <a:t>‹#›</a:t>
            </a:fld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 hasCustomPrompt="1"/>
          </p:nvPr>
        </p:nvSpPr>
        <p:spPr>
          <a:xfrm>
            <a:off x="379476" y="155448"/>
            <a:ext cx="8385048" cy="4645152"/>
          </a:xfrm>
          <a:solidFill>
            <a:schemeClr val="bg1">
              <a:lumMod val="95000"/>
            </a:schemeClr>
          </a:solidFill>
        </p:spPr>
        <p:txBody>
          <a:bodyPr lIns="91440" tIns="457200" anchor="t" anchorCtr="0"/>
          <a:lstStyle>
            <a:lvl1pPr marL="9144" indent="0" algn="ctr">
              <a:buNone/>
              <a:defRPr baseline="0"/>
            </a:lvl1pPr>
          </a:lstStyle>
          <a:p>
            <a:r>
              <a:rPr/>
              <a:t>Click icon to insert video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79476" y="5029200"/>
            <a:ext cx="8385048" cy="1219200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940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7590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8375904" cy="472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6649845" y="6434407"/>
            <a:ext cx="1351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81000" y="6429716"/>
            <a:ext cx="2895600" cy="399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001000" y="6434407"/>
            <a:ext cx="783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4E4A4924-7CC3-4BF6-9C5C-A8E770D1575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3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89" r:id="rId4"/>
    <p:sldLayoutId id="2147483651" r:id="rId5"/>
    <p:sldLayoutId id="2147483652" r:id="rId6"/>
    <p:sldLayoutId id="2147483654" r:id="rId7"/>
    <p:sldLayoutId id="2147483655" r:id="rId8"/>
    <p:sldLayoutId id="2147483693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85216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86384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720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9888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91056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7590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8375904" cy="4724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49845" y="6434407"/>
            <a:ext cx="1351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1853" y="64350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Copyright © 2013 CFA Institute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00" y="6434407"/>
            <a:ext cx="783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4E4A4924-7CC3-4BF6-9C5C-A8E770D15754}" type="slidenum">
              <a:rPr/>
              <a:pPr/>
              <a:t>‹#›</a:t>
            </a:fld>
            <a:endParaRPr/>
          </a:p>
        </p:txBody>
      </p:sp>
      <p:pic>
        <p:nvPicPr>
          <p:cNvPr id="9" name="slu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54818" y="6567477"/>
            <a:ext cx="786384" cy="10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94" r:id="rId3"/>
    <p:sldLayoutId id="2147483695" r:id="rId4"/>
    <p:sldLayoutId id="2147483675" r:id="rId5"/>
    <p:sldLayoutId id="2147483700" r:id="rId6"/>
    <p:sldLayoutId id="2147483701" r:id="rId7"/>
    <p:sldLayoutId id="2147483676" r:id="rId8"/>
    <p:sldLayoutId id="2147483678" r:id="rId9"/>
    <p:sldLayoutId id="2147483681" r:id="rId10"/>
    <p:sldLayoutId id="2147483690" r:id="rId11"/>
    <p:sldLayoutId id="2147483696" r:id="rId12"/>
    <p:sldLayoutId id="2147483699" r:id="rId13"/>
    <p:sldLayoutId id="2147483685" r:id="rId14"/>
    <p:sldLayoutId id="2147483684" r:id="rId15"/>
    <p:sldLayoutId id="2147483686" r:id="rId16"/>
    <p:sldLayoutId id="2147483692" r:id="rId17"/>
    <p:sldLayoutId id="2147483698" r:id="rId18"/>
    <p:sldLayoutId id="2147483697" r:id="rId1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85216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86384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720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9888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91056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73736" algn="l" defTabSz="914400" rtl="0" eaLnBrk="1" latinLnBrk="0" hangingPunct="1">
        <a:spcBef>
          <a:spcPts val="800"/>
        </a:spcBef>
        <a:buClrTx/>
        <a:buFont typeface="Arial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Working Capital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Presenter’s name</a:t>
            </a:r>
          </a:p>
          <a:p>
            <a:r>
              <a:rPr lang="en-US" dirty="0" smtClean="0"/>
              <a:t>Presenter’s title</a:t>
            </a:r>
          </a:p>
          <a:p>
            <a:r>
              <a:rPr lang="en-US" dirty="0" err="1" smtClean="0"/>
              <a:t>dd</a:t>
            </a:r>
            <a:r>
              <a:rPr lang="en-US" dirty="0" smtClean="0"/>
              <a:t> Month </a:t>
            </a:r>
            <a:r>
              <a:rPr lang="en-US" dirty="0" err="1" smtClean="0"/>
              <a:t>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4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Liquidity and Operating Cycles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692135"/>
              </p:ext>
            </p:extLst>
          </p:nvPr>
        </p:nvGraphicFramePr>
        <p:xfrm>
          <a:off x="1066800" y="1524000"/>
          <a:ext cx="6916608" cy="3101340"/>
        </p:xfrm>
        <a:graphic>
          <a:graphicData uri="http://schemas.openxmlformats.org/drawingml/2006/table">
            <a:tbl>
              <a:tblPr firstRow="1" bandRow="1"/>
              <a:tblGrid>
                <a:gridCol w="3108960"/>
                <a:gridCol w="1163831"/>
                <a:gridCol w="766984"/>
                <a:gridCol w="365760"/>
                <a:gridCol w="778432"/>
                <a:gridCol w="732641"/>
              </a:tblGrid>
              <a:tr h="266486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Company 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Company B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648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FY2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FY2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Current ratio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times</a:t>
                      </a:r>
                    </a:p>
                  </a:txBody>
                  <a:tcPr marL="45720" marR="457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times</a:t>
                      </a:r>
                    </a:p>
                  </a:txBody>
                  <a:tcPr marL="45720" marR="4572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582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Quick ratio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times</a:t>
                      </a:r>
                    </a:p>
                  </a:txBody>
                  <a:tcPr marL="45720" marR="457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times</a:t>
                      </a:r>
                    </a:p>
                  </a:txBody>
                  <a:tcPr marL="45720" marR="457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82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82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days of inventory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days</a:t>
                      </a:r>
                    </a:p>
                  </a:txBody>
                  <a:tcPr marL="45720" marR="457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days</a:t>
                      </a:r>
                    </a:p>
                  </a:txBody>
                  <a:tcPr marL="45720" marR="457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82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days of receivables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days</a:t>
                      </a:r>
                    </a:p>
                  </a:txBody>
                  <a:tcPr marL="45720" marR="457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60.8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days</a:t>
                      </a:r>
                    </a:p>
                  </a:txBody>
                  <a:tcPr marL="45720" marR="457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82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days of payables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days</a:t>
                      </a:r>
                    </a:p>
                  </a:txBody>
                  <a:tcPr marL="45720" marR="457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days</a:t>
                      </a:r>
                    </a:p>
                  </a:txBody>
                  <a:tcPr marL="45720" marR="457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827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82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Operating cycle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days</a:t>
                      </a:r>
                    </a:p>
                  </a:txBody>
                  <a:tcPr marL="45720" marR="457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124.0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days</a:t>
                      </a:r>
                    </a:p>
                  </a:txBody>
                  <a:tcPr marL="45720" marR="457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82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Cash conversion cycle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88.7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days</a:t>
                      </a:r>
                    </a:p>
                  </a:txBody>
                  <a:tcPr marL="45720" marR="457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81.9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days</a:t>
                      </a:r>
                    </a:p>
                  </a:txBody>
                  <a:tcPr marL="45720" marR="457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5105400"/>
            <a:ext cx="7924800" cy="1066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How do these companies compare in terms of liquidity?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How do these companies compare in terms of their need for liquidity, based on their operating cycles?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1454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3. Managing the Cash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Management of the cash position of a company has a goal of maintaining positive cash balances throughout the day.</a:t>
            </a:r>
          </a:p>
          <a:p>
            <a:r>
              <a:rPr lang="en-US" dirty="0" smtClean="0"/>
              <a:t>Forecasting short-term cash flows is difficult because of outside, unpredictable influences (e.g., the general economy).</a:t>
            </a:r>
          </a:p>
          <a:p>
            <a:r>
              <a:rPr lang="en-US" dirty="0"/>
              <a:t>Companies tend to maintain a minimum balance of </a:t>
            </a:r>
            <a:r>
              <a:rPr lang="en-US" dirty="0" smtClean="0"/>
              <a:t>cash (a </a:t>
            </a:r>
            <a:r>
              <a:rPr lang="en-US" b="1" dirty="0" smtClean="0"/>
              <a:t>target cash balance</a:t>
            </a:r>
            <a:r>
              <a:rPr lang="en-US" dirty="0" smtClean="0"/>
              <a:t>) to </a:t>
            </a:r>
            <a:r>
              <a:rPr lang="en-US" dirty="0"/>
              <a:t>protect against a negative cash balance</a:t>
            </a:r>
            <a:r>
              <a:rPr lang="en-US" dirty="0" smtClean="0"/>
              <a:t>.</a:t>
            </a:r>
          </a:p>
          <a:p>
            <a:pPr marL="9144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06695"/>
              </p:ext>
            </p:extLst>
          </p:nvPr>
        </p:nvGraphicFramePr>
        <p:xfrm>
          <a:off x="685800" y="3534508"/>
          <a:ext cx="8001000" cy="22250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114800"/>
                <a:gridCol w="3886200"/>
              </a:tblGrid>
              <a:tr h="275492">
                <a:tc gridSpan="2"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228600" algn="l"/>
                        </a:tabLs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Examples of Cash Inflows and Outflows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7971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Inflows</a:t>
                      </a:r>
                    </a:p>
                    <a:p>
                      <a:pPr marL="234950" marR="0" lvl="0" indent="-2349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3495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Receipts from operations, broken down by operating unit, departments, etc.</a:t>
                      </a:r>
                    </a:p>
                    <a:p>
                      <a:pPr marL="234950" marR="0" lvl="0" indent="-2349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Fund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transfers from subsidiaries, joint ventures, third parties</a:t>
                      </a:r>
                    </a:p>
                    <a:p>
                      <a:pPr marL="234950" marR="0" lvl="0" indent="-2349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Maturing investments</a:t>
                      </a:r>
                    </a:p>
                    <a:p>
                      <a:pPr marL="234950" marR="0" lvl="0" indent="-2349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Debt proceeds (short and long term)</a:t>
                      </a:r>
                    </a:p>
                    <a:p>
                      <a:pPr marL="234950" marR="0" lvl="0" indent="-2349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Other income items (interest, etc.)</a:t>
                      </a:r>
                    </a:p>
                    <a:p>
                      <a:pPr marL="234950" marR="0" lvl="0" indent="-2349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Tax refunds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Outflows</a:t>
                      </a:r>
                    </a:p>
                    <a:p>
                      <a:pPr marL="234950" marR="0" lvl="0" indent="-2349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Payables and payroll disbursements, broken down by operating unit, departments, etc.</a:t>
                      </a:r>
                    </a:p>
                    <a:p>
                      <a:pPr marL="234950" marR="0" lvl="0" indent="-2349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Fund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transfers to subsidiaries</a:t>
                      </a:r>
                    </a:p>
                    <a:p>
                      <a:pPr marL="234950" marR="0" lvl="0" indent="-2349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Investments made</a:t>
                      </a:r>
                    </a:p>
                    <a:p>
                      <a:pPr marL="234950" marR="0" lvl="0" indent="-2349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Debt repayments</a:t>
                      </a:r>
                    </a:p>
                    <a:p>
                      <a:pPr marL="234950" marR="0" lvl="0" indent="-2349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Interest and dividend payments</a:t>
                      </a:r>
                    </a:p>
                    <a:p>
                      <a:pPr marL="234950" marR="0" lvl="0" indent="-2349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2860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Tax payments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063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Managing cash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Managers use cash forecasting systems to estimate the flow (amount and timing) of receipts and disbursements.</a:t>
            </a:r>
          </a:p>
          <a:p>
            <a:r>
              <a:rPr lang="en-US" dirty="0" smtClean="0"/>
              <a:t>Managers monitor cash uses and levels.</a:t>
            </a:r>
          </a:p>
          <a:p>
            <a:pPr lvl="1"/>
            <a:r>
              <a:rPr lang="en-US" dirty="0" smtClean="0"/>
              <a:t>They keep track of cash balances and flows at different locations.</a:t>
            </a:r>
          </a:p>
          <a:p>
            <a:r>
              <a:rPr lang="en-US" dirty="0" smtClean="0"/>
              <a:t>A company’s cash management policies include </a:t>
            </a:r>
          </a:p>
          <a:p>
            <a:pPr lvl="1"/>
            <a:r>
              <a:rPr lang="en-US" dirty="0" smtClean="0"/>
              <a:t>Investment of cash in excess of day-to-day needs and</a:t>
            </a:r>
          </a:p>
          <a:p>
            <a:pPr lvl="1"/>
            <a:r>
              <a:rPr lang="en-US" dirty="0" smtClean="0"/>
              <a:t>Short-term sources of borrowing.</a:t>
            </a:r>
          </a:p>
          <a:p>
            <a:r>
              <a:rPr lang="en-US" dirty="0" smtClean="0"/>
              <a:t>Other influences on cash flows:</a:t>
            </a:r>
          </a:p>
          <a:p>
            <a:pPr lvl="1"/>
            <a:r>
              <a:rPr lang="en-US" dirty="0" smtClean="0"/>
              <a:t>Capital expenditures</a:t>
            </a:r>
          </a:p>
          <a:p>
            <a:pPr lvl="1"/>
            <a:r>
              <a:rPr lang="en-US" dirty="0" smtClean="0"/>
              <a:t>Mergers and acquisitions</a:t>
            </a:r>
          </a:p>
          <a:p>
            <a:pPr lvl="1"/>
            <a:r>
              <a:rPr lang="en-US" dirty="0" smtClean="0"/>
              <a:t>Disposition of assets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21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4. Investing Short-term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Short-term investments are temporary stores of funds.</a:t>
            </a:r>
          </a:p>
          <a:p>
            <a:pPr lvl="1"/>
            <a:r>
              <a:rPr lang="en-US" dirty="0"/>
              <a:t>Examples include U.S. Treasury Bills, </a:t>
            </a:r>
            <a:r>
              <a:rPr lang="en-US" dirty="0" smtClean="0"/>
              <a:t>eurodollar </a:t>
            </a:r>
            <a:r>
              <a:rPr lang="en-US" dirty="0"/>
              <a:t>time deposits, repurchase agreements, commercial paper, and money market mutual funds.</a:t>
            </a:r>
          </a:p>
          <a:p>
            <a:r>
              <a:rPr lang="en-US" dirty="0" smtClean="0"/>
              <a:t>Considerations:</a:t>
            </a:r>
          </a:p>
          <a:p>
            <a:pPr lvl="1"/>
            <a:r>
              <a:rPr lang="en-US" dirty="0" smtClean="0"/>
              <a:t>Liquidity</a:t>
            </a:r>
            <a:endParaRPr lang="en-US" dirty="0"/>
          </a:p>
          <a:p>
            <a:pPr lvl="1"/>
            <a:r>
              <a:rPr lang="en-US" dirty="0" smtClean="0"/>
              <a:t>Maturity</a:t>
            </a:r>
          </a:p>
          <a:p>
            <a:pPr lvl="1"/>
            <a:r>
              <a:rPr lang="en-US" dirty="0" smtClean="0"/>
              <a:t>Credit risk</a:t>
            </a:r>
          </a:p>
          <a:p>
            <a:pPr lvl="1"/>
            <a:r>
              <a:rPr lang="en-US" dirty="0" smtClean="0"/>
              <a:t>Yield</a:t>
            </a:r>
          </a:p>
          <a:p>
            <a:pPr lvl="1"/>
            <a:r>
              <a:rPr lang="en-US" dirty="0" smtClean="0"/>
              <a:t>Requirement of collateral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65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Yields on Short-Term Securities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48703834"/>
                  </p:ext>
                </p:extLst>
              </p:nvPr>
            </p:nvGraphicFramePr>
            <p:xfrm>
              <a:off x="533400" y="3124200"/>
              <a:ext cx="8314690" cy="2170303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2377440"/>
                    <a:gridCol w="593725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Yield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Formula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Money market yield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Face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value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 −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Purchase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price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Purchase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price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600" smtClean="0"/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/>
                                  <m:t> </m:t>
                                </m:r>
                                <m:f>
                                  <m:f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360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Number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of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days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to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maturity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latin typeface="+mn-lt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Bond equivalent yield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Face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value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 −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Purchase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price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Purchase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price</m:t>
                                    </m:r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600" smtClean="0"/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/>
                                  <m:t> </m:t>
                                </m:r>
                                <m:f>
                                  <m:f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365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Number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of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days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to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maturity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Discount-basis yield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Face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value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 −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Purchase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price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Face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value</m:t>
                                    </m:r>
                                  </m:den>
                                </m:f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600" smtClean="0"/>
                                  <m:t>×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/>
                                  <m:t> </m:t>
                                </m:r>
                                <m:f>
                                  <m:fPr>
                                    <m:ctrlPr>
                                      <a:rPr lang="en-US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360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Number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of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days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to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smtClean="0"/>
                                      <m:t>maturity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48703834"/>
                  </p:ext>
                </p:extLst>
              </p:nvPr>
            </p:nvGraphicFramePr>
            <p:xfrm>
              <a:off x="533400" y="3124200"/>
              <a:ext cx="8314690" cy="2170303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2377440"/>
                    <a:gridCol w="593725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Yield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Formula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998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Money market yield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185" t="-67347" r="-103" b="-201020"/>
                          </a:stretch>
                        </a:blipFill>
                      </a:tcPr>
                    </a:tc>
                  </a:tr>
                  <a:tr h="59982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Bond equivalent yield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185" t="-165657" r="-103" b="-98990"/>
                          </a:stretch>
                        </a:blipFill>
                      </a:tcPr>
                    </a:tc>
                  </a:tr>
                  <a:tr h="59982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Discount-basis yield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0185" t="-268367" r="-10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1676400"/>
            <a:ext cx="7848600" cy="1447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 smtClean="0"/>
              <a:t>nominal rate</a:t>
            </a:r>
            <a:r>
              <a:rPr lang="en-US" dirty="0" smtClean="0"/>
              <a:t> is the stated rate of interest, based on the face value of the security.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 smtClean="0"/>
              <a:t>yield</a:t>
            </a:r>
            <a:r>
              <a:rPr lang="en-US" dirty="0" smtClean="0"/>
              <a:t> is the actual return on the investment if held to maturity.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There are different conventions for stating a yield: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93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Example: Yields on </a:t>
            </a:r>
            <a:br>
              <a:rPr lang="en-US" dirty="0" smtClean="0"/>
            </a:br>
            <a:r>
              <a:rPr lang="en-US" dirty="0" smtClean="0"/>
              <a:t>Short-term Instruments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9144" indent="0">
                  <a:buNone/>
                </a:pPr>
                <a:r>
                  <a:rPr lang="en-US" dirty="0" smtClean="0"/>
                  <a:t>Suppose a security has a face value of $100 million and a purchase price of $98 million and matures in 180 days. </a:t>
                </a:r>
              </a:p>
              <a:p>
                <a:pPr marL="352044" indent="-342900">
                  <a:lnSpc>
                    <a:spcPct val="150000"/>
                  </a:lnSpc>
                  <a:buAutoNum type="arabicPeriod"/>
                </a:pPr>
                <a:r>
                  <a:rPr lang="en-US" dirty="0" smtClean="0"/>
                  <a:t>What is the money market yield on this security?</a:t>
                </a:r>
              </a:p>
              <a:p>
                <a:pPr marL="9144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/>
                      <m:t>Money</m:t>
                    </m:r>
                    <m:r>
                      <m:rPr>
                        <m:nor/>
                      </m:rPr>
                      <a:rPr lang="en-US" b="0" i="0" smtClean="0"/>
                      <m:t> </m:t>
                    </m:r>
                    <m:r>
                      <m:rPr>
                        <m:nor/>
                      </m:rPr>
                      <a:rPr lang="en-US" b="0" i="0" smtClean="0"/>
                      <m:t>market</m:t>
                    </m:r>
                    <m:r>
                      <m:rPr>
                        <m:nor/>
                      </m:rPr>
                      <a:rPr lang="en-US" b="0" i="0" smtClean="0"/>
                      <m:t> </m:t>
                    </m:r>
                    <m:r>
                      <m:rPr>
                        <m:nor/>
                      </m:rPr>
                      <a:rPr lang="en-US" b="0" i="0" smtClean="0"/>
                      <m:t>yield</m:t>
                    </m:r>
                    <m:r>
                      <m:rPr>
                        <m:nor/>
                      </m:rPr>
                      <a:rPr lang="en-US" b="0" i="0" smtClean="0"/>
                      <m:t> 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/>
                          <m:t>$100 </m:t>
                        </m:r>
                        <m:r>
                          <m:rPr>
                            <m:nor/>
                          </m:rPr>
                          <a:rPr lang="en-US"/>
                          <m:t>−</m:t>
                        </m:r>
                        <m:r>
                          <m:rPr>
                            <m:nor/>
                          </m:rPr>
                          <a:rPr lang="en-US" b="0" i="0" smtClean="0"/>
                          <m:t> $98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/>
                          <m:t>$98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/>
                      <m:t>×</m:t>
                    </m:r>
                    <m:r>
                      <m:rPr>
                        <m:nor/>
                      </m:rPr>
                      <a:rPr lang="en-US" b="0" i="0" smtClean="0"/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/>
                          <m:t>360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/>
                          <m:t>180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den>
                    </m:f>
                    <m:r>
                      <m:rPr>
                        <m:nor/>
                      </m:rPr>
                      <a:rPr lang="en-US" b="0" i="0" smtClean="0"/>
                      <m:t>= 4</m:t>
                    </m:r>
                  </m:oMath>
                </a14:m>
                <a:r>
                  <a:rPr lang="en-US" dirty="0" smtClean="0"/>
                  <a:t>.0816%</a:t>
                </a:r>
              </a:p>
              <a:p>
                <a:pPr marL="9144" indent="0">
                  <a:lnSpc>
                    <a:spcPct val="150000"/>
                  </a:lnSpc>
                  <a:buNone/>
                </a:pPr>
                <a:r>
                  <a:rPr lang="en-US" dirty="0" smtClean="0"/>
                  <a:t>2. What is the bond equivalent yield on this security?</a:t>
                </a:r>
              </a:p>
              <a:p>
                <a:pPr marL="9144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/>
                        <m:t>Bond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equivalent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yield</m:t>
                      </m:r>
                      <m:r>
                        <m:rPr>
                          <m:nor/>
                        </m:rPr>
                        <a:rPr lang="en-US" b="0" i="0" smtClean="0"/>
                        <m:t> 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/>
                            <m:t>$100</m:t>
                          </m:r>
                          <m:r>
                            <m:rPr>
                              <m:nor/>
                            </m:rPr>
                            <a:rPr lang="en-US"/>
                            <m:t> −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$98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/>
                            <m:t>$98</m:t>
                          </m:r>
                        </m:den>
                      </m:f>
                      <m:r>
                        <m:rPr>
                          <m:nor/>
                        </m:rPr>
                        <a:rPr lang="en-US" b="0" i="0" smtClean="0"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n-US"/>
                        <m:t>×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/>
                            <m:t>365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/>
                            <m:t>180</m:t>
                          </m:r>
                        </m:den>
                      </m:f>
                      <m:r>
                        <m:rPr>
                          <m:nor/>
                        </m:rPr>
                        <a:rPr lang="en-US" b="0" i="0" smtClean="0"/>
                        <m:t> = 4.1383%</m:t>
                      </m:r>
                    </m:oMath>
                  </m:oMathPara>
                </a14:m>
                <a:endParaRPr lang="en-US" dirty="0"/>
              </a:p>
              <a:p>
                <a:pPr marL="9144" indent="0">
                  <a:lnSpc>
                    <a:spcPct val="150000"/>
                  </a:lnSpc>
                  <a:buNone/>
                </a:pPr>
                <a:r>
                  <a:rPr lang="en-US" dirty="0" smtClean="0"/>
                  <a:t>3. What is the discount-basis yield on this security?</a:t>
                </a:r>
              </a:p>
              <a:p>
                <a:pPr marL="9144" indent="0" algn="ctr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/>
                      <m:t>Discount</m:t>
                    </m:r>
                    <m:r>
                      <m:rPr>
                        <m:nor/>
                      </m:rPr>
                      <a:rPr lang="en-US" b="0" i="0" smtClean="0"/>
                      <m:t>−</m:t>
                    </m:r>
                    <m:r>
                      <m:rPr>
                        <m:nor/>
                      </m:rPr>
                      <a:rPr lang="en-US" b="0" i="0" smtClean="0"/>
                      <m:t>basis</m:t>
                    </m:r>
                    <m:r>
                      <m:rPr>
                        <m:nor/>
                      </m:rPr>
                      <a:rPr lang="en-US" b="0" i="0" smtClean="0"/>
                      <m:t> </m:t>
                    </m:r>
                    <m:r>
                      <m:rPr>
                        <m:nor/>
                      </m:rPr>
                      <a:rPr lang="en-US" b="0" i="0" smtClean="0"/>
                      <m:t>yield</m:t>
                    </m:r>
                    <m:r>
                      <m:rPr>
                        <m:nor/>
                      </m:rPr>
                      <a:rPr lang="en-US" b="0" i="0" smtClean="0"/>
                      <m:t> =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/>
                          <m:t>$100</m:t>
                        </m:r>
                        <m:r>
                          <m:rPr>
                            <m:nor/>
                          </m:rPr>
                          <a:rPr lang="en-US"/>
                          <m:t> −</m:t>
                        </m:r>
                        <m:r>
                          <m:rPr>
                            <m:nor/>
                          </m:rPr>
                          <a:rPr lang="en-US" b="0" i="0" smtClean="0"/>
                          <m:t> $98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/>
                          <m:t>$100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/>
                      <m:t>×</m:t>
                    </m:r>
                    <m:r>
                      <m:rPr>
                        <m:nor/>
                      </m:rPr>
                      <a:rPr lang="en-US" b="0" i="0" smtClean="0"/>
                      <m:t>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/>
                          <m:t>360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/>
                          <m:t>180</m:t>
                        </m:r>
                      </m:den>
                    </m:f>
                    <m:r>
                      <m:rPr>
                        <m:nor/>
                      </m:rPr>
                      <a:rPr lang="en-US" b="0" i="0" smtClean="0"/>
                      <m:t> = 4</m:t>
                    </m:r>
                  </m:oMath>
                </a14:m>
                <a:r>
                  <a:rPr lang="en-US" dirty="0" smtClean="0"/>
                  <a:t>%</a:t>
                </a:r>
                <a:endParaRPr lang="en-US" dirty="0"/>
              </a:p>
              <a:p>
                <a:pPr marL="352044" indent="-342900">
                  <a:lnSpc>
                    <a:spcPct val="150000"/>
                  </a:lnSpc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82" t="-1163" r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89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Short-term Investment Strategies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0374594"/>
              </p:ext>
            </p:extLst>
          </p:nvPr>
        </p:nvGraphicFramePr>
        <p:xfrm>
          <a:off x="381000" y="1447800"/>
          <a:ext cx="837565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91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Short-term Investment policy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205215"/>
              </p:ext>
            </p:extLst>
          </p:nvPr>
        </p:nvGraphicFramePr>
        <p:xfrm>
          <a:off x="381000" y="1752600"/>
          <a:ext cx="837565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02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5. Managing accounts Receivable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Objectives in managing accounts receivable:</a:t>
            </a:r>
          </a:p>
          <a:p>
            <a:pPr lvl="1"/>
            <a:r>
              <a:rPr lang="en-US" dirty="0" smtClean="0"/>
              <a:t>Process and maintain records efficiently.</a:t>
            </a:r>
          </a:p>
          <a:p>
            <a:pPr lvl="1"/>
            <a:r>
              <a:rPr lang="en-US" dirty="0" smtClean="0"/>
              <a:t>Control accuracy and security of accounts receivable records.</a:t>
            </a:r>
          </a:p>
          <a:p>
            <a:pPr lvl="1"/>
            <a:r>
              <a:rPr lang="en-US" dirty="0" smtClean="0"/>
              <a:t>Collect on accounts and coordinate with treasury management.</a:t>
            </a:r>
          </a:p>
          <a:p>
            <a:pPr lvl="1"/>
            <a:r>
              <a:rPr lang="en-US" dirty="0" smtClean="0"/>
              <a:t>Coordinate and communicate with credit managers.</a:t>
            </a:r>
          </a:p>
          <a:p>
            <a:pPr lvl="1"/>
            <a:r>
              <a:rPr lang="en-US" dirty="0" smtClean="0"/>
              <a:t>Prepare performance measurement reports.</a:t>
            </a:r>
          </a:p>
          <a:p>
            <a:r>
              <a:rPr lang="en-US" dirty="0" smtClean="0"/>
              <a:t>Companies may use a captive finance subsidiary to centralize the accounts receivable functions and provide financing for the company’s sales.</a:t>
            </a:r>
          </a:p>
          <a:p>
            <a:pPr marL="9144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21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Evaluating the Credit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terms of credit given to customers:</a:t>
            </a:r>
          </a:p>
          <a:p>
            <a:pPr lvl="1"/>
            <a:r>
              <a:rPr lang="en-US" b="1" dirty="0" smtClean="0"/>
              <a:t>Ordinary:</a:t>
            </a:r>
            <a:r>
              <a:rPr lang="en-US" dirty="0" smtClean="0"/>
              <a:t> Net days or, if a discount for paying within a period, discount/discount period, net days (for example, 2/10, net 30).</a:t>
            </a:r>
          </a:p>
          <a:p>
            <a:pPr lvl="1"/>
            <a:r>
              <a:rPr lang="en-US" b="1" dirty="0" smtClean="0"/>
              <a:t>Cash before delivery (CBD):</a:t>
            </a:r>
            <a:r>
              <a:rPr lang="en-US" dirty="0" smtClean="0"/>
              <a:t> Payment before delivery is scheduled.</a:t>
            </a:r>
          </a:p>
          <a:p>
            <a:pPr lvl="1"/>
            <a:r>
              <a:rPr lang="en-US" b="1" dirty="0" smtClean="0"/>
              <a:t>Cash on delivery (COD): </a:t>
            </a:r>
            <a:r>
              <a:rPr lang="en-US" dirty="0" smtClean="0"/>
              <a:t>Payment made at the time of delivery.</a:t>
            </a:r>
          </a:p>
          <a:p>
            <a:pPr lvl="1"/>
            <a:r>
              <a:rPr lang="en-US" b="1" dirty="0" smtClean="0"/>
              <a:t>Bill-to-bill: </a:t>
            </a:r>
            <a:r>
              <a:rPr lang="en-US" dirty="0" smtClean="0"/>
              <a:t>Prior bill must be paid before next delivery.</a:t>
            </a:r>
          </a:p>
          <a:p>
            <a:pPr lvl="1"/>
            <a:r>
              <a:rPr lang="en-US" b="1" dirty="0" smtClean="0"/>
              <a:t>Monthly billing: </a:t>
            </a:r>
            <a:r>
              <a:rPr lang="en-US" dirty="0" smtClean="0"/>
              <a:t>Similar to ordinary, but the net days are the end of the month.</a:t>
            </a:r>
          </a:p>
          <a:p>
            <a:r>
              <a:rPr lang="en-US" dirty="0" smtClean="0"/>
              <a:t>Consider the method of credit evaluation that the company uses:</a:t>
            </a:r>
          </a:p>
          <a:p>
            <a:pPr lvl="1"/>
            <a:r>
              <a:rPr lang="en-US" dirty="0" smtClean="0"/>
              <a:t>Companies may use a </a:t>
            </a:r>
            <a:r>
              <a:rPr lang="en-US" b="1" dirty="0" smtClean="0"/>
              <a:t>credit-scoring model</a:t>
            </a:r>
            <a:r>
              <a:rPr lang="en-US" dirty="0" smtClean="0"/>
              <a:t> to make decisions of whether to extend credit, based on characteristics of the customer and prior experience with extending credit to the customer.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62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1.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75904" cy="4876800"/>
          </a:xfrm>
        </p:spPr>
        <p:txBody>
          <a:bodyPr/>
          <a:lstStyle/>
          <a:p>
            <a:r>
              <a:rPr lang="en-US" dirty="0" smtClean="0"/>
              <a:t>Working capital management is the management of the short-term investment and financing of a company.</a:t>
            </a:r>
          </a:p>
          <a:p>
            <a:r>
              <a:rPr lang="en-US" dirty="0" smtClean="0"/>
              <a:t>Goals: </a:t>
            </a:r>
          </a:p>
          <a:p>
            <a:pPr lvl="1"/>
            <a:r>
              <a:rPr lang="en-US" dirty="0" smtClean="0"/>
              <a:t>Adequate cash flow for operations</a:t>
            </a:r>
          </a:p>
          <a:p>
            <a:pPr lvl="1"/>
            <a:r>
              <a:rPr lang="en-US" dirty="0" smtClean="0"/>
              <a:t>Most productive use of resources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523669"/>
              </p:ext>
            </p:extLst>
          </p:nvPr>
        </p:nvGraphicFramePr>
        <p:xfrm>
          <a:off x="723900" y="3429001"/>
          <a:ext cx="7467600" cy="2209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3800"/>
                <a:gridCol w="3733800"/>
              </a:tblGrid>
              <a:tr h="364115">
                <a:tc gridSpan="2"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457200" algn="l"/>
                        </a:tabLs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</a:rPr>
                        <a:t>Internal and External Factors that Affect Working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Times New Roman"/>
                        </a:rPr>
                        <a:t> Capital Needs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457200" algn="l"/>
                        </a:tabLs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6367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457200" algn="l"/>
                        </a:tabLs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Times New Roman"/>
                        </a:rPr>
                        <a:t>Internal Factors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42900" algn="l"/>
                          <a:tab pos="457200" algn="l"/>
                        </a:tabLs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External </a:t>
                      </a:r>
                      <a:r>
                        <a:rPr lang="en-US" sz="1400" b="1" dirty="0" smtClean="0">
                          <a:effectLst/>
                          <a:latin typeface="+mn-lt"/>
                        </a:rPr>
                        <a:t>Factors</a:t>
                      </a:r>
                      <a:endParaRPr lang="en-US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2016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34290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Company size and growth rates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34290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Organizational structure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34290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Sophistication of working capital management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34290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Borrowing and investing positions/activities/capacities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34290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Banking services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34290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Interest rates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34290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New technologies and new products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34290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The economy</a:t>
                      </a: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342900" algn="l"/>
                        </a:tabLs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Competitors</a:t>
                      </a:r>
                      <a:endParaRPr lang="en-US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04800" y="54864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8938" indent="-1658938"/>
            <a:endParaRPr lang="en-US" b="1" dirty="0" smtClean="0"/>
          </a:p>
          <a:p>
            <a:pPr marL="1658938" indent="-1658938"/>
            <a:r>
              <a:rPr lang="en-US" b="1" dirty="0" smtClean="0"/>
              <a:t>Bottom line: </a:t>
            </a:r>
            <a:r>
              <a:rPr lang="en-US" dirty="0" smtClean="0"/>
              <a:t>There </a:t>
            </a:r>
            <a:r>
              <a:rPr lang="en-US" dirty="0"/>
              <a:t>are many influences on a company’s need for </a:t>
            </a:r>
            <a:r>
              <a:rPr lang="en-US" dirty="0" smtClean="0"/>
              <a:t>working capital.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53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Managing Customers’ Receipts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most efficient method of managing the cash flow from customers depends on the type of business.</a:t>
                </a:r>
              </a:p>
              <a:p>
                <a:r>
                  <a:rPr lang="en-US" dirty="0" smtClean="0"/>
                  <a:t>Methods of speeding the deposit of cash collected by customers:</a:t>
                </a:r>
              </a:p>
              <a:p>
                <a:pPr lvl="1"/>
                <a:r>
                  <a:rPr lang="en-US" dirty="0" smtClean="0"/>
                  <a:t>Using a lockbox system and concentrating deposits</a:t>
                </a:r>
              </a:p>
              <a:p>
                <a:pPr lvl="1"/>
                <a:r>
                  <a:rPr lang="en-US" dirty="0" smtClean="0"/>
                  <a:t>Encouraging customers to use electronic fund transfers</a:t>
                </a:r>
              </a:p>
              <a:p>
                <a:pPr lvl="1"/>
                <a:r>
                  <a:rPr lang="en-US" dirty="0" smtClean="0"/>
                  <a:t>Point of sale (POS) systems</a:t>
                </a:r>
              </a:p>
              <a:p>
                <a:pPr lvl="1"/>
                <a:r>
                  <a:rPr lang="en-US" dirty="0" smtClean="0"/>
                  <a:t>Direct debt program</a:t>
                </a:r>
              </a:p>
              <a:p>
                <a:r>
                  <a:rPr lang="en-US" dirty="0" smtClean="0"/>
                  <a:t>For check deposits, performance can be monitored using a </a:t>
                </a:r>
                <a:r>
                  <a:rPr lang="en-US" b="1" dirty="0" smtClean="0"/>
                  <a:t>float factor</a:t>
                </a:r>
                <a:r>
                  <a:rPr lang="en-US" dirty="0" smtClean="0"/>
                  <a:t>:</a:t>
                </a:r>
              </a:p>
              <a:p>
                <a:pPr marL="21031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/>
                        <m:t>Float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factor</m:t>
                      </m:r>
                      <m:r>
                        <m:rPr>
                          <m:nor/>
                        </m:rPr>
                        <a:rPr lang="en-US" b="0" i="0" smtClean="0"/>
                        <m:t> 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/>
                            <m:t>Average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daily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float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/>
                            <m:t>Average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daily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deposit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b="1" dirty="0" smtClean="0"/>
                  <a:t>float</a:t>
                </a:r>
                <a:r>
                  <a:rPr lang="en-US" dirty="0" smtClean="0"/>
                  <a:t> is the amount of money in transit. </a:t>
                </a:r>
              </a:p>
              <a:p>
                <a:pPr lvl="1"/>
                <a:r>
                  <a:rPr lang="en-US" dirty="0" smtClean="0"/>
                  <a:t>The float factor measures how long it takes for checks to clear. The larger the float factor, the better.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437" t="-646" r="-1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817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Evaluating Accounts </a:t>
            </a:r>
            <a:br>
              <a:rPr lang="en-US" dirty="0" smtClean="0"/>
            </a:br>
            <a:r>
              <a:rPr lang="en-US" dirty="0" smtClean="0"/>
              <a:t>Receivable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Aging schedule</a:t>
            </a:r>
            <a:r>
              <a:rPr lang="en-US" dirty="0" smtClean="0"/>
              <a:t>, which is a breakdown of accounts by length of time outstanding:</a:t>
            </a:r>
          </a:p>
          <a:p>
            <a:pPr lvl="1"/>
            <a:r>
              <a:rPr lang="en-US" dirty="0" smtClean="0"/>
              <a:t>Use a weighted average collection period measure to get a better picture of how long accounts are outstanding.</a:t>
            </a:r>
          </a:p>
          <a:p>
            <a:pPr lvl="1"/>
            <a:r>
              <a:rPr lang="en-US" dirty="0" smtClean="0"/>
              <a:t>Examine changes from the typical pattern.</a:t>
            </a:r>
          </a:p>
          <a:p>
            <a:r>
              <a:rPr lang="en-US" dirty="0" smtClean="0"/>
              <a:t>Number of days receivable: </a:t>
            </a:r>
          </a:p>
          <a:p>
            <a:pPr lvl="1"/>
            <a:r>
              <a:rPr lang="en-US" dirty="0" smtClean="0"/>
              <a:t>Compare with credit terms.</a:t>
            </a:r>
          </a:p>
          <a:p>
            <a:pPr lvl="1"/>
            <a:r>
              <a:rPr lang="en-US" dirty="0" smtClean="0"/>
              <a:t>Compare with competitors.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28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6. Managing Inventory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75904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objective of managing inventory is to determine and maintain the level of inventory that is sufficient to meet demand, but not more than necessary.</a:t>
            </a:r>
          </a:p>
          <a:p>
            <a:r>
              <a:rPr lang="en-US" dirty="0" smtClean="0"/>
              <a:t>Motives for holding inventory:</a:t>
            </a:r>
          </a:p>
          <a:p>
            <a:pPr lvl="1"/>
            <a:r>
              <a:rPr lang="en-US" b="1" dirty="0" smtClean="0"/>
              <a:t>Transaction motive:</a:t>
            </a:r>
            <a:r>
              <a:rPr lang="en-US" dirty="0" smtClean="0"/>
              <a:t> To hold enough inventory for the ordinary production-to-sales cycle.</a:t>
            </a:r>
          </a:p>
          <a:p>
            <a:pPr lvl="1"/>
            <a:r>
              <a:rPr lang="en-US" b="1" dirty="0" smtClean="0"/>
              <a:t>Precautionary motive:</a:t>
            </a:r>
            <a:r>
              <a:rPr lang="en-US" dirty="0" smtClean="0"/>
              <a:t> To avoid stock-out losses.</a:t>
            </a:r>
          </a:p>
          <a:p>
            <a:pPr lvl="1"/>
            <a:r>
              <a:rPr lang="en-US" b="1" dirty="0" smtClean="0"/>
              <a:t>Speculative motive:</a:t>
            </a:r>
            <a:r>
              <a:rPr lang="en-US" dirty="0" smtClean="0"/>
              <a:t> To ensure availability and pricing of inventory.</a:t>
            </a:r>
          </a:p>
          <a:p>
            <a:r>
              <a:rPr lang="en-US" dirty="0" smtClean="0"/>
              <a:t>Approaches to managing levels of inventory:</a:t>
            </a:r>
          </a:p>
          <a:p>
            <a:pPr lvl="1"/>
            <a:r>
              <a:rPr lang="en-US" b="1" dirty="0" smtClean="0"/>
              <a:t>Economic order quantity:</a:t>
            </a:r>
            <a:r>
              <a:rPr lang="en-US" dirty="0" smtClean="0"/>
              <a:t> Reorder point—the point when the company orders more inventory, minimizing the sum of order costs and carrying costs.</a:t>
            </a:r>
          </a:p>
          <a:p>
            <a:pPr lvl="1"/>
            <a:r>
              <a:rPr lang="en-US" b="1" dirty="0" smtClean="0"/>
              <a:t>Just in time (JIT):</a:t>
            </a:r>
            <a:r>
              <a:rPr lang="en-US" dirty="0" smtClean="0"/>
              <a:t> Order only when needed, when inventory falls below a specific level</a:t>
            </a:r>
          </a:p>
          <a:p>
            <a:pPr lvl="1"/>
            <a:r>
              <a:rPr lang="en-US" b="1" dirty="0" smtClean="0"/>
              <a:t>Materials or manufacturing resource planning (MRP): </a:t>
            </a:r>
            <a:r>
              <a:rPr lang="en-US" dirty="0"/>
              <a:t>C</a:t>
            </a:r>
            <a:r>
              <a:rPr lang="en-US" dirty="0" smtClean="0"/>
              <a:t>oordinates production planning and inventory management.</a:t>
            </a:r>
          </a:p>
          <a:p>
            <a:pPr marL="1379538" indent="-1371600">
              <a:buNone/>
            </a:pPr>
            <a:endParaRPr lang="en-US" b="1" dirty="0" smtClean="0"/>
          </a:p>
          <a:p>
            <a:pPr marL="1379538" indent="-1371600">
              <a:buNone/>
            </a:pPr>
            <a:r>
              <a:rPr lang="en-US" b="1" dirty="0" smtClean="0"/>
              <a:t>Bottom </a:t>
            </a:r>
            <a:r>
              <a:rPr lang="en-US" b="1" dirty="0"/>
              <a:t>line: </a:t>
            </a:r>
            <a:r>
              <a:rPr lang="en-US" dirty="0"/>
              <a:t>The appropriateness of an inventory management system depends on the costs and benefits of holding </a:t>
            </a:r>
            <a:r>
              <a:rPr lang="en-US" dirty="0" smtClean="0"/>
              <a:t>inventory and </a:t>
            </a:r>
            <a:r>
              <a:rPr lang="en-US" dirty="0"/>
              <a:t>the predictability of sales.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6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Evaluating Inventory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Measures</a:t>
            </a:r>
          </a:p>
          <a:p>
            <a:pPr lvl="1"/>
            <a:r>
              <a:rPr lang="en-US" dirty="0" smtClean="0"/>
              <a:t>Inventory turnover ratio.</a:t>
            </a:r>
          </a:p>
          <a:p>
            <a:pPr lvl="1"/>
            <a:r>
              <a:rPr lang="en-US" dirty="0" smtClean="0"/>
              <a:t>Number of days of inventory</a:t>
            </a:r>
          </a:p>
          <a:p>
            <a:r>
              <a:rPr lang="en-US" dirty="0" smtClean="0"/>
              <a:t>When comparing turnover and number of days of inventory among companies, the analyst should consider the different product mixes among companies.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82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7. Managing Accounts Payable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Accounts payable arise from trade credit and are a spontaneous form of credit.</a:t>
            </a:r>
          </a:p>
          <a:p>
            <a:r>
              <a:rPr lang="en-US" dirty="0" smtClean="0"/>
              <a:t>Credit terms may vary among industries and among companies, although these tend to be similar within an industry because of competitive pressures.</a:t>
            </a:r>
          </a:p>
          <a:p>
            <a:r>
              <a:rPr lang="en-US" dirty="0" smtClean="0"/>
              <a:t>Factors to consider:</a:t>
            </a:r>
          </a:p>
          <a:p>
            <a:pPr lvl="1"/>
            <a:r>
              <a:rPr lang="en-US" dirty="0" smtClean="0"/>
              <a:t>Company’s centralization of the financial function</a:t>
            </a:r>
          </a:p>
          <a:p>
            <a:pPr lvl="1"/>
            <a:r>
              <a:rPr lang="en-US" dirty="0" smtClean="0"/>
              <a:t>Number, size, and location of vendors</a:t>
            </a:r>
          </a:p>
          <a:p>
            <a:pPr lvl="1"/>
            <a:r>
              <a:rPr lang="en-US" dirty="0" smtClean="0"/>
              <a:t>Trade credit and the cost of alternative forms of short-term financing</a:t>
            </a:r>
          </a:p>
          <a:p>
            <a:pPr lvl="1"/>
            <a:r>
              <a:rPr lang="en-US" dirty="0" smtClean="0"/>
              <a:t>Control of disbursement float (i.e., amount paid but not yet credited to the payer’s account)</a:t>
            </a:r>
          </a:p>
          <a:p>
            <a:pPr lvl="1"/>
            <a:r>
              <a:rPr lang="en-US" dirty="0" smtClean="0"/>
              <a:t>Inventory management system</a:t>
            </a:r>
          </a:p>
          <a:p>
            <a:pPr lvl="1"/>
            <a:r>
              <a:rPr lang="en-US" dirty="0" smtClean="0"/>
              <a:t>E-commerce and electronic data interchange (EDI), which is the customer-to-business payment connection through the internet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75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Economics of Taking a </a:t>
            </a:r>
            <a:br>
              <a:rPr lang="en-US" dirty="0" smtClean="0"/>
            </a:br>
            <a:r>
              <a:rPr lang="en-US" dirty="0" smtClean="0"/>
              <a:t>Trade Discount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i="0" dirty="0" smtClean="0"/>
                  <a:t>The cost of trade credit, when paid during the discount period, is 0%.</a:t>
                </a:r>
              </a:p>
              <a:p>
                <a:r>
                  <a:rPr lang="en-US" dirty="0" smtClean="0"/>
                  <a:t>The cost of trade credit, when paid beyond the discount period, is</a:t>
                </a:r>
                <a:endParaRPr lang="en-US" i="0" dirty="0" smtClean="0"/>
              </a:p>
              <a:p>
                <a:pPr marL="914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dirty="0" smtClean="0"/>
                        <m:t>Cost</m:t>
                      </m:r>
                      <m:r>
                        <m:rPr>
                          <m:nor/>
                        </m:rPr>
                        <a:rPr lang="en-US" i="0" dirty="0" smtClean="0"/>
                        <m:t> </m:t>
                      </m:r>
                      <m:r>
                        <m:rPr>
                          <m:nor/>
                        </m:rPr>
                        <a:rPr lang="en-US" i="0" dirty="0" smtClean="0"/>
                        <m:t>of</m:t>
                      </m:r>
                      <m:r>
                        <m:rPr>
                          <m:nor/>
                        </m:rPr>
                        <a:rPr lang="en-US" i="0" dirty="0" smtClean="0"/>
                        <m:t> </m:t>
                      </m:r>
                      <m:r>
                        <m:rPr>
                          <m:nor/>
                        </m:rPr>
                        <a:rPr lang="en-US" i="0" dirty="0" smtClean="0"/>
                        <m:t>trade</m:t>
                      </m:r>
                      <m:r>
                        <m:rPr>
                          <m:nor/>
                        </m:rPr>
                        <a:rPr lang="en-US" i="0" dirty="0" smtClean="0"/>
                        <m:t> </m:t>
                      </m:r>
                      <m:r>
                        <m:rPr>
                          <m:nor/>
                        </m:rPr>
                        <a:rPr lang="en-US" i="0" dirty="0" smtClean="0"/>
                        <m:t>credit</m:t>
                      </m:r>
                      <m:r>
                        <m:rPr>
                          <m:nor/>
                        </m:rPr>
                        <a:rPr lang="en-US" i="0" dirty="0" smtClean="0"/>
                        <m:t> = 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i="0" dirty="0"/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b="0" i="0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i="0" dirty="0"/>
                                <m:t>+ </m:t>
                              </m:r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i="0" dirty="0"/>
                                    <m:t>Discount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i="0" dirty="0"/>
                                    <m:t>1 −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dirty="0" smtClean="0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i="0" dirty="0"/>
                                    <m:t>Discount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b="0" i="0" dirty="0" smtClean="0"/>
                                    <m:t>365</m:t>
                                  </m:r>
                                </m:num>
                                <m:den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nor/>
                                            <m:brk m:alnAt="7"/>
                                          </m:rPr>
                                          <a:rPr lang="en-US" b="0" i="0" dirty="0" smtClean="0"/>
                                          <m:t>N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b="0" i="0" dirty="0" smtClean="0"/>
                                          <m:t>umber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b="0" i="0" dirty="0" smtClean="0"/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b="0" i="0" dirty="0" smtClean="0"/>
                                          <m:t>of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b="0" i="0" dirty="0" smtClean="0"/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b="0" i="0" dirty="0" smtClean="0"/>
                                          <m:t>days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b="0" i="0" dirty="0" smtClean="0"/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b="0" i="0" dirty="0" smtClean="0"/>
                                          <m:t>beyond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b="0" i="0" dirty="0" smtClean="0"/>
                                          <m:t>the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b="0" i="0" dirty="0" smtClean="0"/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b="0" i="0" dirty="0" smtClean="0"/>
                                          <m:t>discount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b="0" i="0" dirty="0" smtClean="0"/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b="0" i="0" dirty="0" smtClean="0"/>
                                          <m:t>period</m:t>
                                        </m:r>
                                      </m:e>
                                    </m:mr>
                                  </m:m>
                                </m:den>
                              </m:f>
                            </m:e>
                          </m:d>
                        </m:sup>
                      </m:sSup>
                      <m:r>
                        <m:rPr>
                          <m:nor/>
                        </m:rPr>
                        <a:rPr lang="en-US" b="0" i="0" dirty="0" smtClean="0"/>
                        <m:t>− 1</m:t>
                      </m:r>
                    </m:oMath>
                  </m:oMathPara>
                </a14:m>
                <a:endParaRPr lang="en-US" dirty="0" smtClean="0"/>
              </a:p>
              <a:p>
                <a:pPr marL="1196975" lvl="1" indent="-987425">
                  <a:buNone/>
                </a:pPr>
                <a:r>
                  <a:rPr lang="en-US" dirty="0" smtClean="0"/>
                  <a:t>Example: If the credit terms are 2/10, net 40, and the company pays on the 30th day,</a:t>
                </a:r>
              </a:p>
              <a:p>
                <a:pPr marL="21031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Cost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of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trade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credit</m:t>
                      </m:r>
                      <m:r>
                        <m:rPr>
                          <m:nor/>
                        </m:rPr>
                        <a:rPr lang="en-US" dirty="0"/>
                        <m:t> = </m:t>
                      </m:r>
                      <m:sSup>
                        <m:s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dirty="0"/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b="0" i="0" dirty="0" smtClean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dirty="0"/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en-US" b="0" i="0" dirty="0" smtClean="0"/>
                                <m:t> </m:t>
                              </m:r>
                              <m:f>
                                <m:f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b="0" i="0" dirty="0" smtClean="0"/>
                                    <m:t>0.02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b="0" i="0" dirty="0" smtClean="0">
                                      <a:latin typeface="Cambria Math"/>
                                    </a:rPr>
                                    <m:t>0.98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365</m:t>
                                  </m:r>
                                </m:num>
                                <m:den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20</m:t>
                                  </m:r>
                                </m:den>
                              </m:f>
                            </m:e>
                          </m:d>
                        </m:sup>
                      </m:sSup>
                      <m:r>
                        <m:rPr>
                          <m:nor/>
                        </m:rPr>
                        <a:rPr lang="en-US" dirty="0"/>
                        <m:t>−</m:t>
                      </m:r>
                      <m:r>
                        <m:rPr>
                          <m:nor/>
                        </m:rPr>
                        <a:rPr lang="en-US" b="0" i="0" dirty="0" smtClean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1</m:t>
                      </m:r>
                      <m:r>
                        <m:rPr>
                          <m:nor/>
                        </m:rPr>
                        <a:rPr lang="en-US" b="0" i="0" dirty="0" smtClean="0"/>
                        <m:t> = 44.585%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Although paying beyond the net period reduces the cost of trade credit further, it brings into question the company’s creditworthiness.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437" t="-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58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Evaluating accounts </a:t>
            </a:r>
            <a:br>
              <a:rPr lang="en-US" dirty="0" smtClean="0"/>
            </a:br>
            <a:r>
              <a:rPr lang="en-US" dirty="0" smtClean="0"/>
              <a:t>Payable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number of days of payables indicates how long, on average, the company takes to pay on its accounts. </a:t>
            </a:r>
          </a:p>
          <a:p>
            <a:r>
              <a:rPr lang="en-US" dirty="0" smtClean="0"/>
              <a:t>We can evaluate accounts payable management by comparing the number of days of payables with the credit terms.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366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8. Managing Short-term Financing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objective of a short-term financing strategy is to ensure that the company has sufficient funds, but at a cost (including risk) that is appropriate.</a:t>
            </a:r>
          </a:p>
          <a:p>
            <a:r>
              <a:rPr lang="en-US" dirty="0" smtClean="0"/>
              <a:t>Sources of financing (from Exhibit 8-15):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663480"/>
              </p:ext>
            </p:extLst>
          </p:nvPr>
        </p:nvGraphicFramePr>
        <p:xfrm>
          <a:off x="1295400" y="2743200"/>
          <a:ext cx="6096000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2819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Bank Sources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Nonbank Sources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Uncommitted line of credit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Regular line of credit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Overdraft line of credit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Revolving credit agreement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Collateralized loan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Discounted receivables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Banker’s acceptances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Factoring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Asset-based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loan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Commercial</a:t>
                      </a:r>
                      <a:r>
                        <a:rPr lang="en-US" baseline="0" dirty="0" smtClean="0"/>
                        <a:t> paper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498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Which Short-term Financing?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Characteristics that determine the choice of financing:</a:t>
            </a:r>
          </a:p>
          <a:p>
            <a:pPr lvl="1"/>
            <a:r>
              <a:rPr lang="en-US" dirty="0" smtClean="0"/>
              <a:t>Size of borrower</a:t>
            </a:r>
          </a:p>
          <a:p>
            <a:pPr lvl="1"/>
            <a:r>
              <a:rPr lang="en-US" dirty="0" smtClean="0"/>
              <a:t>Creditworthiness of borrower</a:t>
            </a:r>
          </a:p>
          <a:p>
            <a:pPr lvl="1"/>
            <a:r>
              <a:rPr lang="en-US" dirty="0" smtClean="0"/>
              <a:t>Access to different forms of financing</a:t>
            </a:r>
          </a:p>
          <a:p>
            <a:pPr lvl="1"/>
            <a:r>
              <a:rPr lang="en-US" dirty="0" smtClean="0"/>
              <a:t>Flexibility of borrowing options </a:t>
            </a:r>
          </a:p>
          <a:p>
            <a:r>
              <a:rPr lang="en-US" dirty="0" smtClean="0"/>
              <a:t>Asset-based loans are loans secured by an asset</a:t>
            </a:r>
          </a:p>
          <a:p>
            <a:pPr marL="9144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64821588"/>
              </p:ext>
            </p:extLst>
          </p:nvPr>
        </p:nvGraphicFramePr>
        <p:xfrm>
          <a:off x="1143000" y="3810000"/>
          <a:ext cx="7391400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4533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Costs of borrowing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9144" indent="0">
                  <a:lnSpc>
                    <a:spcPct val="150000"/>
                  </a:lnSpc>
                  <a:buNone/>
                </a:pPr>
                <a:r>
                  <a:rPr lang="en-US" b="0" dirty="0" smtClean="0"/>
                  <a:t>Cost of a loan without fees:</a:t>
                </a:r>
              </a:p>
              <a:p>
                <a:pPr marL="9144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/>
                        <m:t>Cost</m:t>
                      </m:r>
                      <m:r>
                        <m:rPr>
                          <m:nor/>
                        </m:rPr>
                        <a:rPr lang="en-US" b="0" i="0" smtClean="0"/>
                        <m:t> 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/>
                            <m:t>Interest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/>
                            <m:t>Loan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amount</m:t>
                          </m:r>
                        </m:den>
                      </m:f>
                    </m:oMath>
                  </m:oMathPara>
                </a14:m>
                <a:endParaRPr lang="en-US" b="0" i="1" dirty="0" smtClean="0"/>
              </a:p>
              <a:p>
                <a:pPr marL="9144" indent="0">
                  <a:lnSpc>
                    <a:spcPct val="150000"/>
                  </a:lnSpc>
                  <a:buNone/>
                </a:pPr>
                <a:r>
                  <a:rPr lang="en-US" b="0" dirty="0" smtClean="0"/>
                  <a:t>Cost of a loan with a commitment fee:</a:t>
                </a:r>
              </a:p>
              <a:p>
                <a:pPr marL="9144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/>
                        <m:t>Cost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i="0"/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0"/>
                            <m:t>Interest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+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Commitment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fee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i="0"/>
                            <m:t>Loan</m:t>
                          </m:r>
                          <m:r>
                            <m:rPr>
                              <m:nor/>
                            </m:rPr>
                            <a:rPr lang="en-US" i="0"/>
                            <m:t> </m:t>
                          </m:r>
                          <m:r>
                            <m:rPr>
                              <m:nor/>
                            </m:rPr>
                            <a:rPr lang="en-US" i="0"/>
                            <m:t>amount</m:t>
                          </m:r>
                        </m:den>
                      </m:f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 marL="9144" indent="0">
                  <a:lnSpc>
                    <a:spcPct val="150000"/>
                  </a:lnSpc>
                  <a:buNone/>
                </a:pPr>
                <a:r>
                  <a:rPr lang="en-US" dirty="0" smtClean="0"/>
                  <a:t>Cost of a loan with a dealer’s commission and bank-up costs:</a:t>
                </a:r>
              </a:p>
              <a:p>
                <a:pPr marL="9144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/>
                        <m:t>Cost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 i="0"/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0"/>
                            <m:t>Interest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i="0"/>
                            <m:t>+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Dealer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′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s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commission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+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Back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−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up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costs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i="0"/>
                            <m:t>Loan</m:t>
                          </m:r>
                          <m:r>
                            <m:rPr>
                              <m:nor/>
                            </m:rPr>
                            <a:rPr lang="en-US" i="0"/>
                            <m:t> </m:t>
                          </m:r>
                          <m:r>
                            <m:rPr>
                              <m:nor/>
                            </m:rPr>
                            <a:rPr lang="en-US" i="0"/>
                            <m:t>amount</m:t>
                          </m:r>
                        </m:den>
                      </m:f>
                      <m:r>
                        <m:rPr>
                          <m:nor/>
                        </m:rPr>
                        <a:rPr lang="en-US" i="0"/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9144" indent="0">
                  <a:buNone/>
                </a:pPr>
                <a:endParaRPr lang="en-US" dirty="0" smtClean="0"/>
              </a:p>
              <a:p>
                <a:pPr marL="9144" indent="0">
                  <a:buNone/>
                </a:pPr>
                <a:r>
                  <a:rPr lang="en-US" dirty="0" smtClean="0"/>
                  <a:t>If the interest is “all-inclusive,” it means that the loaned amount includes interest, so the denominator is (Loan amount – Interest), which has the effect of increasing the cost of the loan.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6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2. Managing and measuring Liquidity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Liquidity </a:t>
            </a:r>
            <a:r>
              <a:rPr lang="en-US" dirty="0" smtClean="0"/>
              <a:t>is the ability of the company to satisfy its short-term obligations using assets that are readily converted into cash.</a:t>
            </a:r>
          </a:p>
          <a:p>
            <a:r>
              <a:rPr lang="en-US" b="1" dirty="0" smtClean="0"/>
              <a:t>Liquidity management </a:t>
            </a:r>
            <a:r>
              <a:rPr lang="en-US" dirty="0" smtClean="0"/>
              <a:t>is the ability of the company to generate cash when and where needed.</a:t>
            </a:r>
          </a:p>
          <a:p>
            <a:r>
              <a:rPr lang="en-US" dirty="0" smtClean="0"/>
              <a:t>Liquidity management requires addressing drags and pulls on liquidity.</a:t>
            </a:r>
          </a:p>
          <a:p>
            <a:pPr lvl="1"/>
            <a:r>
              <a:rPr lang="en-US" b="1" dirty="0" smtClean="0"/>
              <a:t>Drags on liquidity </a:t>
            </a:r>
            <a:r>
              <a:rPr lang="en-US" dirty="0" smtClean="0"/>
              <a:t>are forces that delay the collection of cash, such as slow payments by customers and obsolete inventory.</a:t>
            </a:r>
          </a:p>
          <a:p>
            <a:pPr lvl="1"/>
            <a:r>
              <a:rPr lang="en-US" b="1" dirty="0" smtClean="0"/>
              <a:t>Pulls on liquidity </a:t>
            </a:r>
            <a:r>
              <a:rPr lang="en-US" dirty="0" smtClean="0"/>
              <a:t>are decisions that result in paying cash too soon, such as paying trade credit early or a bank reducing a line of credit.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159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Example: Cost of Borrowing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47800"/>
                <a:ext cx="8534400" cy="4724399"/>
              </a:xfrm>
            </p:spPr>
            <p:txBody>
              <a:bodyPr>
                <a:normAutofit lnSpcReduction="10000"/>
              </a:bodyPr>
              <a:lstStyle/>
              <a:p>
                <a:pPr marL="9144" indent="0">
                  <a:spcAft>
                    <a:spcPts val="600"/>
                  </a:spcAft>
                  <a:buNone/>
                </a:pPr>
                <a:r>
                  <a:rPr lang="en-US" dirty="0" smtClean="0"/>
                  <a:t>Suppose a one-year loan of $100 million has a commitment fee of 2% and an interest rate of 4%. What is the cost of this loan?</a:t>
                </a:r>
              </a:p>
              <a:p>
                <a:pPr marL="210312" lvl="1" indent="0">
                  <a:spcAft>
                    <a:spcPts val="600"/>
                  </a:spcAft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Cost</m:t>
                    </m:r>
                    <m:r>
                      <m:rPr>
                        <m:nor/>
                      </m:rPr>
                      <a:rPr lang="en-US" b="0" i="0" smtClean="0"/>
                      <m:t> </m:t>
                    </m:r>
                    <m:r>
                      <m:rPr>
                        <m:nor/>
                      </m:rPr>
                      <a:rPr lang="en-US"/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/>
                          <m:t>Interest</m:t>
                        </m:r>
                        <m:r>
                          <m:rPr>
                            <m:nor/>
                          </m:rPr>
                          <a:rPr lang="en-US" b="0" i="0" smtClean="0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+</m:t>
                        </m:r>
                        <m:r>
                          <m:rPr>
                            <m:nor/>
                          </m:rPr>
                          <a:rPr lang="en-US" b="0" i="0" smtClean="0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Commitment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fee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/>
                          <m:t>Loan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amount</m:t>
                        </m:r>
                      </m:den>
                    </m:f>
                    <m:r>
                      <m:rPr>
                        <m:nor/>
                      </m:rPr>
                      <a:rPr lang="en-US" b="0" i="0" smtClean="0"/>
                      <m:t> </m:t>
                    </m:r>
                  </m:oMath>
                </a14:m>
                <a:endParaRPr lang="en-US" b="0" i="0" dirty="0" smtClean="0"/>
              </a:p>
              <a:p>
                <a:pPr marL="210312" lvl="1" indent="0">
                  <a:spcAft>
                    <a:spcPts val="600"/>
                  </a:spcAft>
                  <a:buNone/>
                </a:pPr>
                <a:endParaRPr lang="en-US" b="0" i="0" dirty="0" smtClean="0"/>
              </a:p>
              <a:p>
                <a:pPr marL="210312" lvl="1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/>
                        <m:t>Cost</m:t>
                      </m:r>
                      <m:r>
                        <m:rPr>
                          <m:nor/>
                        </m:rPr>
                        <a:rPr lang="en-US" b="0" i="0" smtClean="0"/>
                        <m:t> 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b="0" i="0" smtClean="0"/>
                                <m:t>0.04 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ea typeface="Cambria Math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ea typeface="Cambria Math"/>
                                </a:rPr>
                                <m:t> $100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ea typeface="Cambria Math"/>
                            </a:rPr>
                            <m:t>+ (0.02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ea typeface="Cambria Math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ea typeface="Cambria Math"/>
                            </a:rPr>
                            <m:t> $100)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/>
                            <m:t>$100</m:t>
                          </m:r>
                        </m:den>
                      </m:f>
                      <m:r>
                        <m:rPr>
                          <m:nor/>
                        </m:rPr>
                        <a:rPr lang="en-US" b="0" i="0" smtClean="0"/>
                        <m:t> 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/>
                            <m:t>$6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/>
                            <m:t>$100</m:t>
                          </m:r>
                        </m:den>
                      </m:f>
                      <m:r>
                        <m:rPr>
                          <m:nor/>
                        </m:rPr>
                        <a:rPr lang="en-US" b="0" i="0" smtClean="0"/>
                        <m:t>= 6%</m:t>
                      </m:r>
                    </m:oMath>
                  </m:oMathPara>
                </a14:m>
                <a:endParaRPr lang="en-US" b="0" i="1" dirty="0" smtClean="0"/>
              </a:p>
              <a:p>
                <a:pPr marL="9144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9144" indent="0">
                  <a:spcAft>
                    <a:spcPts val="600"/>
                  </a:spcAft>
                  <a:buNone/>
                </a:pPr>
                <a:r>
                  <a:rPr lang="en-US" dirty="0" smtClean="0"/>
                  <a:t>What is the cost of this one-year loan if the loaned amount is all-inclusive?</a:t>
                </a:r>
              </a:p>
              <a:p>
                <a:pPr marL="210312" lvl="1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Cost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/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/>
                            <m:t>Interest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+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Commitment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fee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/>
                            <m:t>Loan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amount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−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nterest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and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fee</m:t>
                          </m:r>
                        </m:den>
                      </m:f>
                      <m:r>
                        <m:rPr>
                          <m:nor/>
                        </m:rPr>
                        <a:rPr lang="en-US"/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 marL="9144" indent="0">
                  <a:spcAft>
                    <a:spcPts val="600"/>
                  </a:spcAft>
                  <a:buNone/>
                </a:pPr>
                <a:endParaRPr lang="en-US" dirty="0" smtClean="0"/>
              </a:p>
              <a:p>
                <a:pPr marL="210312" lvl="1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/>
                        <m:t>Cost</m:t>
                      </m:r>
                      <m:r>
                        <m:rPr>
                          <m:nor/>
                        </m:rPr>
                        <a:rPr lang="en-US" b="0" i="0" smtClean="0"/>
                        <m:t> 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/>
                                <m:t>0.04 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ea typeface="Cambria Math"/>
                                </a:rPr>
                                <m:t>×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ea typeface="Cambria Math"/>
                                </a:rPr>
                                <m:t>$100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ea typeface="Cambria Math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ea typeface="Cambria Math"/>
                            </a:rPr>
                            <m:t>(0.02 </m:t>
                          </m:r>
                          <m:r>
                            <m:rPr>
                              <m:nor/>
                            </m:rPr>
                            <a:rPr lang="en-US">
                              <a:ea typeface="Cambria Math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ea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>
                              <a:ea typeface="Cambria Math"/>
                            </a:rPr>
                            <m:t>$100)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/>
                            <m:t>$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94</m:t>
                          </m:r>
                        </m:den>
                      </m:f>
                      <m:r>
                        <m:rPr>
                          <m:nor/>
                        </m:rPr>
                        <a:rPr lang="en-US"/>
                        <m:t> 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>
                              <a:cs typeface="Adobe Arabic" pitchFamily="18" charset="-78"/>
                            </a:rPr>
                            <m:t>$6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>
                              <a:cs typeface="Adobe Arabic" pitchFamily="18" charset="-78"/>
                            </a:rPr>
                            <m:t>$94</m:t>
                          </m:r>
                        </m:den>
                      </m:f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/>
                        <m:t>=</m:t>
                      </m:r>
                      <m:r>
                        <m:rPr>
                          <m:nor/>
                        </m:rPr>
                        <a:rPr lang="en-US" b="0" i="0" smtClean="0"/>
                        <m:t> </m:t>
                      </m:r>
                      <m:r>
                        <m:rPr>
                          <m:nor/>
                        </m:rPr>
                        <a:rPr lang="en-US"/>
                        <m:t>6</m:t>
                      </m:r>
                      <m:r>
                        <m:rPr>
                          <m:nor/>
                        </m:rPr>
                        <a:rPr lang="en-US" b="0" i="0" smtClean="0"/>
                        <m:t>.383</m:t>
                      </m:r>
                      <m:r>
                        <m:rPr>
                          <m:nor/>
                        </m:rPr>
                        <a:rPr lang="en-US"/>
                        <m:t>%</m:t>
                      </m:r>
                    </m:oMath>
                  </m:oMathPara>
                </a14:m>
                <a:endParaRPr lang="en-US" i="1" dirty="0"/>
              </a:p>
              <a:p>
                <a:pPr marL="9144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47800"/>
                <a:ext cx="8534400" cy="4724399"/>
              </a:xfrm>
              <a:blipFill rotWithShape="1">
                <a:blip r:embed="rId3"/>
                <a:stretch>
                  <a:fillRect l="-571" t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067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9.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" lvl="0" indent="0">
              <a:buNone/>
            </a:pPr>
            <a:r>
              <a:rPr lang="en-US" dirty="0" smtClean="0"/>
              <a:t>Major points covered:</a:t>
            </a:r>
          </a:p>
          <a:p>
            <a:pPr lvl="0"/>
            <a:r>
              <a:rPr lang="en-US" dirty="0" smtClean="0"/>
              <a:t>Understanding </a:t>
            </a:r>
            <a:r>
              <a:rPr lang="en-US" dirty="0"/>
              <a:t>how to evaluate a company’s liquidity position.</a:t>
            </a:r>
          </a:p>
          <a:p>
            <a:pPr lvl="0"/>
            <a:r>
              <a:rPr lang="en-US" dirty="0"/>
              <a:t>Calculating and interpreting operating and cash conversion cycles.</a:t>
            </a:r>
          </a:p>
          <a:p>
            <a:pPr lvl="0"/>
            <a:r>
              <a:rPr lang="en-US" dirty="0"/>
              <a:t>Evaluating overall working capital effectiveness of a company and comparing it with </a:t>
            </a:r>
            <a:r>
              <a:rPr lang="en-US" dirty="0" smtClean="0"/>
              <a:t>that of other </a:t>
            </a:r>
            <a:r>
              <a:rPr lang="en-US" dirty="0"/>
              <a:t>peer companies.</a:t>
            </a:r>
          </a:p>
          <a:p>
            <a:pPr lvl="0"/>
            <a:r>
              <a:rPr lang="en-US" dirty="0"/>
              <a:t>Identifying the components of a cash forecast to be able to prepare a short-term (i.e., up to one year) cash forecast.</a:t>
            </a:r>
          </a:p>
          <a:p>
            <a:pPr marL="9144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718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Summary </a:t>
            </a:r>
            <a:r>
              <a:rPr lang="en-US" sz="2400" dirty="0" smtClean="0"/>
              <a:t>(continued)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Understanding the common types of short-term </a:t>
            </a:r>
            <a:r>
              <a:rPr lang="en-US" dirty="0" smtClean="0"/>
              <a:t>investments </a:t>
            </a:r>
            <a:r>
              <a:rPr lang="en-US" dirty="0"/>
              <a:t>and computing comparable yields on securities.</a:t>
            </a:r>
          </a:p>
          <a:p>
            <a:pPr lvl="0"/>
            <a:r>
              <a:rPr lang="en-US" dirty="0"/>
              <a:t>Measuring the performance of a company’s accounts receivable function.</a:t>
            </a:r>
          </a:p>
          <a:p>
            <a:pPr lvl="0"/>
            <a:r>
              <a:rPr lang="en-US" dirty="0"/>
              <a:t>Measuring the financial performance of a company’s inventory management function.</a:t>
            </a:r>
          </a:p>
          <a:p>
            <a:pPr lvl="0"/>
            <a:r>
              <a:rPr lang="en-US" dirty="0"/>
              <a:t>Measuring the performance of a company’s accounts payable function.</a:t>
            </a:r>
          </a:p>
          <a:p>
            <a:pPr lvl="0"/>
            <a:r>
              <a:rPr lang="en-US" dirty="0"/>
              <a:t>Evaluating the short-term financing choices available to a company and recommending a financing method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35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Sources of liquidity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75904" cy="4724399"/>
          </a:xfrm>
        </p:spPr>
        <p:txBody>
          <a:bodyPr/>
          <a:lstStyle/>
          <a:p>
            <a:r>
              <a:rPr lang="en-US" dirty="0"/>
              <a:t>Primary sources of liquidity</a:t>
            </a:r>
          </a:p>
          <a:p>
            <a:pPr lvl="1"/>
            <a:r>
              <a:rPr lang="en-US" dirty="0"/>
              <a:t>Ready cash balances (cash and cash equivalents)</a:t>
            </a:r>
          </a:p>
          <a:p>
            <a:pPr lvl="1"/>
            <a:r>
              <a:rPr lang="en-US" dirty="0"/>
              <a:t>Short-term funds (short-term financing, such as trade credit and bank loans)</a:t>
            </a:r>
          </a:p>
          <a:p>
            <a:pPr lvl="1"/>
            <a:r>
              <a:rPr lang="en-US" dirty="0"/>
              <a:t>Cash flow management (for example</a:t>
            </a:r>
            <a:r>
              <a:rPr lang="en-US" dirty="0" smtClean="0"/>
              <a:t>, getting </a:t>
            </a:r>
            <a:r>
              <a:rPr lang="en-US" dirty="0"/>
              <a:t>customers’ payments deposited quickly)</a:t>
            </a:r>
          </a:p>
          <a:p>
            <a:r>
              <a:rPr lang="en-US" dirty="0"/>
              <a:t>Secondary sources of liquidity</a:t>
            </a:r>
          </a:p>
          <a:p>
            <a:pPr lvl="1"/>
            <a:r>
              <a:rPr lang="en-US" dirty="0"/>
              <a:t>Renegotiating debt contracts</a:t>
            </a:r>
          </a:p>
          <a:p>
            <a:pPr lvl="1"/>
            <a:r>
              <a:rPr lang="en-US" dirty="0"/>
              <a:t>Selling assets</a:t>
            </a:r>
          </a:p>
          <a:p>
            <a:pPr lvl="1"/>
            <a:r>
              <a:rPr lang="en-US" dirty="0"/>
              <a:t>Filing for bankruptcy protection and reorganizing.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49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Measure of Liquidity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9079926"/>
                  </p:ext>
                </p:extLst>
              </p:nvPr>
            </p:nvGraphicFramePr>
            <p:xfrm>
              <a:off x="533400" y="1676400"/>
              <a:ext cx="7696200" cy="464444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4572000"/>
                    <a:gridCol w="228600"/>
                    <a:gridCol w="2895600"/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600" b="1" i="0" dirty="0" smtClean="0">
                              <a:latin typeface="+mn-lt"/>
                            </a:rPr>
                            <a:t>LIQUIDITY RATIOS</a:t>
                          </a:r>
                          <a:endParaRPr lang="en-US" sz="1600" b="1" i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67431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+mn-lt"/>
                                  </a:rPr>
                                  <m:t>Current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+mn-lt"/>
                                  </a:rPr>
                                  <m:t>ratio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+mn-lt"/>
                                  </a:rPr>
                                  <m:t> = </m:t>
                                </m:r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Current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assets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Current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liabilities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Ability to satisfy current liabilities using current assets</a:t>
                          </a:r>
                          <a:endParaRPr lang="en-US" sz="16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9582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+mn-lt"/>
                                  </a:rPr>
                                  <m:t>Quick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+mn-lt"/>
                                  </a:rPr>
                                  <m:t>ratio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+mn-lt"/>
                                  </a:rPr>
                                  <m:t> = </m:t>
                                </m:r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Cash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 + </m:t>
                                    </m:r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nor/>
                                              <m:brk m:alnAt="7"/>
                                            </m:rPr>
                                            <a:rPr lang="en-US" sz="1600" b="0" i="0" smtClean="0">
                                              <a:latin typeface="+mn-lt"/>
                                            </a:rPr>
                                            <m:t>S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600" b="0" i="0" smtClean="0">
                                              <a:latin typeface="+mn-lt"/>
                                            </a:rPr>
                                            <m:t>hort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600" b="0" i="0" smtClean="0">
                                              <a:latin typeface="+mn-lt"/>
                                            </a:rPr>
                                            <m:t>−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600" b="0" i="0" smtClean="0">
                                              <a:latin typeface="+mn-lt"/>
                                            </a:rPr>
                                            <m:t>term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sz="1600" b="0" i="0" smtClean="0">
                                              <a:latin typeface="+mn-lt"/>
                                            </a:rPr>
                                            <m:t>investments</m:t>
                                          </m:r>
                                        </m:e>
                                      </m:mr>
                                    </m:m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+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Receivables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Current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liabilities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Ability to satisfy current liabilities</a:t>
                          </a:r>
                          <a:r>
                            <a:rPr lang="en-US" sz="1600" baseline="0" dirty="0" smtClean="0"/>
                            <a:t> using the most liquid of current assets</a:t>
                          </a:r>
                          <a:endParaRPr lang="en-US" sz="16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512523">
                    <a:tc gridSpan="3"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+mn-lt"/>
                            </a:rPr>
                            <a:t>RATIOS INDICATING</a:t>
                          </a:r>
                          <a:r>
                            <a:rPr lang="en-US" sz="1600" b="1" baseline="0" dirty="0" smtClean="0">
                              <a:latin typeface="+mn-lt"/>
                            </a:rPr>
                            <a:t> M</a:t>
                          </a:r>
                          <a:r>
                            <a:rPr lang="en-US" sz="1600" b="1" dirty="0" smtClean="0">
                              <a:latin typeface="+mn-lt"/>
                            </a:rPr>
                            <a:t>ANAGEMENT OF CURRENT ASSETS</a:t>
                          </a:r>
                          <a:endParaRPr lang="en-US" sz="16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95824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+mn-lt"/>
                                  </a:rPr>
                                  <m:t>Receivables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+mn-lt"/>
                                  </a:rPr>
                                  <m:t>turnover</m:t>
                                </m:r>
                                <m:r>
                                  <m:rPr>
                                    <m:nor/>
                                  </m:rPr>
                                  <a:rPr lang="en-US" sz="1600" b="0" i="0" smtClean="0">
                                    <a:latin typeface="+mn-lt"/>
                                  </a:rPr>
                                  <m:t> =</m:t>
                                </m:r>
                                <m:r>
                                  <a:rPr lang="en-US" sz="1600" b="0" i="1" smtClean="0">
                                    <a:latin typeface="Cambria Math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Total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revenue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Average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600" b="0" i="0" smtClean="0">
                                        <a:latin typeface="+mn-lt"/>
                                      </a:rPr>
                                      <m:t>receivables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+mn-lt"/>
                            </a:rPr>
                            <a:t>How many times accounts receivable are created and collected during the period</a:t>
                          </a:r>
                        </a:p>
                        <a:p>
                          <a:endParaRPr lang="en-US" sz="16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958241"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latin typeface="+mn-lt"/>
                            </a:rPr>
                            <a:t>Inventory turnover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1600" b="0" i="0" smtClean="0">
                                      <a:latin typeface="+mn-lt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0" i="0" smtClean="0">
                                      <a:latin typeface="+mn-lt"/>
                                    </a:rPr>
                                    <m:t>Cost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0" i="0" smtClean="0">
                                      <a:latin typeface="+mn-lt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0" i="0" smtClean="0">
                                      <a:latin typeface="+mn-lt"/>
                                    </a:rPr>
                                    <m:t>of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0" i="0" smtClean="0">
                                      <a:latin typeface="+mn-lt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0" i="0" smtClean="0">
                                      <a:latin typeface="+mn-lt"/>
                                    </a:rPr>
                                    <m:t>goods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0" i="0" smtClean="0">
                                      <a:latin typeface="+mn-lt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0" i="0" smtClean="0">
                                      <a:latin typeface="+mn-lt"/>
                                    </a:rPr>
                                    <m:t>sold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1600" b="0" i="0" smtClean="0">
                                      <a:latin typeface="+mn-lt"/>
                                    </a:rPr>
                                    <m:t>Average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0" i="0" smtClean="0">
                                      <a:latin typeface="+mn-lt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600" b="0" i="0" smtClean="0">
                                      <a:latin typeface="+mn-lt"/>
                                    </a:rPr>
                                    <m:t>inventory</m:t>
                                  </m:r>
                                </m:den>
                              </m:f>
                            </m:oMath>
                          </a14:m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+mn-lt"/>
                            </a:rPr>
                            <a:t>How many times inventory is created and sold during the period</a:t>
                          </a:r>
                        </a:p>
                        <a:p>
                          <a:endParaRPr lang="en-US" sz="16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9079926"/>
                  </p:ext>
                </p:extLst>
              </p:nvPr>
            </p:nvGraphicFramePr>
            <p:xfrm>
              <a:off x="533400" y="1676400"/>
              <a:ext cx="7696200" cy="464444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4572000"/>
                    <a:gridCol w="228600"/>
                    <a:gridCol w="2895600"/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600" b="1" i="0" dirty="0" smtClean="0">
                              <a:latin typeface="+mn-lt"/>
                            </a:rPr>
                            <a:t>LIQUIDITY RATIOS</a:t>
                          </a:r>
                          <a:endParaRPr lang="en-US" sz="1600" b="1" i="0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6743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3" t="-56757" r="-68267" b="-5324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Ability to satisfy current liabilities using current assets</a:t>
                          </a:r>
                          <a:endParaRPr lang="en-US" sz="16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9582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3" t="-110828" r="-68267" b="-276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Ability to satisfy current liabilities</a:t>
                          </a:r>
                          <a:r>
                            <a:rPr lang="en-US" sz="1600" baseline="0" dirty="0" smtClean="0"/>
                            <a:t> using the most liquid of current assets</a:t>
                          </a:r>
                          <a:endParaRPr lang="en-US" sz="16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512523">
                    <a:tc gridSpan="3"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latin typeface="+mn-lt"/>
                            </a:rPr>
                            <a:t>RATIOS INDICATING</a:t>
                          </a:r>
                          <a:r>
                            <a:rPr lang="en-US" sz="1600" b="1" baseline="0" dirty="0" smtClean="0">
                              <a:latin typeface="+mn-lt"/>
                            </a:rPr>
                            <a:t> M</a:t>
                          </a:r>
                          <a:r>
                            <a:rPr lang="en-US" sz="1600" b="1" dirty="0" smtClean="0">
                              <a:latin typeface="+mn-lt"/>
                            </a:rPr>
                            <a:t>ANAGEMENT OF CURRENT ASSETS</a:t>
                          </a:r>
                          <a:endParaRPr lang="en-US" sz="1600" b="1" dirty="0">
                            <a:latin typeface="+mn-lt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3" t="-237143" r="-68267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+mn-lt"/>
                            </a:rPr>
                            <a:t>How many times accounts receivable are created and collected during the period</a:t>
                          </a:r>
                        </a:p>
                        <a:p>
                          <a:endParaRPr lang="en-US" sz="16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3" t="-337143" r="-682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latin typeface="+mn-lt"/>
                            </a:rPr>
                            <a:t>How many times inventory is created and sold during the period</a:t>
                          </a:r>
                        </a:p>
                        <a:p>
                          <a:endParaRPr lang="en-US" sz="1600" dirty="0"/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74360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Operating and Cash Conversion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operating cycle</a:t>
            </a:r>
            <a:r>
              <a:rPr lang="en-US" dirty="0" smtClean="0"/>
              <a:t> is the length of time it takes a company’s investment in inventory to be collected in cash from customers.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net operating cycle </a:t>
            </a:r>
            <a:r>
              <a:rPr lang="en-US" dirty="0" smtClean="0"/>
              <a:t>(or the </a:t>
            </a:r>
            <a:r>
              <a:rPr lang="en-US" b="1" dirty="0" smtClean="0"/>
              <a:t>cash conversion cycle</a:t>
            </a:r>
            <a:r>
              <a:rPr lang="en-US" dirty="0" smtClean="0"/>
              <a:t>)</a:t>
            </a:r>
            <a:r>
              <a:rPr lang="en-US" b="1" dirty="0" smtClean="0"/>
              <a:t> </a:t>
            </a:r>
            <a:r>
              <a:rPr lang="en-US" dirty="0" smtClean="0"/>
              <a:t>is the length of time it takes for a company’s investment in inventory to generate cash, considering that some or all of the inventory is purchased using credit.</a:t>
            </a:r>
          </a:p>
          <a:p>
            <a:r>
              <a:rPr lang="en-US" dirty="0" smtClean="0"/>
              <a:t>The length of the company’s operating and cash conversion cycles is a factor that determines how much liquidity a company needs.</a:t>
            </a:r>
          </a:p>
          <a:p>
            <a:pPr lvl="1"/>
            <a:r>
              <a:rPr lang="en-US" dirty="0" smtClean="0"/>
              <a:t>The longer the cycle, the greater the company’s need for liquidity.</a:t>
            </a:r>
          </a:p>
          <a:p>
            <a:pPr marL="9144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83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Operating and Cash Conversion Cycles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3264270"/>
              </p:ext>
            </p:extLst>
          </p:nvPr>
        </p:nvGraphicFramePr>
        <p:xfrm>
          <a:off x="4876800" y="1447800"/>
          <a:ext cx="3810000" cy="3535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503791"/>
              </p:ext>
            </p:extLst>
          </p:nvPr>
        </p:nvGraphicFramePr>
        <p:xfrm>
          <a:off x="381000" y="1447800"/>
          <a:ext cx="3810000" cy="3535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5400" y="5105400"/>
            <a:ext cx="19050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 smtClean="0"/>
              <a:t>Operating Cycle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5105400"/>
            <a:ext cx="2514600" cy="3810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dirty="0" smtClean="0"/>
              <a:t>Cash Conversion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11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Operating and Cash Conversion Cycles: Formulas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70247911"/>
                  </p:ext>
                </p:extLst>
              </p:nvPr>
            </p:nvGraphicFramePr>
            <p:xfrm>
              <a:off x="381000" y="1447800"/>
              <a:ext cx="8458200" cy="4830663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6477000"/>
                    <a:gridCol w="228600"/>
                    <a:gridCol w="1752600"/>
                  </a:tblGrid>
                  <a:tr h="823514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400" b="0" i="0" smtClean="0">
                                  <a:latin typeface="+mn-lt"/>
                                </a:rPr>
                                <m:t>Number</m:t>
                              </m:r>
                              <m:r>
                                <m:rPr>
                                  <m:nor/>
                                </m:rPr>
                                <a:rPr lang="en-US" sz="1400" b="0" i="0" smtClean="0"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400" b="0" i="0" smtClean="0">
                                  <a:latin typeface="+mn-lt"/>
                                </a:rPr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lang="en-US" sz="1400" b="0" i="0" smtClean="0"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400" b="0" i="0" smtClean="0">
                                  <a:latin typeface="+mn-lt"/>
                                </a:rPr>
                                <m:t>days</m:t>
                              </m:r>
                              <m:r>
                                <m:rPr>
                                  <m:nor/>
                                </m:rPr>
                                <a:rPr lang="en-US" sz="1400" b="0" i="0" smtClean="0"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400" b="0" i="0" smtClean="0">
                                  <a:latin typeface="+mn-lt"/>
                                </a:rPr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lang="en-US" sz="1400" b="0" i="0" smtClean="0">
                                  <a:latin typeface="+mn-lt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1400" b="0" i="0" smtClean="0">
                                  <a:latin typeface="+mn-lt"/>
                                </a:rPr>
                                <m:t>inventory</m:t>
                              </m:r>
                              <m:r>
                                <m:rPr>
                                  <m:nor/>
                                </m:rPr>
                                <a:rPr lang="en-US" sz="1400" b="0" i="0" smtClean="0">
                                  <a:latin typeface="+mn-lt"/>
                                </a:rPr>
                                <m:t> = 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1400" b="0" i="0" smtClean="0">
                                      <a:latin typeface="+mn-lt"/>
                                    </a:rPr>
                                    <m:t>Inventory</m:t>
                                  </m:r>
                                </m:num>
                                <m:den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nor/>
                                            <m:brk m:alnAt="7"/>
                                          </m:rPr>
                                          <a:rPr lang="en-US" sz="1400" b="0" i="0" smtClean="0">
                                            <a:latin typeface="+mn-lt"/>
                                          </a:rPr>
                                          <m:t>A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sz="1400" b="0" i="0" smtClean="0">
                                            <a:latin typeface="+mn-lt"/>
                                          </a:rPr>
                                          <m:t>verage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sz="1400" b="0" i="0" smtClean="0">
                                            <a:latin typeface="+mn-lt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sz="1400" b="0" i="0" smtClean="0">
                                            <a:latin typeface="+mn-lt"/>
                                          </a:rPr>
                                          <m:t>da</m:t>
                                        </m:r>
                                        <m:r>
                                          <m:rPr>
                                            <m:nor/>
                                            <m:brk m:alnAt="7"/>
                                          </m:rPr>
                                          <a:rPr lang="en-US" sz="1400" b="0" i="0" smtClean="0">
                                            <a:latin typeface="+mn-lt"/>
                                          </a:rPr>
                                          <m:t>y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sz="1400" b="0" i="0" smtClean="0">
                                            <a:latin typeface="+mn-lt"/>
                                          </a:rPr>
                                          <m:t>′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sz="1400" b="0" i="0" smtClean="0">
                                            <a:latin typeface="+mn-lt"/>
                                          </a:rPr>
                                          <m:t>s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en-US" sz="1400" b="0" i="0" smtClean="0">
                                            <a:latin typeface="+mn-lt"/>
                                          </a:rPr>
                                          <m:t>cost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sz="1400" b="0" i="0" smtClean="0">
                                            <a:latin typeface="+mn-lt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sz="1400" b="0" i="0" smtClean="0">
                                            <a:latin typeface="+mn-lt"/>
                                          </a:rPr>
                                          <m:t>of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sz="1400" b="0" i="0" smtClean="0">
                                            <a:latin typeface="+mn-lt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sz="1400" b="0" i="0" smtClean="0">
                                            <a:latin typeface="+mn-lt"/>
                                          </a:rPr>
                                          <m:t>goods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sz="1400" b="0" i="0" smtClean="0">
                                            <a:latin typeface="+mn-lt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sz="1400" b="0" i="0" smtClean="0">
                                            <a:latin typeface="+mn-lt"/>
                                          </a:rPr>
                                          <m:t>sold</m:t>
                                        </m:r>
                                      </m:e>
                                    </m:mr>
                                  </m:m>
                                </m:den>
                              </m:f>
                              <m:r>
                                <a:rPr lang="en-US" sz="1400" b="0" i="1" smtClean="0">
                                  <a:latin typeface="Cambria Math"/>
                                </a:rPr>
                                <m:t> = </m:t>
                              </m:r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1400" b="0" i="0" smtClean="0">
                                      <a:latin typeface="+mn-lt"/>
                                    </a:rPr>
                                    <m:t>365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1400" b="0" i="0" smtClean="0">
                                      <a:latin typeface="+mn-lt"/>
                                    </a:rPr>
                                    <m:t>Inventory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400" b="0" i="0" smtClean="0">
                                      <a:latin typeface="+mn-lt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400" b="0" i="0" smtClean="0">
                                      <a:latin typeface="+mn-lt"/>
                                    </a:rPr>
                                    <m:t>turnover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600" dirty="0" smtClean="0">
                              <a:latin typeface="+mn-lt"/>
                            </a:rPr>
                            <a:t> </a:t>
                          </a:r>
                          <a:endParaRPr lang="en-US" sz="16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Average time it takes to create and</a:t>
                          </a:r>
                          <a:r>
                            <a:rPr lang="en-US" sz="1600" baseline="0" dirty="0" smtClean="0"/>
                            <a:t> sell inventory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89902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Number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of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days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of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receivables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 = </m:t>
                                </m:r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Receivables</m:t>
                                    </m:r>
                                  </m:num>
                                  <m:den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nor/>
                                              <m:brk m:alnAt="7"/>
                                            </m:rPr>
                                            <a:rPr lang="en-US" sz="1400" b="0" i="0" smtClean="0">
                                              <a:latin typeface="+mn-lt"/>
                                            </a:rPr>
                                            <m:t>A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400" b="0" i="0" smtClean="0">
                                              <a:latin typeface="+mn-lt"/>
                                            </a:rPr>
                                            <m:t>verage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400" b="0" i="0" smtClean="0">
                                              <a:latin typeface="+mn-lt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400" b="0" i="0" smtClean="0">
                                              <a:latin typeface="+mn-lt"/>
                                            </a:rPr>
                                            <m:t>da</m:t>
                                          </m:r>
                                          <m:r>
                                            <m:rPr>
                                              <m:nor/>
                                              <m:brk m:alnAt="7"/>
                                            </m:rPr>
                                            <a:rPr lang="en-US" sz="1400" b="0" i="0" smtClean="0">
                                              <a:latin typeface="+mn-lt"/>
                                            </a:rPr>
                                            <m:t>y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400" b="0" i="0" smtClean="0">
                                              <a:latin typeface="+mn-lt"/>
                                            </a:rPr>
                                            <m:t>′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400" b="0" i="0" smtClean="0">
                                              <a:latin typeface="+mn-lt"/>
                                            </a:rPr>
                                            <m:t>s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sz="1400" b="0" i="0" smtClean="0">
                                              <a:latin typeface="+mn-lt"/>
                                            </a:rPr>
                                            <m:t>revenues</m:t>
                                          </m:r>
                                        </m:e>
                                      </m:mr>
                                    </m:m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365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Receivables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turnover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Average time it takes to collect on accounts receivable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89902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Number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of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days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of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payables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 = </m:t>
                                </m:r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Accounts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payable</m:t>
                                    </m:r>
                                  </m:num>
                                  <m:den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nor/>
                                              <m:brk m:alnAt="7"/>
                                            </m:rPr>
                                            <a:rPr lang="en-US" sz="1400" b="0" i="0" smtClean="0">
                                              <a:latin typeface="+mn-lt"/>
                                            </a:rPr>
                                            <m:t>A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400" b="0" i="0" smtClean="0">
                                              <a:latin typeface="+mn-lt"/>
                                            </a:rPr>
                                            <m:t>verage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400" b="0" i="0" smtClean="0">
                                              <a:latin typeface="+mn-lt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400" b="0" i="0" smtClean="0">
                                              <a:latin typeface="+mn-lt"/>
                                            </a:rPr>
                                            <m:t>da</m:t>
                                          </m:r>
                                          <m:r>
                                            <m:rPr>
                                              <m:nor/>
                                              <m:brk m:alnAt="7"/>
                                            </m:rPr>
                                            <a:rPr lang="en-US" sz="1400" b="0" i="0" smtClean="0">
                                              <a:latin typeface="+mn-lt"/>
                                            </a:rPr>
                                            <m:t>y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400" b="0" i="0" smtClean="0">
                                              <a:latin typeface="+mn-lt"/>
                                            </a:rPr>
                                            <m:t>′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400" b="0" i="0" smtClean="0">
                                              <a:latin typeface="+mn-lt"/>
                                            </a:rPr>
                                            <m:t>s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sz="1400" b="0" i="0" smtClean="0">
                                              <a:latin typeface="+mn-lt"/>
                                            </a:rPr>
                                            <m:t>purchases</m:t>
                                          </m:r>
                                        </m:e>
                                      </m:mr>
                                    </m:m>
                                  </m:den>
                                </m:f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= </m:t>
                                </m:r>
                                <m:f>
                                  <m:f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365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Accounts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payables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turnover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Average time it</a:t>
                          </a:r>
                          <a:r>
                            <a:rPr lang="en-US" sz="1600" baseline="0" dirty="0" smtClean="0"/>
                            <a:t> takes to pay its suppliers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899021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latin typeface="+mn-lt"/>
                            </a:rPr>
                            <a:t>Operating cycle = </a:t>
                          </a:r>
                          <a14:m>
                            <m:oMath xmlns:m="http://schemas.openxmlformats.org/officeDocument/2006/math"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nor/>
                                        <m:brk m:alnAt="7"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N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umber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of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days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of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inventory</m:t>
                                    </m:r>
                                  </m:e>
                                </m:mr>
                              </m:m>
                              <m:r>
                                <m:rPr>
                                  <m:nor/>
                                </m:rPr>
                                <a:rPr lang="en-US" sz="1400" b="0" i="0" smtClean="0">
                                  <a:latin typeface="+mn-lt"/>
                                </a:rPr>
                                <m:t> +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nor/>
                                        <m:brk m:alnAt="7"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N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umber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of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days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of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 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400" b="0" i="0" smtClean="0">
                                        <a:latin typeface="+mn-lt"/>
                                      </a:rPr>
                                      <m:t>receivables</m:t>
                                    </m:r>
                                  </m:e>
                                </m:mr>
                              </m:m>
                            </m:oMath>
                          </a14:m>
                          <a:endParaRPr lang="en-US" sz="14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899021">
                    <a:tc gridSpan="3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nor/>
                                          <m:brk m:alnAt="7"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N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et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operating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cycle</m:t>
                                      </m:r>
                                    </m:e>
                                  </m:mr>
                                  <m:mr>
                                    <m:e>
                                      <m:eqArr>
                                        <m:eqArrPr>
                                          <m:ctrlPr>
                                            <a:rPr lang="en-US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sz="1400" b="0" i="0" smtClean="0">
                                              <a:latin typeface="+mn-lt"/>
                                            </a:rPr>
                                            <m:t>or</m:t>
                                          </m:r>
                                        </m:e>
                                        <m:e>
                                          <m:r>
                                            <m:rPr>
                                              <m:nor/>
                                            </m:rPr>
                                            <a:rPr lang="en-US" sz="1400" b="0" i="0" smtClean="0">
                                              <a:latin typeface="+mn-lt"/>
                                            </a:rPr>
                                            <m:t>Cash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400" b="0" i="0" smtClean="0">
                                              <a:latin typeface="+mn-lt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400" b="0" i="0" smtClean="0">
                                              <a:latin typeface="+mn-lt"/>
                                            </a:rPr>
                                            <m:t>conversion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400" b="0" i="0" smtClean="0">
                                              <a:latin typeface="+mn-lt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1400" b="0" i="0" smtClean="0">
                                              <a:latin typeface="+mn-lt"/>
                                            </a:rPr>
                                            <m:t>cycle</m:t>
                                          </m:r>
                                        </m:e>
                                      </m:eqArr>
                                    </m:e>
                                  </m:mr>
                                </m:m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= 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nor/>
                                          <m:brk m:alnAt="7"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N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umber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of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days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of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inventory</m:t>
                                      </m:r>
                                    </m:e>
                                  </m:mr>
                                </m:m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 + 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nor/>
                                          <m:brk m:alnAt="7"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N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umber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of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days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of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receivables</m:t>
                                      </m:r>
                                    </m:e>
                                  </m:mr>
                                </m:m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400" b="0" i="0" smtClean="0">
                                    <a:latin typeface="+mn-lt"/>
                                  </a:rPr>
                                  <m:t>−</m:t>
                                </m:r>
                                <m:r>
                                  <a:rPr lang="en-US" sz="1400" b="0" i="1" smtClean="0">
                                    <a:latin typeface="Cambria Math"/>
                                  </a:rPr>
                                  <m:t> 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nor/>
                                          <m:brk m:alnAt="7"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N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umber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of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days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of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sz="1400" b="0" i="0" smtClean="0">
                                          <a:latin typeface="+mn-lt"/>
                                        </a:rPr>
                                        <m:t>payables</m:t>
                                      </m:r>
                                    </m:e>
                                  </m:mr>
                                </m:m>
                              </m:oMath>
                            </m:oMathPara>
                          </a14:m>
                          <a:endParaRPr lang="en-US" sz="1400" dirty="0">
                            <a:latin typeface="+mn-lt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70247911"/>
                  </p:ext>
                </p:extLst>
              </p:nvPr>
            </p:nvGraphicFramePr>
            <p:xfrm>
              <a:off x="381000" y="1447800"/>
              <a:ext cx="8458200" cy="4830663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6477000"/>
                    <a:gridCol w="228600"/>
                    <a:gridCol w="1752600"/>
                  </a:tblGrid>
                  <a:tr h="1066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94" t="-1714" r="-30603" b="-352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Average time it takes to create and</a:t>
                          </a:r>
                          <a:r>
                            <a:rPr lang="en-US" sz="1600" baseline="0" dirty="0" smtClean="0"/>
                            <a:t> sell inventory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94" t="-101714" r="-30603" b="-252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Average time it takes to collect on </a:t>
                          </a:r>
                          <a:r>
                            <a:rPr lang="en-US" sz="1600" dirty="0" smtClean="0"/>
                            <a:t>accounts receivable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8990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94" t="-240136" r="-30603" b="-2006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Average time it</a:t>
                          </a:r>
                          <a:r>
                            <a:rPr lang="en-US" sz="1600" baseline="0" dirty="0" smtClean="0"/>
                            <a:t> takes to pay its suppliers</a:t>
                          </a:r>
                          <a:endParaRPr 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8990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94" t="-337838" r="-30603" b="-993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  <a:tr h="899021"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72" t="-44081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84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Liquidity and Operating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" indent="0">
              <a:buNone/>
            </a:pPr>
            <a:r>
              <a:rPr lang="en-US" dirty="0" smtClean="0"/>
              <a:t>Compare the liquidity and liquidity needs for </a:t>
            </a:r>
          </a:p>
          <a:p>
            <a:pPr marL="9144" indent="0">
              <a:buNone/>
            </a:pPr>
            <a:r>
              <a:rPr lang="en-US" dirty="0" smtClean="0"/>
              <a:t>Company A and Company B for FY2: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2013 CFA Institute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4924-7CC3-4BF6-9C5C-A8E770D15754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061805"/>
              </p:ext>
            </p:extLst>
          </p:nvPr>
        </p:nvGraphicFramePr>
        <p:xfrm>
          <a:off x="533400" y="2514600"/>
          <a:ext cx="7630914" cy="3302829"/>
        </p:xfrm>
        <a:graphic>
          <a:graphicData uri="http://schemas.openxmlformats.org/drawingml/2006/table">
            <a:tbl>
              <a:tblPr/>
              <a:tblGrid>
                <a:gridCol w="2834640"/>
                <a:gridCol w="1112940"/>
                <a:gridCol w="912247"/>
                <a:gridCol w="640080"/>
                <a:gridCol w="1080114"/>
                <a:gridCol w="1050893"/>
              </a:tblGrid>
              <a:tr h="38905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Company 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Company B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9055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FY2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FY1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FY2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FY1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61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Cash and cash equivalents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€200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€110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€200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€300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890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Inventory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€500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€450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€900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€900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0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Receivables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€600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€625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€1,000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€1,100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0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Accounts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payable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€400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€350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€600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€825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903">
                <a:tc>
                  <a:txBody>
                    <a:bodyPr/>
                    <a:lstStyle/>
                    <a:p>
                      <a:pPr algn="l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90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Revenues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€3,000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€950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€6,000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€6,000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905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Cost of goods sold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€2,500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€750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€5,200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€5,050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676308"/>
      </p:ext>
    </p:extLst>
  </p:cSld>
  <p:clrMapOvr>
    <a:masterClrMapping/>
  </p:clrMapOvr>
</p:sld>
</file>

<file path=ppt/theme/theme1.xml><?xml version="1.0" encoding="utf-8"?>
<a:theme xmlns:a="http://schemas.openxmlformats.org/drawingml/2006/main" name="CFA">
  <a:themeElements>
    <a:clrScheme name="CFA">
      <a:dk1>
        <a:srgbClr val="000000"/>
      </a:dk1>
      <a:lt1>
        <a:srgbClr val="FFFFFF"/>
      </a:lt1>
      <a:dk2>
        <a:srgbClr val="777777"/>
      </a:dk2>
      <a:lt2>
        <a:srgbClr val="008ED6"/>
      </a:lt2>
      <a:accent1>
        <a:srgbClr val="009966"/>
      </a:accent1>
      <a:accent2>
        <a:srgbClr val="00B5E2"/>
      </a:accent2>
      <a:accent3>
        <a:srgbClr val="5B77CC"/>
      </a:accent3>
      <a:accent4>
        <a:srgbClr val="5C068C"/>
      </a:accent4>
      <a:accent5>
        <a:srgbClr val="FFD100"/>
      </a:accent5>
      <a:accent6>
        <a:srgbClr val="5A4522"/>
      </a:accent6>
      <a:hlink>
        <a:srgbClr val="5B77CC"/>
      </a:hlink>
      <a:folHlink>
        <a:srgbClr val="5C06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F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noAutofit/>
      </a:bodyPr>
      <a:lstStyle>
        <a:defPPr>
          <a:defRPr/>
        </a:defPPr>
      </a:lstStyle>
    </a:txDef>
  </a:objectDefaults>
  <a:extraClrSchemeLst/>
  <a:custClrLst>
    <a:custClr name="Cool Gray 6">
      <a:srgbClr val="A7A8AA"/>
    </a:custClr>
    <a:custClr name="Pantone 368">
      <a:srgbClr val="78BE20"/>
    </a:custClr>
    <a:custClr name="Pantone 293">
      <a:srgbClr val="003DA5"/>
    </a:custClr>
  </a:custClrLst>
</a:theme>
</file>

<file path=ppt/theme/theme2.xml><?xml version="1.0" encoding="utf-8"?>
<a:theme xmlns:a="http://schemas.openxmlformats.org/drawingml/2006/main" name="Alternate Title Slides, Dividers and TOC">
  <a:themeElements>
    <a:clrScheme name="CFA">
      <a:dk1>
        <a:srgbClr val="000000"/>
      </a:dk1>
      <a:lt1>
        <a:srgbClr val="FFFFFF"/>
      </a:lt1>
      <a:dk2>
        <a:srgbClr val="777777"/>
      </a:dk2>
      <a:lt2>
        <a:srgbClr val="008ED6"/>
      </a:lt2>
      <a:accent1>
        <a:srgbClr val="009966"/>
      </a:accent1>
      <a:accent2>
        <a:srgbClr val="00B5E2"/>
      </a:accent2>
      <a:accent3>
        <a:srgbClr val="5B77CC"/>
      </a:accent3>
      <a:accent4>
        <a:srgbClr val="5C068C"/>
      </a:accent4>
      <a:accent5>
        <a:srgbClr val="FFD100"/>
      </a:accent5>
      <a:accent6>
        <a:srgbClr val="5A4522"/>
      </a:accent6>
      <a:hlink>
        <a:srgbClr val="5B77CC"/>
      </a:hlink>
      <a:folHlink>
        <a:srgbClr val="5C06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F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noAutofit/>
      </a:bodyPr>
      <a:lstStyle>
        <a:defPPr>
          <a:defRPr/>
        </a:defPPr>
      </a:lstStyle>
    </a:txDef>
  </a:objectDefaults>
  <a:extraClrSchemeLst/>
  <a:custClrLst>
    <a:custClr name="Cool Gray 6">
      <a:srgbClr val="A7A8AA"/>
    </a:custClr>
    <a:custClr name="Pantone 368">
      <a:srgbClr val="78BE20"/>
    </a:custClr>
    <a:custClr name="Pantone 293">
      <a:srgbClr val="003DA5"/>
    </a:custClr>
  </a:custClrLst>
</a:theme>
</file>

<file path=ppt/theme/theme3.xml><?xml version="1.0" encoding="utf-8"?>
<a:theme xmlns:a="http://schemas.openxmlformats.org/drawingml/2006/main" name="Office Theme">
  <a:themeElements>
    <a:clrScheme name="CFA">
      <a:dk1>
        <a:srgbClr val="000000"/>
      </a:dk1>
      <a:lt1>
        <a:srgbClr val="FFFFFF"/>
      </a:lt1>
      <a:dk2>
        <a:srgbClr val="777777"/>
      </a:dk2>
      <a:lt2>
        <a:srgbClr val="A7A8AA"/>
      </a:lt2>
      <a:accent1>
        <a:srgbClr val="009966"/>
      </a:accent1>
      <a:accent2>
        <a:srgbClr val="00B5FF"/>
      </a:accent2>
      <a:accent3>
        <a:srgbClr val="5B77CC"/>
      </a:accent3>
      <a:accent4>
        <a:srgbClr val="5C068C"/>
      </a:accent4>
      <a:accent5>
        <a:srgbClr val="FFB81C"/>
      </a:accent5>
      <a:accent6>
        <a:srgbClr val="5A4522"/>
      </a:accent6>
      <a:hlink>
        <a:srgbClr val="5B77CC"/>
      </a:hlink>
      <a:folHlink>
        <a:srgbClr val="5C06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F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noAutofit/>
      </a:bodyPr>
      <a:lstStyle>
        <a:defPPr>
          <a:defRPr/>
        </a:defPPr>
      </a:lstStyle>
    </a:txDef>
  </a:objectDefaults>
  <a:extraClrSchemeLst/>
  <a:custClrLst>
    <a:custClr name="Cool Gray 6">
      <a:srgbClr val="A7A8AA"/>
    </a:custClr>
    <a:custClr name="Pantone 368">
      <a:srgbClr val="78BE20"/>
    </a:custClr>
    <a:custClr name="Pantone 293">
      <a:srgbClr val="003DA5"/>
    </a:custClr>
  </a:custClrLst>
</a:theme>
</file>

<file path=ppt/theme/theme4.xml><?xml version="1.0" encoding="utf-8"?>
<a:theme xmlns:a="http://schemas.openxmlformats.org/drawingml/2006/main" name="Office Theme">
  <a:themeElements>
    <a:clrScheme name="CFA">
      <a:dk1>
        <a:srgbClr val="000000"/>
      </a:dk1>
      <a:lt1>
        <a:srgbClr val="FFFFFF"/>
      </a:lt1>
      <a:dk2>
        <a:srgbClr val="777777"/>
      </a:dk2>
      <a:lt2>
        <a:srgbClr val="A7A8AA"/>
      </a:lt2>
      <a:accent1>
        <a:srgbClr val="009966"/>
      </a:accent1>
      <a:accent2>
        <a:srgbClr val="00B5FF"/>
      </a:accent2>
      <a:accent3>
        <a:srgbClr val="5B77CC"/>
      </a:accent3>
      <a:accent4>
        <a:srgbClr val="5C068C"/>
      </a:accent4>
      <a:accent5>
        <a:srgbClr val="FFB81C"/>
      </a:accent5>
      <a:accent6>
        <a:srgbClr val="5A4522"/>
      </a:accent6>
      <a:hlink>
        <a:srgbClr val="5B77CC"/>
      </a:hlink>
      <a:folHlink>
        <a:srgbClr val="5C06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FA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noAutofit/>
      </a:bodyPr>
      <a:lstStyle>
        <a:defPPr>
          <a:defRPr/>
        </a:defPPr>
      </a:lstStyle>
    </a:txDef>
  </a:objectDefaults>
  <a:extraClrSchemeLst/>
  <a:custClrLst>
    <a:custClr name="Cool Gray 6">
      <a:srgbClr val="A7A8AA"/>
    </a:custClr>
    <a:custClr name="Pantone 368">
      <a:srgbClr val="78BE20"/>
    </a:custClr>
    <a:custClr name="Pantone 293">
      <a:srgbClr val="003DA5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ContentID xmlns="cef37edc-38f4-4be1-b42b-d530856c8944" xsi:nil="true"/>
    <IsApproved xmlns="cef37edc-38f4-4be1-b42b-d530856c8944">1</IsApprove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3A8E2D0F095B4E96780378BF441975" ma:contentTypeVersion="9" ma:contentTypeDescription="Create a new document." ma:contentTypeScope="" ma:versionID="40672621dec09ff14624ad68b08e31fb">
  <xsd:schema xmlns:xsd="http://www.w3.org/2001/XMLSchema" xmlns:xs="http://www.w3.org/2001/XMLSchema" xmlns:p="http://schemas.microsoft.com/office/2006/metadata/properties" xmlns:ns1="http://schemas.microsoft.com/sharepoint/v3" xmlns:ns2="cef37edc-38f4-4be1-b42b-d530856c8944" targetNamespace="http://schemas.microsoft.com/office/2006/metadata/properties" ma:root="true" ma:fieldsID="d87465e2be0173fadb0915f862e16471" ns1:_="" ns2:_="">
    <xsd:import namespace="http://schemas.microsoft.com/sharepoint/v3"/>
    <xsd:import namespace="cef37edc-38f4-4be1-b42b-d530856c894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ontentID" minOccurs="0"/>
                <xsd:element ref="ns2:IsApprov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f37edc-38f4-4be1-b42b-d530856c8944" elementFormDefault="qualified">
    <xsd:import namespace="http://schemas.microsoft.com/office/2006/documentManagement/types"/>
    <xsd:import namespace="http://schemas.microsoft.com/office/infopath/2007/PartnerControls"/>
    <xsd:element name="ContentID" ma:index="10" nillable="true" ma:displayName="ContentID" ma:internalName="ContentID">
      <xsd:simpleType>
        <xsd:restriction base="dms:Text">
          <xsd:maxLength value="255"/>
        </xsd:restriction>
      </xsd:simpleType>
    </xsd:element>
    <xsd:element name="IsApproved" ma:index="11" nillable="true" ma:displayName="IsApproved" ma:decimals="0" ma:hidden="true" ma:internalName="IsApproved" ma:readOnly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3A4F9E-1B6D-42DD-9B16-94C9C55AEE4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cef37edc-38f4-4be1-b42b-d530856c8944"/>
  </ds:schemaRefs>
</ds:datastoreItem>
</file>

<file path=customXml/itemProps2.xml><?xml version="1.0" encoding="utf-8"?>
<ds:datastoreItem xmlns:ds="http://schemas.openxmlformats.org/officeDocument/2006/customXml" ds:itemID="{B9533C63-D506-4C96-BA1F-C11B1A863D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ef37edc-38f4-4be1-b42b-d530856c89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0F949F-C585-46A1-BE6D-804C673B16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2011</TotalTime>
  <Words>5586</Words>
  <Application>Microsoft Office PowerPoint</Application>
  <PresentationFormat>On-screen Show (4:3)</PresentationFormat>
  <Paragraphs>919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Adobe Arabic</vt:lpstr>
      <vt:lpstr>Arial</vt:lpstr>
      <vt:lpstr>Calibri</vt:lpstr>
      <vt:lpstr>Cambria Math</vt:lpstr>
      <vt:lpstr>Symbol</vt:lpstr>
      <vt:lpstr>Times New Roman</vt:lpstr>
      <vt:lpstr>CFA</vt:lpstr>
      <vt:lpstr>Alternate Title Slides, Dividers and TOC</vt:lpstr>
      <vt:lpstr> Working Capital Management</vt:lpstr>
      <vt:lpstr>1. Introduction</vt:lpstr>
      <vt:lpstr>2. Managing and measuring Liquidity</vt:lpstr>
      <vt:lpstr>Sources of liquidity</vt:lpstr>
      <vt:lpstr>Measure of Liquidity</vt:lpstr>
      <vt:lpstr>Operating and Cash Conversion Cycles</vt:lpstr>
      <vt:lpstr>Operating and Cash Conversion Cycles</vt:lpstr>
      <vt:lpstr>Operating and Cash Conversion Cycles: Formulas</vt:lpstr>
      <vt:lpstr>Example: Liquidity and Operating Cycles</vt:lpstr>
      <vt:lpstr>Example: Liquidity and Operating Cycles </vt:lpstr>
      <vt:lpstr>3. Managing the Cash Position</vt:lpstr>
      <vt:lpstr>Managing cash</vt:lpstr>
      <vt:lpstr>4. Investing Short-term Funds</vt:lpstr>
      <vt:lpstr>Yields on Short-Term Securities</vt:lpstr>
      <vt:lpstr>Example: Yields on  Short-term Instruments</vt:lpstr>
      <vt:lpstr>Short-term Investment Strategies</vt:lpstr>
      <vt:lpstr>Short-term Investment policy</vt:lpstr>
      <vt:lpstr>5. Managing accounts Receivable</vt:lpstr>
      <vt:lpstr>Evaluating the Credit function</vt:lpstr>
      <vt:lpstr>Managing Customers’ Receipts</vt:lpstr>
      <vt:lpstr>Evaluating Accounts  Receivable Management</vt:lpstr>
      <vt:lpstr>6. Managing Inventory</vt:lpstr>
      <vt:lpstr>Evaluating Inventory Management</vt:lpstr>
      <vt:lpstr>7. Managing Accounts Payable</vt:lpstr>
      <vt:lpstr>The Economics of Taking a  Trade Discount</vt:lpstr>
      <vt:lpstr>Evaluating accounts  Payable Management</vt:lpstr>
      <vt:lpstr>8. Managing Short-term Financing</vt:lpstr>
      <vt:lpstr>Which Short-term Financing?</vt:lpstr>
      <vt:lpstr>Costs of borrowing</vt:lpstr>
      <vt:lpstr>Example: Cost of Borrowing</vt:lpstr>
      <vt:lpstr>9. Summary</vt:lpstr>
      <vt:lpstr>Summary (continued)</vt:lpstr>
    </vt:vector>
  </TitlesOfParts>
  <Company>CFA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Working Capital Management</dc:title>
  <dc:creator>David Larrabee</dc:creator>
  <cp:lastModifiedBy>8p</cp:lastModifiedBy>
  <cp:revision>95</cp:revision>
  <dcterms:created xsi:type="dcterms:W3CDTF">2012-05-31T13:58:40Z</dcterms:created>
  <dcterms:modified xsi:type="dcterms:W3CDTF">2017-05-08T08:17:52Z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1213069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D5.0.5</vt:lpwstr>
  </property>
  <property fmtid="{D5CDD505-2E9C-101B-9397-08002B2CF9AE}" pid="5" name="ContentTypeId">
    <vt:lpwstr>0x010100F03A8E2D0F095B4E96780378BF441975</vt:lpwstr>
  </property>
  <property fmtid="{D5CDD505-2E9C-101B-9397-08002B2CF9AE}" pid="6" name="Order">
    <vt:r8>3300</vt:r8>
  </property>
  <property fmtid="{D5CDD505-2E9C-101B-9397-08002B2CF9AE}" pid="7" name="TemplateUrl">
    <vt:lpwstr/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_dlc_Exempt">
    <vt:bool>false</vt:bool>
  </property>
  <property fmtid="{D5CDD505-2E9C-101B-9397-08002B2CF9AE}" pid="11" name="_SourceUrl">
    <vt:lpwstr/>
  </property>
  <property fmtid="{D5CDD505-2E9C-101B-9397-08002B2CF9AE}" pid="12" name="_SharedFileIndex">
    <vt:lpwstr/>
  </property>
  <property fmtid="{D5CDD505-2E9C-101B-9397-08002B2CF9AE}" pid="13" name="_dlc_policyId">
    <vt:lpwstr/>
  </property>
  <property fmtid="{D5CDD505-2E9C-101B-9397-08002B2CF9AE}" pid="14" name="ItemRetentionFormula">
    <vt:lpwstr/>
  </property>
</Properties>
</file>