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33" r:id="rId2"/>
    <p:sldId id="256" r:id="rId3"/>
    <p:sldId id="257" r:id="rId4"/>
    <p:sldId id="263" r:id="rId5"/>
    <p:sldId id="258" r:id="rId6"/>
    <p:sldId id="280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5" r:id="rId15"/>
    <p:sldId id="281" r:id="rId16"/>
    <p:sldId id="282" r:id="rId17"/>
    <p:sldId id="283" r:id="rId18"/>
    <p:sldId id="284" r:id="rId19"/>
    <p:sldId id="290" r:id="rId20"/>
    <p:sldId id="296" r:id="rId21"/>
    <p:sldId id="297" r:id="rId22"/>
    <p:sldId id="298" r:id="rId23"/>
    <p:sldId id="303" r:id="rId24"/>
    <p:sldId id="304" r:id="rId25"/>
    <p:sldId id="306" r:id="rId26"/>
    <p:sldId id="320" r:id="rId27"/>
    <p:sldId id="321" r:id="rId28"/>
    <p:sldId id="307" r:id="rId29"/>
    <p:sldId id="322" r:id="rId30"/>
    <p:sldId id="323" r:id="rId31"/>
    <p:sldId id="325" r:id="rId32"/>
    <p:sldId id="326" r:id="rId33"/>
    <p:sldId id="32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813F6-D08A-4059-ADA8-8DF78E8B15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3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21558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A656CFA8-C076-438C-B196-855CAA828C72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66E151CF-A964-4AF4-9962-91CBC8C5C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F4AF4-0CDC-4F19-8E60-2F3BCAC919E4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B0F98-E60D-4C6C-A0C1-A4CBDABB3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F6E36-50D2-4A28-AFFE-E71D748369FF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C9433-F76F-430C-A2D2-8F3661A4F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65CDF-5EDC-47DC-B1E7-DD7ED04C5A30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30BC-6F13-42EB-843B-E3768A7CA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8ED63-AC62-4C80-8B31-4E6DE8239B48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EA0B-D3C6-42F2-8B5D-B346CFC9B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0939C-0668-4CB3-AA3D-1A740F3C3759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7624-F7D4-4C94-85C8-3FB610F94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9D038-77C4-4D01-B5AA-079D2A00BA81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AFCC0-F64C-44DE-9455-D6D2E98DA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00A6D-E674-45BC-984F-8F3A48807D1E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70516-B697-4D2B-BB95-3032B70A9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3FF2A-A4AB-4E5A-B48A-26313AA6B14E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9142B-3575-40E8-AF27-43035832A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97F92-9B17-4549-9E60-E655C4B7BD18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62D42-A809-4A7B-845D-24273B33D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FA386-C6FD-4308-9A2C-A87C1F8FEDA1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A811-C9D6-4869-BC4A-36AFEF5B4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E2C2276A-9AE0-46C8-A16D-28B06978AB07}" type="datetime1">
              <a:rPr lang="en-US"/>
              <a:pPr/>
              <a:t>3/25/2015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Template copyright 2005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76CB95C6-55A4-42A9-A35D-7D9CE6CAD2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Electromagnetism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SP5. Students will evaluate relationships between electrical and magnetic forces.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a. Describe </a:t>
            </a:r>
            <a:r>
              <a:rPr lang="en-US" sz="2800" dirty="0"/>
              <a:t>the transformation of mechanical energy into electrical energy and the transmission of electrical energy. </a:t>
            </a:r>
          </a:p>
          <a:p>
            <a:pPr marL="0" indent="0">
              <a:buNone/>
            </a:pPr>
            <a:r>
              <a:rPr lang="en-US" sz="2800" dirty="0" smtClean="0"/>
              <a:t>d. Determine </a:t>
            </a:r>
            <a:r>
              <a:rPr lang="en-US" sz="2800" dirty="0"/>
              <a:t>the relationship between moving </a:t>
            </a:r>
            <a:r>
              <a:rPr lang="en-US" sz="2800" dirty="0" smtClean="0"/>
              <a:t>electric charges </a:t>
            </a:r>
            <a:r>
              <a:rPr lang="en-US" sz="2800" dirty="0"/>
              <a:t>and magnetic fields.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30BC-6F13-42EB-843B-E3768A7CAA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664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501122" cy="6143668"/>
          </a:xfrm>
          <a:prstGeom prst="roundRect">
            <a:avLst>
              <a:gd name="adj" fmla="val 1026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Often we will represent a current carrying wire simply as though you were looking at it end on.  In this case we simply draw it as a circle. To indicate the direction of current flow we draw an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(X)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it is in to the page and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</a:rPr>
              <a:t>·)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it is out of the page.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it helps to remember which is which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think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of an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arrow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!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071670" y="3429000"/>
            <a:ext cx="1200172" cy="1157290"/>
          </a:xfrm>
          <a:prstGeom prst="ellipse">
            <a:avLst/>
          </a:prstGeom>
          <a:solidFill>
            <a:srgbClr val="C0C0C0">
              <a:alpha val="48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643570" y="3429000"/>
            <a:ext cx="1200172" cy="1157290"/>
          </a:xfrm>
          <a:prstGeom prst="ellipse">
            <a:avLst/>
          </a:prstGeom>
          <a:solidFill>
            <a:srgbClr val="C0C0C0">
              <a:alpha val="50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596" y="1857364"/>
            <a:ext cx="8215370" cy="4786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072494" cy="142876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Below shows current carrying wires (lines) and compasses (circles). Draw arrows to show which direction the compasses will point.</a:t>
            </a:r>
            <a:endParaRPr kumimoji="0" lang="en-US" sz="28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928794" y="2000240"/>
          <a:ext cx="4500594" cy="450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Picture" r:id="rId3" imgW="3143160" imgH="3143160" progId="Word.Picture.8">
                  <p:embed/>
                </p:oleObj>
              </mc:Choice>
              <mc:Fallback>
                <p:oleObj name="Picture" r:id="rId3" imgW="3143160" imgH="314316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000240"/>
                        <a:ext cx="4500594" cy="4500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596" y="357166"/>
            <a:ext cx="8215370" cy="6143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000364" y="500042"/>
          <a:ext cx="2786082" cy="588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Picture" r:id="rId3" imgW="1685880" imgH="3571920" progId="Word.Picture.8">
                  <p:embed/>
                </p:oleObj>
              </mc:Choice>
              <mc:Fallback>
                <p:oleObj name="Picture" r:id="rId3" imgW="1685880" imgH="357192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00042"/>
                        <a:ext cx="2786082" cy="5886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4282" y="214290"/>
            <a:ext cx="8715436" cy="62865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Solenoids: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aka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electromagnets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solenoid is simply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coil of wire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many loops of wire each carry current and therefore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their magnetic fields reinforce each other.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 descr="soleno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5405" r="4966" b="21622"/>
          <a:stretch/>
        </p:blipFill>
        <p:spPr bwMode="auto">
          <a:xfrm>
            <a:off x="899593" y="3933056"/>
            <a:ext cx="2952328" cy="19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oleno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2" r="2000" b="18153"/>
          <a:stretch/>
        </p:blipFill>
        <p:spPr bwMode="auto">
          <a:xfrm>
            <a:off x="4211960" y="3933056"/>
            <a:ext cx="35283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4282" y="285728"/>
            <a:ext cx="8643998" cy="62151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Just as with a bar magnet a solenoid has a north and south pole.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Note from the diagram that the field outside of a solenoid is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weak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non-uniform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especially if its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width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is much greater than its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length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However the magnetic field inside the solenoid is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stronger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uniform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(pointing</a:t>
            </a:r>
            <a:r>
              <a:rPr kumimoji="0" lang="en-US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from S to N)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285728"/>
            <a:ext cx="7772400" cy="21558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Forces on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Charges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5960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28596" y="428604"/>
            <a:ext cx="8358246" cy="6000792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With permanent magnets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opposite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poles attract 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like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poles repel.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As we have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seen,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 fields surround any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current carrying wire.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Therefore it stands to reason that magnetic forces will act on wires carrying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electric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urrent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 charged particles moving in a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field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966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429684" cy="61436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Parallel Current Carrying Wires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Picture two parallel wires carrying current in the same direction, would the fields produced by these wires attract or repel?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Parallel wires with current flowing in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direction will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attract each other.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500298" y="2643182"/>
            <a:ext cx="1157302" cy="1071566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4929190" y="2643182"/>
            <a:ext cx="1157302" cy="1071566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6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nimBg="1"/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429684" cy="60722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same logic can be used to determine how parallel wires containing currents the flow in the opposite direction interact.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Parallel wires with current flowing in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opposite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directions will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repel.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571736" y="2643182"/>
            <a:ext cx="1157302" cy="1071566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000628" y="2643182"/>
            <a:ext cx="1157302" cy="1071566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82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Moving Charges in Magnetic Fields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In the same way that charged particles moving through a wire will experience a force in a magnetic field, so will free charged particles.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Magnetic force is always applied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perpendicular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to the direction of the charge’s motion.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To determine the direction of the force on such a particle we simply use the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RHR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44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428604"/>
            <a:ext cx="7772400" cy="178595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28868"/>
            <a:ext cx="4333875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43248"/>
            <a:ext cx="4686299" cy="351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548680"/>
            <a:ext cx="7772400" cy="2155825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Motors</a:t>
            </a:r>
            <a:endParaRPr lang="en-US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1419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429684" cy="60722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have seen that a current carrying wire perpendicular to a magnetic field will experience a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force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This phenomenon is used by an electric motor to transform </a:t>
            </a:r>
            <a:r>
              <a:rPr lang="en-US" sz="3200" b="1" u="sng" dirty="0" smtClean="0">
                <a:latin typeface="Calibri" pitchFamily="34" charset="0"/>
              </a:rPr>
              <a:t>electrical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energy into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mechanical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energy.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simple DC motor consists of a loop of wire that passes through a magnetic field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371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500858" cy="63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715140" y="714356"/>
            <a:ext cx="22145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commutator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(split ring) is important because…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</a:rPr>
              <a:t>…it reverses the direction of current every half turn.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80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548680"/>
            <a:ext cx="7772400" cy="2155825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</a:t>
            </a:r>
          </a:p>
          <a:p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Induction</a:t>
            </a:r>
            <a:endParaRPr lang="en-US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8679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7544" y="548680"/>
            <a:ext cx="8247860" cy="58807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After scientists had discovered that an electric current can generate a magnetic field the logical question followed: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“If an electric current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can generate a magnetic field, can a magnetic field generate an electrical current?”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Michael Faraday and Joseph Henry independently discovered they could.</a:t>
            </a:r>
          </a:p>
        </p:txBody>
      </p:sp>
    </p:spTree>
    <p:extLst>
      <p:ext uri="{BB962C8B-B14F-4D97-AF65-F5344CB8AC3E}">
        <p14:creationId xmlns:p14="http://schemas.microsoft.com/office/powerpoint/2010/main" val="3656298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844824"/>
            <a:ext cx="8643998" cy="417646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Faraday 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discovered many ways to induce a current. 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What was most interesting to note was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that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current is induced whether the magnet moves into the coil or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the coil moves over the magnet.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This showed that magnetic fields do not simply create electric currents, rather they are only generated by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changing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magnetic fields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486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714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819" y="2714620"/>
            <a:ext cx="4162181" cy="396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Same Side Corner Rectangle 7"/>
          <p:cNvSpPr/>
          <p:nvPr/>
        </p:nvSpPr>
        <p:spPr>
          <a:xfrm>
            <a:off x="142844" y="142852"/>
            <a:ext cx="8858312" cy="2500354"/>
          </a:xfrm>
          <a:prstGeom prst="round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Devices that use mechanical energy to induce an electric current are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Many kinds of mechanical energy can therefore by converted into electrical energy such as in: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ydro-electric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wind turbines.</a:t>
            </a:r>
          </a:p>
        </p:txBody>
      </p:sp>
    </p:spTree>
    <p:extLst>
      <p:ext uri="{BB962C8B-B14F-4D97-AF65-F5344CB8AC3E}">
        <p14:creationId xmlns:p14="http://schemas.microsoft.com/office/powerpoint/2010/main" val="33540237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44" y="71414"/>
            <a:ext cx="8858312" cy="21431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Note that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these work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 the exact opposite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manner –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Motor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electrical energy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mechanical energy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Generator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mechanical energy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electrical energy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428868"/>
            <a:ext cx="4071966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2844" y="2357430"/>
            <a:ext cx="4500594" cy="26432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Generators produce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alternating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current because 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</a:t>
            </a:r>
            <a:r>
              <a:rPr kumimoji="0" lang="en-US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direction of the current reverses every half turn.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5143512"/>
            <a:ext cx="8786874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why do vehicles have an alternator?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125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7504" y="2564904"/>
            <a:ext cx="5112568" cy="2808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When the magnet is moved one way the current is in one direction and when it is moved the other way the current reverses.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87154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Another example of this comes when you move a bar magnet into or out of a hollow solenoid.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34" y="1857364"/>
            <a:ext cx="3755666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4099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1519" y="260648"/>
            <a:ext cx="7772400" cy="2155825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Transformers</a:t>
            </a:r>
            <a:endParaRPr lang="en-US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3524255" cy="3440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&quot;No&quot; Symbol 8"/>
          <p:cNvSpPr/>
          <p:nvPr/>
        </p:nvSpPr>
        <p:spPr>
          <a:xfrm>
            <a:off x="2505924" y="2401617"/>
            <a:ext cx="4370258" cy="4293096"/>
          </a:xfrm>
          <a:prstGeom prst="noSmoking">
            <a:avLst>
              <a:gd name="adj" fmla="val 1516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120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4282" y="285728"/>
            <a:ext cx="8786874" cy="6286544"/>
          </a:xfrm>
          <a:prstGeom prst="roundRect">
            <a:avLst>
              <a:gd name="adj" fmla="val 1003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Magnets can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attract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or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repel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other magnets.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They are able to exert forces on each other without touching because they are surrounded by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 fields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3000" b="1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endParaRPr lang="en-US" sz="3000" noProof="1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3000" noProof="1" smtClean="0">
                <a:solidFill>
                  <a:schemeClr val="tx1"/>
                </a:solidFill>
                <a:latin typeface="Calibri" pitchFamily="34" charset="0"/>
              </a:rPr>
              <a:t>Magnets </a:t>
            </a:r>
            <a:r>
              <a:rPr lang="en-US" sz="3000" noProof="1">
                <a:solidFill>
                  <a:schemeClr val="tx1"/>
                </a:solidFill>
                <a:latin typeface="Calibri" pitchFamily="34" charset="0"/>
              </a:rPr>
              <a:t>have two different ends called poles, either </a:t>
            </a:r>
            <a:r>
              <a:rPr lang="en-US" sz="3000" b="1" noProof="1">
                <a:solidFill>
                  <a:schemeClr val="tx1"/>
                </a:solidFill>
                <a:latin typeface="Calibri" pitchFamily="34" charset="0"/>
              </a:rPr>
              <a:t>north</a:t>
            </a:r>
            <a:r>
              <a:rPr lang="en-US" sz="3000" noProof="1">
                <a:solidFill>
                  <a:schemeClr val="tx1"/>
                </a:solidFill>
                <a:latin typeface="Calibri" pitchFamily="34" charset="0"/>
              </a:rPr>
              <a:t> (N) or </a:t>
            </a:r>
            <a:r>
              <a:rPr lang="en-US" sz="3000" b="1" noProof="1">
                <a:solidFill>
                  <a:schemeClr val="tx1"/>
                </a:solidFill>
                <a:latin typeface="Calibri" pitchFamily="34" charset="0"/>
              </a:rPr>
              <a:t>south</a:t>
            </a:r>
            <a:r>
              <a:rPr lang="en-US" sz="3000" noProof="1">
                <a:solidFill>
                  <a:schemeClr val="tx1"/>
                </a:solidFill>
                <a:latin typeface="Calibri" pitchFamily="34" charset="0"/>
              </a:rPr>
              <a:t> (S).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 Flux 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refers to the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density</a:t>
            </a:r>
            <a:r>
              <a:rPr kumimoji="0" lang="en-US" sz="3000" b="1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of the field lines</a:t>
            </a:r>
            <a:r>
              <a:rPr kumimoji="0" lang="en-US" sz="3000" b="0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30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Areas with many lines have </a:t>
            </a:r>
            <a:r>
              <a:rPr kumimoji="0" lang="en-US" sz="30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strong</a:t>
            </a:r>
            <a:r>
              <a:rPr kumimoji="0" lang="en-US" sz="3000" b="0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0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 fields.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46304" tIns="0" rIns="45720" bIns="0" rtlCol="0" anchor="t">
            <a:normAutofit/>
          </a:bodyPr>
          <a:lstStyle/>
          <a:p>
            <a:r>
              <a:rPr lang="en-US" sz="2800" dirty="0" smtClean="0"/>
              <a:t>When we generate power we ramp up the voltage for transmission (up to </a:t>
            </a:r>
            <a:r>
              <a:rPr lang="en-US" sz="2800" dirty="0" smtClean="0"/>
              <a:t>100000V</a:t>
            </a:r>
            <a:r>
              <a:rPr lang="en-US" sz="2800" dirty="0" smtClean="0"/>
              <a:t>) and then when it arrives at homes we ramp it back down for convenient use (120V). </a:t>
            </a:r>
            <a:endParaRPr lang="en-CA" sz="2800" dirty="0" smtClean="0"/>
          </a:p>
          <a:p>
            <a:r>
              <a:rPr lang="en-US" sz="2800" dirty="0" smtClean="0"/>
              <a:t> </a:t>
            </a:r>
            <a:endParaRPr lang="en-CA" sz="2800" dirty="0" smtClean="0"/>
          </a:p>
          <a:p>
            <a:r>
              <a:rPr lang="en-US" sz="2800" dirty="0" smtClean="0"/>
              <a:t>Say we need to transmit a </a:t>
            </a:r>
            <a:br>
              <a:rPr lang="en-US" sz="2800" dirty="0" smtClean="0"/>
            </a:br>
            <a:r>
              <a:rPr lang="en-US" sz="2800" dirty="0" smtClean="0"/>
              <a:t>certain amount of </a:t>
            </a:r>
            <a:r>
              <a:rPr lang="en-US" sz="2800" dirty="0" smtClean="0"/>
              <a:t>power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(P = IV) </a:t>
            </a:r>
            <a:endParaRPr lang="en-CA" sz="280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a high voltage means a </a:t>
            </a:r>
            <a:br>
              <a:rPr lang="en-US" sz="2800" dirty="0" smtClean="0"/>
            </a:br>
            <a:r>
              <a:rPr lang="en-US" sz="2800" dirty="0" smtClean="0"/>
              <a:t>   low current. </a:t>
            </a:r>
            <a:endParaRPr lang="en-CA" sz="280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since power lost by the </a:t>
            </a:r>
            <a:br>
              <a:rPr lang="en-US" sz="2800" dirty="0" smtClean="0"/>
            </a:br>
            <a:r>
              <a:rPr lang="en-US" sz="2800" dirty="0" smtClean="0"/>
              <a:t>  wire due to resistance is </a:t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loss</a:t>
            </a:r>
            <a:r>
              <a:rPr lang="en-US" sz="2800" dirty="0" smtClean="0"/>
              <a:t> = I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R</a:t>
            </a:r>
            <a:endParaRPr lang="en-CA" sz="2800" dirty="0" smtClean="0"/>
          </a:p>
          <a:p>
            <a:pPr lvl="0">
              <a:buFont typeface="Arial" pitchFamily="34" charset="0"/>
              <a:buChar char="•"/>
            </a:pPr>
            <a:r>
              <a:rPr lang="en-CA" sz="2800" dirty="0" smtClean="0"/>
              <a:t> </a:t>
            </a:r>
            <a:r>
              <a:rPr lang="en-US" sz="2800" dirty="0" smtClean="0"/>
              <a:t>low current means power loss is at a minimum</a:t>
            </a:r>
            <a:endParaRPr lang="en-CA" sz="2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46815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upload.wikimedia.org/wikipedia/commons/1/1c/Polemount-singlephase-close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7" y="3645024"/>
            <a:ext cx="1988483" cy="30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668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357166"/>
            <a:ext cx="8358246" cy="6215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46304" tIns="0" rIns="45720" bIns="0" rtlCol="0" anchor="t">
            <a:normAutofit/>
          </a:bodyPr>
          <a:lstStyle/>
          <a:p>
            <a:r>
              <a:rPr lang="en-US" sz="3200" dirty="0">
                <a:latin typeface="Calibri" pitchFamily="34" charset="0"/>
              </a:rPr>
              <a:t>A transformer consists of a </a:t>
            </a:r>
            <a:r>
              <a:rPr lang="en-US" sz="3200" b="1" u="sng" dirty="0" smtClean="0">
                <a:latin typeface="Calibri" pitchFamily="34" charset="0"/>
              </a:rPr>
              <a:t>primary</a:t>
            </a:r>
            <a:r>
              <a:rPr lang="en-US" sz="3200" dirty="0" smtClean="0">
                <a:latin typeface="Calibri" pitchFamily="34" charset="0"/>
              </a:rPr>
              <a:t> coil </a:t>
            </a:r>
            <a:r>
              <a:rPr lang="en-US" sz="3200" dirty="0">
                <a:latin typeface="Calibri" pitchFamily="34" charset="0"/>
              </a:rPr>
              <a:t>and a </a:t>
            </a:r>
            <a:r>
              <a:rPr lang="en-US" sz="3200" b="1" u="sng" dirty="0" smtClean="0">
                <a:latin typeface="Calibri" pitchFamily="34" charset="0"/>
              </a:rPr>
              <a:t>secondary</a:t>
            </a:r>
            <a:r>
              <a:rPr lang="en-US" sz="3200" dirty="0" smtClean="0">
                <a:latin typeface="Calibri" pitchFamily="34" charset="0"/>
              </a:rPr>
              <a:t> coil</a:t>
            </a:r>
            <a:r>
              <a:rPr lang="en-US" sz="3200" dirty="0">
                <a:latin typeface="Calibri" pitchFamily="34" charset="0"/>
              </a:rPr>
              <a:t>. </a:t>
            </a:r>
          </a:p>
          <a:p>
            <a:r>
              <a:rPr lang="en-US" sz="3200" dirty="0">
                <a:latin typeface="Calibri" pitchFamily="34" charset="0"/>
              </a:rPr>
              <a:t> </a:t>
            </a:r>
          </a:p>
          <a:p>
            <a:r>
              <a:rPr lang="en-US" sz="3200" dirty="0">
                <a:latin typeface="Calibri" pitchFamily="34" charset="0"/>
              </a:rPr>
              <a:t>As current flows through the primary coil it produces a </a:t>
            </a:r>
            <a:r>
              <a:rPr lang="en-US" sz="3200" b="1" u="sng" dirty="0" smtClean="0">
                <a:latin typeface="Calibri" pitchFamily="34" charset="0"/>
              </a:rPr>
              <a:t>magnetic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u="sng" dirty="0" smtClean="0">
                <a:latin typeface="Calibri" pitchFamily="34" charset="0"/>
              </a:rPr>
              <a:t>field</a:t>
            </a:r>
            <a:r>
              <a:rPr lang="en-US" sz="3200" dirty="0" smtClean="0">
                <a:latin typeface="Calibri" pitchFamily="34" charset="0"/>
              </a:rPr>
              <a:t>. This </a:t>
            </a:r>
            <a:r>
              <a:rPr lang="en-US" sz="3200" dirty="0">
                <a:latin typeface="Calibri" pitchFamily="34" charset="0"/>
              </a:rPr>
              <a:t>magnetic field then induces an </a:t>
            </a:r>
            <a:r>
              <a:rPr lang="en-US" sz="3200" b="1" u="sng" dirty="0" smtClean="0">
                <a:latin typeface="Calibri" pitchFamily="34" charset="0"/>
              </a:rPr>
              <a:t>electric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u="sng" dirty="0" smtClean="0">
                <a:latin typeface="Calibri" pitchFamily="34" charset="0"/>
              </a:rPr>
              <a:t>current</a:t>
            </a:r>
            <a:r>
              <a:rPr lang="en-US" sz="3200" dirty="0" smtClean="0">
                <a:latin typeface="Calibri" pitchFamily="34" charset="0"/>
              </a:rPr>
              <a:t> in </a:t>
            </a:r>
            <a:r>
              <a:rPr lang="en-US" sz="3200" dirty="0">
                <a:latin typeface="Calibri" pitchFamily="34" charset="0"/>
              </a:rPr>
              <a:t>the secondary coil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Note that transformers generally only work when using </a:t>
            </a:r>
            <a:r>
              <a:rPr lang="en-US" sz="3200" b="1" u="sng" dirty="0" smtClean="0">
                <a:latin typeface="Calibri" panose="020F0502020204030204" pitchFamily="34" charset="0"/>
              </a:rPr>
              <a:t>alternating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b="1" u="sng" dirty="0" smtClean="0">
                <a:latin typeface="Calibri" panose="020F0502020204030204" pitchFamily="34" charset="0"/>
              </a:rPr>
              <a:t>current</a:t>
            </a:r>
            <a:r>
              <a:rPr lang="en-US" sz="3200" dirty="0" smtClean="0">
                <a:latin typeface="Calibri" panose="020F0502020204030204" pitchFamily="34" charset="0"/>
              </a:rPr>
              <a:t>. If </a:t>
            </a:r>
            <a:r>
              <a:rPr lang="en-US" sz="3200" dirty="0">
                <a:latin typeface="Calibri" panose="020F0502020204030204" pitchFamily="34" charset="0"/>
              </a:rPr>
              <a:t>we use </a:t>
            </a:r>
            <a:r>
              <a:rPr lang="en-US" sz="3200" b="1" u="sng" dirty="0" smtClean="0">
                <a:latin typeface="Calibri" panose="020F0502020204030204" pitchFamily="34" charset="0"/>
              </a:rPr>
              <a:t>direct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b="1" u="sng" dirty="0" smtClean="0">
                <a:latin typeface="Calibri" panose="020F0502020204030204" pitchFamily="34" charset="0"/>
              </a:rPr>
              <a:t>current</a:t>
            </a:r>
            <a:r>
              <a:rPr lang="en-US" sz="3200" dirty="0" smtClean="0">
                <a:latin typeface="Calibri" panose="020F0502020204030204" pitchFamily="34" charset="0"/>
              </a:rPr>
              <a:t> then </a:t>
            </a:r>
            <a:r>
              <a:rPr lang="en-US" sz="3200" dirty="0">
                <a:latin typeface="Calibri" pitchFamily="34" charset="0"/>
              </a:rPr>
              <a:t>we need to constantly switch the current on and off.</a:t>
            </a:r>
          </a:p>
          <a:p>
            <a:endParaRPr lang="en-US" sz="3200" dirty="0"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038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When a transformer </a:t>
            </a:r>
            <a:r>
              <a:rPr lang="en-US" sz="3600" i="1" dirty="0" smtClean="0"/>
              <a:t>increases</a:t>
            </a:r>
            <a:r>
              <a:rPr lang="en-US" sz="3600" dirty="0" smtClean="0"/>
              <a:t> voltage it is called a step-</a:t>
            </a:r>
            <a:r>
              <a:rPr lang="en-US" sz="3600" i="1" dirty="0" smtClean="0"/>
              <a:t>up</a:t>
            </a:r>
            <a:r>
              <a:rPr lang="en-US" sz="3600" dirty="0" smtClean="0"/>
              <a:t> transformer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28802"/>
            <a:ext cx="3829048" cy="450059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Note that a step up transformer has…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…more </a:t>
            </a:r>
            <a:r>
              <a:rPr lang="en-US" b="1" dirty="0" smtClean="0"/>
              <a:t>secondary</a:t>
            </a:r>
            <a:r>
              <a:rPr lang="en-US" dirty="0" smtClean="0"/>
              <a:t> coils than </a:t>
            </a:r>
            <a:r>
              <a:rPr lang="en-US" b="1" dirty="0" smtClean="0"/>
              <a:t>primary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214554"/>
            <a:ext cx="5643570" cy="33155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99274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When a transformer </a:t>
            </a:r>
            <a:r>
              <a:rPr lang="en-US" sz="3600" i="1" dirty="0" smtClean="0"/>
              <a:t>decreases </a:t>
            </a:r>
            <a:r>
              <a:rPr lang="en-US" sz="3600" dirty="0" smtClean="0"/>
              <a:t>voltage it is called a step-</a:t>
            </a:r>
            <a:r>
              <a:rPr lang="en-US" sz="3600" i="1" dirty="0" smtClean="0"/>
              <a:t>down</a:t>
            </a:r>
            <a:r>
              <a:rPr lang="en-US" sz="3600" dirty="0" smtClean="0"/>
              <a:t> transformer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28802"/>
            <a:ext cx="3829048" cy="450059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Note that a step up transformer has…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…more </a:t>
            </a:r>
            <a:r>
              <a:rPr lang="en-US" b="1" dirty="0" smtClean="0"/>
              <a:t>primary</a:t>
            </a:r>
            <a:r>
              <a:rPr lang="en-US" dirty="0" smtClean="0"/>
              <a:t> coils than </a:t>
            </a:r>
            <a:r>
              <a:rPr lang="en-US" b="1" dirty="0" smtClean="0"/>
              <a:t>secondary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214554"/>
            <a:ext cx="5643570" cy="33155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66096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It is important to note that magnetic fields are force fields and therefore we need to represent the lines as arrows.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 fact we define the direction of a magnetic field as </a:t>
            </a:r>
            <a:r>
              <a:rPr lang="en-US" sz="3600" b="1" noProof="1" smtClean="0">
                <a:solidFill>
                  <a:schemeClr val="tx1"/>
                </a:solidFill>
                <a:latin typeface="Calibri" pitchFamily="34" charset="0"/>
              </a:rPr>
              <a:t>the direction a compass would point in that field</a:t>
            </a:r>
            <a:r>
              <a:rPr lang="en-US" sz="3600" noProof="1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3600" noProof="1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noProof="1" smtClean="0">
                <a:solidFill>
                  <a:schemeClr val="tx1"/>
                </a:solidFill>
                <a:latin typeface="Calibri" pitchFamily="34" charset="0"/>
              </a:rPr>
              <a:t>In a permanent magnet these lines go from north to south.</a:t>
            </a: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571480"/>
            <a:ext cx="7786742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6248" y="2357430"/>
          <a:ext cx="566739" cy="269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Picture" r:id="rId3" imgW="300240" imgH="1443240" progId="Word.Picture.8">
                  <p:embed/>
                </p:oleObj>
              </mc:Choice>
              <mc:Fallback>
                <p:oleObj name="Picture" r:id="rId3" imgW="300240" imgH="144324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2357430"/>
                        <a:ext cx="566739" cy="269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298" y="2786058"/>
            <a:ext cx="442915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N				S</a:t>
            </a:r>
            <a:endParaRPr lang="en-C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4414" y="2786058"/>
            <a:ext cx="928694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7286644" y="2786058"/>
            <a:ext cx="928694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214810" y="4143380"/>
            <a:ext cx="928694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143372" y="1357298"/>
            <a:ext cx="928694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4282" y="285728"/>
            <a:ext cx="8786874" cy="628654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We can sum up the behaviour of magnetic</a:t>
            </a:r>
            <a:r>
              <a:rPr kumimoji="0" lang="en-US" sz="3200" i="0" u="none" strike="noStrike" normalizeH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en-US" sz="3200" i="0" u="none" strike="noStrike" normalizeH="0" baseline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fields: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(1) Opposites</a:t>
            </a:r>
            <a:r>
              <a:rPr kumimoji="0" lang="en-US" sz="3200" i="0" u="none" strike="noStrike" normalizeH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attract</a:t>
            </a:r>
            <a:endParaRPr kumimoji="0" lang="en-US" sz="3200" i="0" u="none" strike="noStrike" normalizeH="0" baseline="0" noProof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(2) Likes repel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This is very much like electric charges; however there is a very important difference between these two.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Electric charges can be </a:t>
            </a:r>
            <a:r>
              <a:rPr kumimoji="0" lang="en-US" sz="3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singular</a:t>
            </a:r>
            <a:r>
              <a:rPr kumimoji="0" lang="en-US" sz="32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charges (+ or -).</a:t>
            </a:r>
            <a:endParaRPr kumimoji="0" lang="en-US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Whereas magnetic poles</a:t>
            </a:r>
            <a:r>
              <a:rPr kumimoji="0" lang="en-US" sz="32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en-US" sz="32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always exist in pairs.</a:t>
            </a:r>
            <a:endParaRPr kumimoji="0" lang="en-US" sz="3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8786874" cy="642942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Consider a compass: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compass is useful because its needle always points north. This is because the needle is a magnet and so is the Earth.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Yeah fine, but WHY does it point north?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Well, the north pole of the compass will line up with the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magnetic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south pole of the Earth, which happens to be our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geographic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b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North Pole.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7158" y="285728"/>
            <a:ext cx="8429684" cy="6215106"/>
          </a:xfrm>
          <a:prstGeom prst="roundRect">
            <a:avLst>
              <a:gd name="adj" fmla="val 1089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Well that’s all very well for magnetism, but where does the electro come in?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It turns out that any current carrying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wire is surrounded by a magnetic field.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 fact a current carrying wire will have a very regular magnetic field around it as predicted by the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r>
              <a:rPr kumimoji="0" lang="en-US" sz="28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Right Hand Rule: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Thumb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: Direction of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Current 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(+ to -)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Fingers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  <a:r>
              <a:rPr kumimoji="0" lang="en-US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Direction of Magnetic </a:t>
            </a:r>
            <a:r>
              <a:rPr kumimoji="0" lang="en-US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Field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aseline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aseline="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45046"/>
            <a:ext cx="2610907" cy="2555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theme/theme1.xml><?xml version="1.0" encoding="utf-8"?>
<a:theme xmlns:a="http://schemas.openxmlformats.org/drawingml/2006/main" name="Abstract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Abstract2</Template>
  <TotalTime>166</TotalTime>
  <Words>1133</Words>
  <Application>Microsoft Office PowerPoint</Application>
  <PresentationFormat>On-screen Show (4:3)</PresentationFormat>
  <Paragraphs>163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Verdana</vt:lpstr>
      <vt:lpstr>Wingdings 2</vt:lpstr>
      <vt:lpstr>Abstract2</vt:lpstr>
      <vt:lpstr>Picture</vt:lpstr>
      <vt:lpstr>Electromagnetism</vt:lpstr>
      <vt:lpstr>Magnetic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Magnetic Forces on  Wires and Charges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a transformer increases voltage it is called a step-up transformer</vt:lpstr>
      <vt:lpstr>When a transformer decreases voltage it is called a step-down transformer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</dc:title>
  <dc:creator> Hansen</dc:creator>
  <cp:lastModifiedBy>Lisa Brown</cp:lastModifiedBy>
  <cp:revision>26</cp:revision>
  <dcterms:created xsi:type="dcterms:W3CDTF">2007-12-13T16:47:32Z</dcterms:created>
  <dcterms:modified xsi:type="dcterms:W3CDTF">2015-03-26T04:00:38Z</dcterms:modified>
</cp:coreProperties>
</file>