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73" r:id="rId3"/>
    <p:sldId id="291" r:id="rId4"/>
    <p:sldId id="292" r:id="rId5"/>
    <p:sldId id="289" r:id="rId6"/>
    <p:sldId id="294" r:id="rId7"/>
    <p:sldId id="283" r:id="rId8"/>
    <p:sldId id="266" r:id="rId9"/>
    <p:sldId id="267" r:id="rId10"/>
    <p:sldId id="285" r:id="rId11"/>
    <p:sldId id="286" r:id="rId12"/>
    <p:sldId id="287" r:id="rId13"/>
    <p:sldId id="288" r:id="rId14"/>
    <p:sldId id="293" r:id="rId15"/>
    <p:sldId id="271" r:id="rId16"/>
    <p:sldId id="272" r:id="rId17"/>
    <p:sldId id="282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r1.rowan.edu\~\Algae%20Research\Algae%20Fall%202010\Light%20Intensity%20Growth%20Measuremen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lgae-Fall'10\New%20Folder\Nutrient%20Study%20Growth%20Measureme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800" b="1" i="0" baseline="0"/>
              <a:t>Growth Curve of Full-Concentration Samples at Various Light Intensities</a:t>
            </a:r>
          </a:p>
        </c:rich>
      </c:tx>
      <c:layout>
        <c:manualLayout>
          <c:xMode val="edge"/>
          <c:yMode val="edge"/>
          <c:x val="0.15275342420432741"/>
          <c:y val="2.083333333333337E-2"/>
        </c:manualLayout>
      </c:layout>
    </c:title>
    <c:plotArea>
      <c:layout/>
      <c:scatterChart>
        <c:scatterStyle val="smoothMarker"/>
        <c:ser>
          <c:idx val="0"/>
          <c:order val="0"/>
          <c:tx>
            <c:v>400 foot candles</c:v>
          </c:tx>
          <c:marker>
            <c:symbol val="none"/>
          </c:marker>
          <c:xVal>
            <c:numRef>
              <c:f>'Comparison Full'!$A$1:$A$12</c:f>
              <c:numCache>
                <c:formatCode>General</c:formatCode>
                <c:ptCount val="12"/>
                <c:pt idx="0">
                  <c:v>1</c:v>
                </c:pt>
                <c:pt idx="1">
                  <c:v>3</c:v>
                </c:pt>
                <c:pt idx="2">
                  <c:v>8</c:v>
                </c:pt>
                <c:pt idx="3">
                  <c:v>10</c:v>
                </c:pt>
                <c:pt idx="4">
                  <c:v>15</c:v>
                </c:pt>
                <c:pt idx="5">
                  <c:v>17</c:v>
                </c:pt>
                <c:pt idx="6">
                  <c:v>22</c:v>
                </c:pt>
                <c:pt idx="7">
                  <c:v>24</c:v>
                </c:pt>
                <c:pt idx="8">
                  <c:v>29</c:v>
                </c:pt>
                <c:pt idx="9">
                  <c:v>36</c:v>
                </c:pt>
                <c:pt idx="10">
                  <c:v>38</c:v>
                </c:pt>
                <c:pt idx="11">
                  <c:v>43</c:v>
                </c:pt>
              </c:numCache>
            </c:numRef>
          </c:xVal>
          <c:yVal>
            <c:numRef>
              <c:f>'Comparison Full'!$B$1:$B$12</c:f>
              <c:numCache>
                <c:formatCode>General</c:formatCode>
                <c:ptCount val="12"/>
                <c:pt idx="0">
                  <c:v>0.11300000000000004</c:v>
                </c:pt>
                <c:pt idx="1">
                  <c:v>0.11899999999999999</c:v>
                </c:pt>
                <c:pt idx="2">
                  <c:v>0.19260000000000008</c:v>
                </c:pt>
                <c:pt idx="3">
                  <c:v>0.22900000000000009</c:v>
                </c:pt>
                <c:pt idx="4">
                  <c:v>0.31667000000000017</c:v>
                </c:pt>
                <c:pt idx="5">
                  <c:v>0.33800000000000024</c:v>
                </c:pt>
                <c:pt idx="6">
                  <c:v>0.47700000000000015</c:v>
                </c:pt>
                <c:pt idx="7">
                  <c:v>0.53</c:v>
                </c:pt>
                <c:pt idx="8">
                  <c:v>0.72660000000000036</c:v>
                </c:pt>
                <c:pt idx="9">
                  <c:v>1.1873</c:v>
                </c:pt>
                <c:pt idx="10">
                  <c:v>1.298</c:v>
                </c:pt>
                <c:pt idx="11">
                  <c:v>1.5603</c:v>
                </c:pt>
              </c:numCache>
            </c:numRef>
          </c:yVal>
          <c:smooth val="1"/>
        </c:ser>
        <c:ser>
          <c:idx val="1"/>
          <c:order val="1"/>
          <c:tx>
            <c:v>600 foot candles</c:v>
          </c:tx>
          <c:marker>
            <c:symbol val="none"/>
          </c:marker>
          <c:xVal>
            <c:numRef>
              <c:f>'Comparison Full'!$A$1:$A$12</c:f>
              <c:numCache>
                <c:formatCode>General</c:formatCode>
                <c:ptCount val="12"/>
                <c:pt idx="0">
                  <c:v>1</c:v>
                </c:pt>
                <c:pt idx="1">
                  <c:v>3</c:v>
                </c:pt>
                <c:pt idx="2">
                  <c:v>8</c:v>
                </c:pt>
                <c:pt idx="3">
                  <c:v>10</c:v>
                </c:pt>
                <c:pt idx="4">
                  <c:v>15</c:v>
                </c:pt>
                <c:pt idx="5">
                  <c:v>17</c:v>
                </c:pt>
                <c:pt idx="6">
                  <c:v>22</c:v>
                </c:pt>
                <c:pt idx="7">
                  <c:v>24</c:v>
                </c:pt>
                <c:pt idx="8">
                  <c:v>29</c:v>
                </c:pt>
                <c:pt idx="9">
                  <c:v>36</c:v>
                </c:pt>
                <c:pt idx="10">
                  <c:v>38</c:v>
                </c:pt>
                <c:pt idx="11">
                  <c:v>43</c:v>
                </c:pt>
              </c:numCache>
            </c:numRef>
          </c:xVal>
          <c:yVal>
            <c:numRef>
              <c:f>'Comparison Full'!$C$1:$C$12</c:f>
              <c:numCache>
                <c:formatCode>General</c:formatCode>
                <c:ptCount val="12"/>
                <c:pt idx="0">
                  <c:v>0.11360000000000008</c:v>
                </c:pt>
                <c:pt idx="1">
                  <c:v>0.12400000000000004</c:v>
                </c:pt>
                <c:pt idx="2">
                  <c:v>0.2016</c:v>
                </c:pt>
                <c:pt idx="3">
                  <c:v>0.24960000000000004</c:v>
                </c:pt>
                <c:pt idx="4">
                  <c:v>0.31860000000000022</c:v>
                </c:pt>
                <c:pt idx="5">
                  <c:v>0.36030000000000018</c:v>
                </c:pt>
                <c:pt idx="6">
                  <c:v>0.46830000000000016</c:v>
                </c:pt>
                <c:pt idx="7">
                  <c:v>0.53200000000000003</c:v>
                </c:pt>
                <c:pt idx="8">
                  <c:v>0.65300000000000036</c:v>
                </c:pt>
                <c:pt idx="9">
                  <c:v>1.2543</c:v>
                </c:pt>
                <c:pt idx="10">
                  <c:v>1.3640000000000001</c:v>
                </c:pt>
                <c:pt idx="11">
                  <c:v>1.7700000000000007</c:v>
                </c:pt>
              </c:numCache>
            </c:numRef>
          </c:yVal>
          <c:smooth val="1"/>
        </c:ser>
        <c:ser>
          <c:idx val="2"/>
          <c:order val="2"/>
          <c:tx>
            <c:v>800 foot candles</c:v>
          </c:tx>
          <c:marker>
            <c:symbol val="none"/>
          </c:marker>
          <c:xVal>
            <c:numRef>
              <c:f>'Comparison Full'!$A$1:$A$12</c:f>
              <c:numCache>
                <c:formatCode>General</c:formatCode>
                <c:ptCount val="12"/>
                <c:pt idx="0">
                  <c:v>1</c:v>
                </c:pt>
                <c:pt idx="1">
                  <c:v>3</c:v>
                </c:pt>
                <c:pt idx="2">
                  <c:v>8</c:v>
                </c:pt>
                <c:pt idx="3">
                  <c:v>10</c:v>
                </c:pt>
                <c:pt idx="4">
                  <c:v>15</c:v>
                </c:pt>
                <c:pt idx="5">
                  <c:v>17</c:v>
                </c:pt>
                <c:pt idx="6">
                  <c:v>22</c:v>
                </c:pt>
                <c:pt idx="7">
                  <c:v>24</c:v>
                </c:pt>
                <c:pt idx="8">
                  <c:v>29</c:v>
                </c:pt>
                <c:pt idx="9">
                  <c:v>36</c:v>
                </c:pt>
                <c:pt idx="10">
                  <c:v>38</c:v>
                </c:pt>
                <c:pt idx="11">
                  <c:v>43</c:v>
                </c:pt>
              </c:numCache>
            </c:numRef>
          </c:xVal>
          <c:yVal>
            <c:numRef>
              <c:f>'Comparison Full'!$D$1:$D$12</c:f>
              <c:numCache>
                <c:formatCode>General</c:formatCode>
                <c:ptCount val="12"/>
                <c:pt idx="0">
                  <c:v>0.11559999999999999</c:v>
                </c:pt>
                <c:pt idx="1">
                  <c:v>0.13400000000000001</c:v>
                </c:pt>
                <c:pt idx="2">
                  <c:v>0.21600000000000008</c:v>
                </c:pt>
                <c:pt idx="3">
                  <c:v>0.30130000000000018</c:v>
                </c:pt>
                <c:pt idx="4">
                  <c:v>0.36430000000000018</c:v>
                </c:pt>
                <c:pt idx="5">
                  <c:v>0.37270000000000014</c:v>
                </c:pt>
                <c:pt idx="6">
                  <c:v>0.52900000000000003</c:v>
                </c:pt>
                <c:pt idx="7">
                  <c:v>0.61230000000000029</c:v>
                </c:pt>
                <c:pt idx="8">
                  <c:v>0.72160000000000035</c:v>
                </c:pt>
                <c:pt idx="9">
                  <c:v>1.266</c:v>
                </c:pt>
                <c:pt idx="10">
                  <c:v>1.3823000000000001</c:v>
                </c:pt>
                <c:pt idx="11">
                  <c:v>1.599</c:v>
                </c:pt>
              </c:numCache>
            </c:numRef>
          </c:yVal>
          <c:smooth val="1"/>
        </c:ser>
        <c:axId val="59416576"/>
        <c:axId val="59418496"/>
      </c:scatterChart>
      <c:valAx>
        <c:axId val="59416576"/>
        <c:scaling>
          <c:logBase val="10"/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Log of Time </a:t>
                </a:r>
                <a:r>
                  <a:rPr lang="en-US" dirty="0"/>
                  <a:t>(Days)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9418496"/>
        <c:crosses val="autoZero"/>
        <c:crossBetween val="midCat"/>
      </c:valAx>
      <c:valAx>
        <c:axId val="59418496"/>
        <c:scaling>
          <c:orientation val="minMax"/>
          <c:max val="1.8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Optical Density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9416576"/>
        <c:crosses val="autoZero"/>
        <c:crossBetween val="midCat"/>
      </c:valAx>
    </c:plotArea>
    <c:legend>
      <c:legendPos val="r"/>
      <c:layout/>
    </c:legend>
    <c:plotVisOnly val="1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Growth Curves of Nitrate Study</a:t>
            </a:r>
          </a:p>
        </c:rich>
      </c:tx>
      <c:layout>
        <c:manualLayout>
          <c:xMode val="edge"/>
          <c:yMode val="edge"/>
          <c:x val="0.25017810273715785"/>
          <c:y val="2.2140274132400127E-2"/>
        </c:manualLayout>
      </c:layout>
      <c:overlay val="1"/>
    </c:title>
    <c:plotArea>
      <c:layout>
        <c:manualLayout>
          <c:layoutTarget val="inner"/>
          <c:xMode val="edge"/>
          <c:yMode val="edge"/>
          <c:x val="8.2769772010243867E-2"/>
          <c:y val="0.11087484230217078"/>
          <c:w val="0.7311579863865123"/>
          <c:h val="0.76580705036179952"/>
        </c:manualLayout>
      </c:layout>
      <c:scatterChart>
        <c:scatterStyle val="smoothMarker"/>
        <c:ser>
          <c:idx val="0"/>
          <c:order val="0"/>
          <c:tx>
            <c:v>Nitrate Deficient</c:v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Deficient!$B$4:$B$10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8</c:v>
                </c:pt>
                <c:pt idx="3">
                  <c:v>15</c:v>
                </c:pt>
                <c:pt idx="4">
                  <c:v>17</c:v>
                </c:pt>
                <c:pt idx="5">
                  <c:v>22</c:v>
                </c:pt>
                <c:pt idx="6">
                  <c:v>24</c:v>
                </c:pt>
              </c:numCache>
            </c:numRef>
          </c:xVal>
          <c:yVal>
            <c:numRef>
              <c:f>Deficient!$C$4:$C$10</c:f>
              <c:numCache>
                <c:formatCode>General</c:formatCode>
                <c:ptCount val="7"/>
                <c:pt idx="0">
                  <c:v>4.36E-2</c:v>
                </c:pt>
                <c:pt idx="1">
                  <c:v>5.8299999999999998E-2</c:v>
                </c:pt>
                <c:pt idx="2">
                  <c:v>0.1396</c:v>
                </c:pt>
                <c:pt idx="3">
                  <c:v>0.38930000000000015</c:v>
                </c:pt>
                <c:pt idx="4">
                  <c:v>0.443</c:v>
                </c:pt>
                <c:pt idx="5">
                  <c:v>0.59929999999999983</c:v>
                </c:pt>
                <c:pt idx="6">
                  <c:v>0.62730000000000019</c:v>
                </c:pt>
              </c:numCache>
            </c:numRef>
          </c:yVal>
          <c:smooth val="1"/>
        </c:ser>
        <c:ser>
          <c:idx val="1"/>
          <c:order val="1"/>
          <c:tx>
            <c:v>0.1 g/L Nitrate</c:v>
          </c:tx>
          <c:xVal>
            <c:numRef>
              <c:f>'0.1 '!$B$4:$B$10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8</c:v>
                </c:pt>
                <c:pt idx="3">
                  <c:v>15</c:v>
                </c:pt>
                <c:pt idx="4">
                  <c:v>17</c:v>
                </c:pt>
                <c:pt idx="5">
                  <c:v>22</c:v>
                </c:pt>
                <c:pt idx="6">
                  <c:v>24</c:v>
                </c:pt>
              </c:numCache>
            </c:numRef>
          </c:xVal>
          <c:yVal>
            <c:numRef>
              <c:f>'0.1 '!$C$4:$C$10</c:f>
              <c:numCache>
                <c:formatCode>General</c:formatCode>
                <c:ptCount val="7"/>
                <c:pt idx="0">
                  <c:v>4.36E-2</c:v>
                </c:pt>
                <c:pt idx="1">
                  <c:v>6.4600000000000019E-2</c:v>
                </c:pt>
                <c:pt idx="2">
                  <c:v>0.14530000000000001</c:v>
                </c:pt>
                <c:pt idx="3">
                  <c:v>0.36700000000000016</c:v>
                </c:pt>
                <c:pt idx="4">
                  <c:v>0.40200000000000002</c:v>
                </c:pt>
                <c:pt idx="5">
                  <c:v>0.73329999999999995</c:v>
                </c:pt>
                <c:pt idx="6">
                  <c:v>0.7863</c:v>
                </c:pt>
              </c:numCache>
            </c:numRef>
          </c:yVal>
          <c:smooth val="1"/>
        </c:ser>
        <c:ser>
          <c:idx val="2"/>
          <c:order val="2"/>
          <c:tx>
            <c:v>0.2 g/L Nitrate</c:v>
          </c:tx>
          <c:xVal>
            <c:numRef>
              <c:f>'0.2'!$B$4:$B$10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8</c:v>
                </c:pt>
                <c:pt idx="3">
                  <c:v>15</c:v>
                </c:pt>
                <c:pt idx="4">
                  <c:v>17</c:v>
                </c:pt>
                <c:pt idx="5">
                  <c:v>22</c:v>
                </c:pt>
                <c:pt idx="6">
                  <c:v>24</c:v>
                </c:pt>
              </c:numCache>
            </c:numRef>
          </c:xVal>
          <c:yVal>
            <c:numRef>
              <c:f>'0.2'!$C$4:$C$10</c:f>
              <c:numCache>
                <c:formatCode>General</c:formatCode>
                <c:ptCount val="7"/>
                <c:pt idx="0">
                  <c:v>4.5600000000000002E-2</c:v>
                </c:pt>
                <c:pt idx="1">
                  <c:v>6.7000000000000004E-2</c:v>
                </c:pt>
                <c:pt idx="2">
                  <c:v>0.1323</c:v>
                </c:pt>
                <c:pt idx="3">
                  <c:v>0.29200000000000009</c:v>
                </c:pt>
                <c:pt idx="4">
                  <c:v>0.33800000000000013</c:v>
                </c:pt>
                <c:pt idx="5">
                  <c:v>0.46500000000000002</c:v>
                </c:pt>
                <c:pt idx="6">
                  <c:v>0.55159999999999998</c:v>
                </c:pt>
              </c:numCache>
            </c:numRef>
          </c:yVal>
          <c:smooth val="1"/>
        </c:ser>
        <c:ser>
          <c:idx val="3"/>
          <c:order val="3"/>
          <c:tx>
            <c:v>0.3 g/L Nitrate</c:v>
          </c:tx>
          <c:xVal>
            <c:numRef>
              <c:f>'0.3'!$B$4:$B$10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8</c:v>
                </c:pt>
                <c:pt idx="3">
                  <c:v>15</c:v>
                </c:pt>
                <c:pt idx="4">
                  <c:v>17</c:v>
                </c:pt>
                <c:pt idx="5">
                  <c:v>22</c:v>
                </c:pt>
                <c:pt idx="6">
                  <c:v>24</c:v>
                </c:pt>
              </c:numCache>
            </c:numRef>
          </c:xVal>
          <c:yVal>
            <c:numRef>
              <c:f>'0.3'!$C$4:$C$10</c:f>
              <c:numCache>
                <c:formatCode>General</c:formatCode>
                <c:ptCount val="7"/>
                <c:pt idx="0">
                  <c:v>4.2299999999999997E-2</c:v>
                </c:pt>
                <c:pt idx="1">
                  <c:v>5.5600000000000004E-2</c:v>
                </c:pt>
                <c:pt idx="2">
                  <c:v>0.13400000000000001</c:v>
                </c:pt>
                <c:pt idx="3">
                  <c:v>0.31660000000000016</c:v>
                </c:pt>
                <c:pt idx="4">
                  <c:v>0.35060000000000002</c:v>
                </c:pt>
                <c:pt idx="5">
                  <c:v>0.55130000000000001</c:v>
                </c:pt>
                <c:pt idx="6">
                  <c:v>0.60560000000000025</c:v>
                </c:pt>
              </c:numCache>
            </c:numRef>
          </c:yVal>
          <c:smooth val="1"/>
        </c:ser>
        <c:ser>
          <c:idx val="4"/>
          <c:order val="4"/>
          <c:tx>
            <c:v>0.4 g/L Nitrate</c:v>
          </c:tx>
          <c:xVal>
            <c:numRef>
              <c:f>'0.4'!$B$4:$B$10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8</c:v>
                </c:pt>
                <c:pt idx="3">
                  <c:v>15</c:v>
                </c:pt>
                <c:pt idx="4">
                  <c:v>17</c:v>
                </c:pt>
                <c:pt idx="5">
                  <c:v>22</c:v>
                </c:pt>
                <c:pt idx="6">
                  <c:v>24</c:v>
                </c:pt>
              </c:numCache>
            </c:numRef>
          </c:xVal>
          <c:yVal>
            <c:numRef>
              <c:f>'0.4'!$C$4:$C$10</c:f>
              <c:numCache>
                <c:formatCode>General</c:formatCode>
                <c:ptCount val="7"/>
                <c:pt idx="0">
                  <c:v>4.4600000000000015E-2</c:v>
                </c:pt>
                <c:pt idx="1">
                  <c:v>5.6000000000000001E-2</c:v>
                </c:pt>
                <c:pt idx="2">
                  <c:v>0.14100000000000001</c:v>
                </c:pt>
                <c:pt idx="3">
                  <c:v>0.30900000000000011</c:v>
                </c:pt>
                <c:pt idx="4">
                  <c:v>0.33260000000000012</c:v>
                </c:pt>
                <c:pt idx="5">
                  <c:v>0.51900000000000002</c:v>
                </c:pt>
                <c:pt idx="6">
                  <c:v>0.64600000000000024</c:v>
                </c:pt>
              </c:numCache>
            </c:numRef>
          </c:yVal>
          <c:smooth val="1"/>
        </c:ser>
        <c:ser>
          <c:idx val="5"/>
          <c:order val="5"/>
          <c:tx>
            <c:v>0.5 g/L Nitrate</c:v>
          </c:tx>
          <c:xVal>
            <c:numRef>
              <c:f>'0.5'!$B$4:$B$10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8</c:v>
                </c:pt>
                <c:pt idx="3">
                  <c:v>15</c:v>
                </c:pt>
                <c:pt idx="4">
                  <c:v>17</c:v>
                </c:pt>
                <c:pt idx="5">
                  <c:v>22</c:v>
                </c:pt>
                <c:pt idx="6">
                  <c:v>24</c:v>
                </c:pt>
              </c:numCache>
            </c:numRef>
          </c:xVal>
          <c:yVal>
            <c:numRef>
              <c:f>'0.5'!$C$4:$C$10</c:f>
              <c:numCache>
                <c:formatCode>General</c:formatCode>
                <c:ptCount val="7"/>
                <c:pt idx="0">
                  <c:v>4.5600000000000002E-2</c:v>
                </c:pt>
                <c:pt idx="1">
                  <c:v>5.4330000000000024E-2</c:v>
                </c:pt>
                <c:pt idx="2">
                  <c:v>0.1343</c:v>
                </c:pt>
                <c:pt idx="3">
                  <c:v>0.31660000000000016</c:v>
                </c:pt>
                <c:pt idx="4">
                  <c:v>0.35030000000000011</c:v>
                </c:pt>
                <c:pt idx="5">
                  <c:v>0.44800000000000001</c:v>
                </c:pt>
                <c:pt idx="6">
                  <c:v>0.49330000000000013</c:v>
                </c:pt>
              </c:numCache>
            </c:numRef>
          </c:yVal>
          <c:smooth val="1"/>
        </c:ser>
        <c:axId val="59799808"/>
        <c:axId val="59810176"/>
      </c:scatterChart>
      <c:valAx>
        <c:axId val="59799808"/>
        <c:scaling>
          <c:logBase val="10"/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Log</a:t>
                </a:r>
                <a:r>
                  <a:rPr lang="en-US" baseline="0"/>
                  <a:t> of Time (Days)</a:t>
                </a:r>
              </a:p>
            </c:rich>
          </c:tx>
        </c:title>
        <c:numFmt formatCode="General" sourceLinked="1"/>
        <c:tickLblPos val="nextTo"/>
        <c:crossAx val="59810176"/>
        <c:crosses val="autoZero"/>
        <c:crossBetween val="midCat"/>
      </c:valAx>
      <c:valAx>
        <c:axId val="59810176"/>
        <c:scaling>
          <c:orientation val="minMax"/>
          <c:max val="0.9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Optical Density</a:t>
                </a:r>
              </a:p>
            </c:rich>
          </c:tx>
          <c:layout>
            <c:manualLayout>
              <c:xMode val="edge"/>
              <c:yMode val="edge"/>
              <c:x val="9.4440715573190226E-3"/>
              <c:y val="0.36627369092675582"/>
            </c:manualLayout>
          </c:layout>
        </c:title>
        <c:numFmt formatCode="General" sourceLinked="1"/>
        <c:tickLblPos val="nextTo"/>
        <c:crossAx val="597998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1637438372352733"/>
          <c:y val="0.30018880236655537"/>
          <c:w val="0.17814616500971989"/>
          <c:h val="0.39962239526689047"/>
        </c:manualLayout>
      </c:layout>
    </c:legend>
    <c:plotVisOnly val="1"/>
  </c:chart>
  <c:spPr>
    <a:solidFill>
      <a:schemeClr val="bg1"/>
    </a:solidFill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CC8E4-6B42-4568-9E04-38056AB38337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2E54D-78B0-4A91-B40E-4DAC6A58A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that using</a:t>
            </a:r>
            <a:r>
              <a:rPr lang="en-US" baseline="0" dirty="0" smtClean="0"/>
              <a:t> food for feedstock causes competition with food crops=&gt; prices go up</a:t>
            </a:r>
          </a:p>
          <a:p>
            <a:r>
              <a:rPr lang="en-US" baseline="0" dirty="0" smtClean="0"/>
              <a:t>Algae is grown suspended in water=&gt; requires less area to grow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2E54D-78B0-4A91-B40E-4DAC6A58A88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Allow for growth in many conditions and climates</a:t>
            </a:r>
          </a:p>
          <a:p>
            <a:r>
              <a:rPr lang="en-US" dirty="0" smtClean="0"/>
              <a:t>Can be promising for developing countries as well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59610-2A62-4F3A-B9A5-A26FA803491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that one vat contained</a:t>
            </a:r>
            <a:r>
              <a:rPr lang="en-US" baseline="0" dirty="0" smtClean="0"/>
              <a:t> algae from last semester, one contained new algae sample ordered from UTEX this semester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2E54D-78B0-4A91-B40E-4DAC6A58A88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ED7E-559B-4B92-B339-3BBD39DEC77A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62780E-7486-4CF8-8F4F-9DA6D69348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ED7E-559B-4B92-B339-3BBD39DEC77A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780E-7486-4CF8-8F4F-9DA6D69348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962780E-7486-4CF8-8F4F-9DA6D69348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ED7E-559B-4B92-B339-3BBD39DEC77A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ED7E-559B-4B92-B339-3BBD39DEC77A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962780E-7486-4CF8-8F4F-9DA6D69348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ED7E-559B-4B92-B339-3BBD39DEC77A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62780E-7486-4CF8-8F4F-9DA6D69348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104ED7E-559B-4B92-B339-3BBD39DEC77A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780E-7486-4CF8-8F4F-9DA6D69348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ED7E-559B-4B92-B339-3BBD39DEC77A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962780E-7486-4CF8-8F4F-9DA6D69348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ED7E-559B-4B92-B339-3BBD39DEC77A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962780E-7486-4CF8-8F4F-9DA6D69348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ED7E-559B-4B92-B339-3BBD39DEC77A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62780E-7486-4CF8-8F4F-9DA6D69348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62780E-7486-4CF8-8F4F-9DA6D69348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ED7E-559B-4B92-B339-3BBD39DEC77A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962780E-7486-4CF8-8F4F-9DA6D69348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104ED7E-559B-4B92-B339-3BBD39DEC77A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104ED7E-559B-4B92-B339-3BBD39DEC77A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62780E-7486-4CF8-8F4F-9DA6D69348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images.google.com/imgres?imgurl=http://ucsdnews.ucsd.edu/thisweek/2008/01/images/photo-algae.jpg&amp;imgrefurl=http://ucsdnews.ucsd.edu/thisweek/2008/01/28_biofuels.asp&amp;usg=__zsOl02agZxhGlH8hXWUVYnZz2sg=&amp;h=238&amp;w=250&amp;sz=18&amp;hl=en&amp;start=22&amp;itbs=1&amp;tbnid=siQoIIc138TD9M:&amp;tbnh=106&amp;tbnw=111&amp;prev=/images?q=algae&amp;start=20&amp;hl=en&amp;sa=N&amp;tbo=1&amp;gbv=2&amp;ndsp=20&amp;tbs=isch: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3124200"/>
            <a:ext cx="5867400" cy="2819400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85800"/>
            <a:ext cx="6858000" cy="1295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r>
              <a:rPr lang="en-US" sz="6600" dirty="0" smtClean="0">
                <a:solidFill>
                  <a:schemeClr val="tx1"/>
                </a:solidFill>
              </a:rPr>
              <a:t>Algae as a </a:t>
            </a:r>
            <a:r>
              <a:rPr lang="en-US" sz="6600" dirty="0" err="1" smtClean="0">
                <a:solidFill>
                  <a:schemeClr val="tx1"/>
                </a:solidFill>
              </a:rPr>
              <a:t>Biofuel</a:t>
            </a:r>
            <a:endParaRPr lang="en-US" sz="6600" dirty="0">
              <a:solidFill>
                <a:schemeClr val="tx1"/>
              </a:solidFill>
            </a:endParaRPr>
          </a:p>
        </p:txBody>
      </p:sp>
      <p:grpSp>
        <p:nvGrpSpPr>
          <p:cNvPr id="4" name="Group 6"/>
          <p:cNvGrpSpPr/>
          <p:nvPr/>
        </p:nvGrpSpPr>
        <p:grpSpPr>
          <a:xfrm>
            <a:off x="152400" y="6248400"/>
            <a:ext cx="8839200" cy="461665"/>
            <a:chOff x="152400" y="6248400"/>
            <a:chExt cx="8839200" cy="461665"/>
          </a:xfrm>
        </p:grpSpPr>
        <p:sp>
          <p:nvSpPr>
            <p:cNvPr id="8" name="Rectangle 7"/>
            <p:cNvSpPr/>
            <p:nvPr/>
          </p:nvSpPr>
          <p:spPr>
            <a:xfrm>
              <a:off x="2286000" y="6248400"/>
              <a:ext cx="6705600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anchor="ctr" anchorCtr="1">
              <a:spAutoFit/>
            </a:bodyPr>
            <a:lstStyle/>
            <a:p>
              <a:r>
                <a:rPr lang="en-US" sz="2400" dirty="0" smtClean="0"/>
                <a:t> Advisors: Dr. </a:t>
              </a:r>
              <a:r>
                <a:rPr lang="en-US" sz="2400" dirty="0" err="1" smtClean="0"/>
                <a:t>Kauser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Jahan</a:t>
              </a:r>
              <a:r>
                <a:rPr lang="en-US" sz="2400" dirty="0" smtClean="0"/>
                <a:t> Dr. William Riddell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" y="6248400"/>
              <a:ext cx="2133600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anchor="ctr" anchorCtr="1">
              <a:spAutoFit/>
            </a:bodyPr>
            <a:lstStyle/>
            <a:p>
              <a:r>
                <a:rPr lang="en-US" sz="2400" dirty="0" smtClean="0"/>
                <a:t>Fall 2010</a:t>
              </a:r>
            </a:p>
          </p:txBody>
        </p:sp>
      </p:grpSp>
      <p:pic>
        <p:nvPicPr>
          <p:cNvPr id="10" name="Picture 4" descr="http://www.glennmosier.com/wp-content/uploads/2009/09/green-liquid-beak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0"/>
            <a:ext cx="2667000" cy="3419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Light Intensity Growth Curves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381000" y="2286000"/>
          <a:ext cx="5931408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77000" y="2438400"/>
            <a:ext cx="228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Doubling Times</a:t>
            </a:r>
          </a:p>
          <a:p>
            <a:endParaRPr lang="en-US" dirty="0" smtClean="0"/>
          </a:p>
          <a:p>
            <a:r>
              <a:rPr lang="en-US" b="1" dirty="0" smtClean="0"/>
              <a:t>400 ft-c:</a:t>
            </a:r>
          </a:p>
          <a:p>
            <a:r>
              <a:rPr lang="en-US" b="1" dirty="0" smtClean="0"/>
              <a:t>              </a:t>
            </a:r>
            <a:r>
              <a:rPr lang="en-US" dirty="0" smtClean="0"/>
              <a:t>0.0643/day</a:t>
            </a:r>
          </a:p>
          <a:p>
            <a:endParaRPr lang="en-US" b="1" dirty="0" smtClean="0"/>
          </a:p>
          <a:p>
            <a:r>
              <a:rPr lang="en-US" b="1" dirty="0" smtClean="0"/>
              <a:t>600 ft-c: </a:t>
            </a:r>
          </a:p>
          <a:p>
            <a:r>
              <a:rPr lang="en-US" b="1" dirty="0" smtClean="0"/>
              <a:t>              </a:t>
            </a:r>
            <a:r>
              <a:rPr lang="en-US" dirty="0" smtClean="0"/>
              <a:t>0.0657/day</a:t>
            </a:r>
          </a:p>
          <a:p>
            <a:endParaRPr lang="en-US" dirty="0" smtClean="0"/>
          </a:p>
          <a:p>
            <a:r>
              <a:rPr lang="en-US" b="1" dirty="0" smtClean="0"/>
              <a:t>800 ft-c:</a:t>
            </a:r>
          </a:p>
          <a:p>
            <a:r>
              <a:rPr lang="en-US" b="1" dirty="0" smtClean="0"/>
              <a:t>              </a:t>
            </a:r>
            <a:r>
              <a:rPr lang="en-US" dirty="0" smtClean="0"/>
              <a:t>0.0559/day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Light Intensity Lipid Yields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2362200"/>
          <a:ext cx="4724399" cy="1257300"/>
        </p:xfrm>
        <a:graphic>
          <a:graphicData uri="http://schemas.openxmlformats.org/drawingml/2006/table">
            <a:tbl>
              <a:tblPr/>
              <a:tblGrid>
                <a:gridCol w="914399"/>
                <a:gridCol w="1828800"/>
                <a:gridCol w="1981200"/>
              </a:tblGrid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Max Lipid Yield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Average Lipid Yield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400 ft-c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24.60%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13.26%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 ft-c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13.30%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8.00%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 ft-c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14.56%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10.60%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828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Bligh and Dyer Method of Lipid Extraction</a:t>
            </a:r>
            <a:endParaRPr lang="en-US" dirty="0"/>
          </a:p>
        </p:txBody>
      </p:sp>
      <p:pic>
        <p:nvPicPr>
          <p:cNvPr id="1025" name="Picture 1" descr="H:\Algae Research\Algae Fall 2010\Lipid Extraction Pics\DSC013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0"/>
            <a:ext cx="1744980" cy="2326640"/>
          </a:xfrm>
          <a:prstGeom prst="rect">
            <a:avLst/>
          </a:prstGeom>
          <a:noFill/>
        </p:spPr>
      </p:pic>
      <p:pic>
        <p:nvPicPr>
          <p:cNvPr id="1026" name="Picture 2" descr="H:\Algae Research\Algae Fall 2010\Lipid Extraction Pics\DSC013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803400"/>
            <a:ext cx="3276600" cy="43688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25000" r="22500"/>
          <a:stretch>
            <a:fillRect/>
          </a:stretch>
        </p:blipFill>
        <p:spPr bwMode="auto">
          <a:xfrm>
            <a:off x="3276600" y="3810000"/>
            <a:ext cx="1676400" cy="239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Nitrate Concentration Experiments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6 Samples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Ranging form 0.0 g/L to 0.5 g/L Nitrate, at 0.1 g/L intervals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Light Intensity: ~800 </a:t>
            </a:r>
            <a:r>
              <a:rPr lang="en-US" dirty="0" err="1" smtClean="0"/>
              <a:t>footcandles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Temperature: ~19 ° Centigrade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Stirred at 85 – 100 RPM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Temperature, Optical Density, and pH recorded twice a week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Study Still in Progress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Growth Curve For Nitrate Study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0" y="1752600"/>
            <a:ext cx="2209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Doubling Times</a:t>
            </a:r>
          </a:p>
          <a:p>
            <a:endParaRPr lang="en-US" dirty="0" smtClean="0"/>
          </a:p>
          <a:p>
            <a:r>
              <a:rPr lang="en-US" b="1" dirty="0" smtClean="0"/>
              <a:t>Deficient:</a:t>
            </a:r>
          </a:p>
          <a:p>
            <a:r>
              <a:rPr lang="en-US" dirty="0" smtClean="0"/>
              <a:t>               0.090/day</a:t>
            </a:r>
          </a:p>
          <a:p>
            <a:r>
              <a:rPr lang="en-US" b="1" dirty="0" smtClean="0"/>
              <a:t>0.1 g/L:</a:t>
            </a:r>
          </a:p>
          <a:p>
            <a:r>
              <a:rPr lang="en-US" dirty="0" smtClean="0"/>
              <a:t>               0.150/day</a:t>
            </a:r>
          </a:p>
          <a:p>
            <a:r>
              <a:rPr lang="en-US" b="1" dirty="0" smtClean="0"/>
              <a:t>0.2 g/L:</a:t>
            </a:r>
          </a:p>
          <a:p>
            <a:r>
              <a:rPr lang="en-US" dirty="0" smtClean="0"/>
              <a:t>               0.127/day</a:t>
            </a:r>
          </a:p>
          <a:p>
            <a:r>
              <a:rPr lang="en-US" b="1" dirty="0" smtClean="0"/>
              <a:t>0.3 g/L:</a:t>
            </a:r>
          </a:p>
          <a:p>
            <a:r>
              <a:rPr lang="en-US" dirty="0" smtClean="0"/>
              <a:t>               0.144/day</a:t>
            </a:r>
          </a:p>
          <a:p>
            <a:r>
              <a:rPr lang="en-US" b="1" dirty="0" smtClean="0"/>
              <a:t>0.4 g/L:</a:t>
            </a:r>
          </a:p>
          <a:p>
            <a:r>
              <a:rPr lang="en-US" dirty="0" smtClean="0"/>
              <a:t>               0.147/day</a:t>
            </a:r>
          </a:p>
          <a:p>
            <a:r>
              <a:rPr lang="en-US" b="1" dirty="0" smtClean="0"/>
              <a:t>0.5 g/L:</a:t>
            </a:r>
          </a:p>
          <a:p>
            <a:r>
              <a:rPr lang="en-US" dirty="0" smtClean="0"/>
              <a:t>               0.078/day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228600" y="1828800"/>
          <a:ext cx="6400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Conclusions about </a:t>
            </a:r>
            <a:r>
              <a:rPr lang="en-US" i="1" dirty="0" err="1" smtClean="0">
                <a:solidFill>
                  <a:schemeClr val="tx1"/>
                </a:solidFill>
              </a:rPr>
              <a:t>Scenedesmus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Dimorphus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4645152"/>
          </a:xfrm>
        </p:spPr>
        <p:txBody>
          <a:bodyPr/>
          <a:lstStyle/>
          <a:p>
            <a:r>
              <a:rPr lang="en-US" dirty="0" smtClean="0"/>
              <a:t>Light Intensity Study: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Optimum Light Intensity 400 ft-c to 600 ft-c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Since growth rates are similar=&gt;More economic to use 400 ft-c 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Excess exposure to light is detrimental to growth rate and lipid yield</a:t>
            </a:r>
          </a:p>
          <a:p>
            <a:r>
              <a:rPr lang="en-US" dirty="0" smtClean="0"/>
              <a:t>Nitrate Concentration Study: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Optimum Nitrate Concentration between 0.1 g/L and 0.4 g/L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Nitrogen from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atm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diffuses into solution in Deficient Solution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Excess Nitrate also seems to be detrimental to algae growth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Study still underway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Future 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Complete Nitrate Concentration Study</a:t>
            </a:r>
          </a:p>
          <a:p>
            <a:endParaRPr lang="en-US" dirty="0" smtClean="0"/>
          </a:p>
          <a:p>
            <a:r>
              <a:rPr lang="en-US" dirty="0" smtClean="0"/>
              <a:t>Work with Chemistry Department to improve Lipid Extraction Techniques</a:t>
            </a:r>
          </a:p>
          <a:p>
            <a:endParaRPr lang="en-US" dirty="0" smtClean="0"/>
          </a:p>
          <a:p>
            <a:r>
              <a:rPr lang="en-US" dirty="0" smtClean="0"/>
              <a:t>Mixed Culture Studies</a:t>
            </a:r>
          </a:p>
          <a:p>
            <a:endParaRPr lang="en-US" dirty="0" smtClean="0"/>
          </a:p>
          <a:p>
            <a:r>
              <a:rPr lang="en-US" dirty="0" smtClean="0"/>
              <a:t>CO2 concentration studies</a:t>
            </a:r>
          </a:p>
          <a:p>
            <a:endParaRPr lang="en-US" dirty="0" smtClean="0"/>
          </a:p>
          <a:p>
            <a:r>
              <a:rPr lang="en-US" dirty="0" smtClean="0"/>
              <a:t>Research various methods of CO2 delivery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Future Work Continued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Develop Models to Predict Growth Rate and Lipid Content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Microalga</a:t>
            </a:r>
            <a:r>
              <a:rPr lang="en-US" dirty="0" smtClean="0"/>
              <a:t> </a:t>
            </a:r>
            <a:r>
              <a:rPr lang="en-US" i="1" dirty="0" err="1" smtClean="0"/>
              <a:t>Scenedesmus</a:t>
            </a:r>
            <a:r>
              <a:rPr lang="en-US" i="1" dirty="0" smtClean="0"/>
              <a:t> </a:t>
            </a:r>
            <a:r>
              <a:rPr lang="en-US" i="1" dirty="0" err="1" smtClean="0"/>
              <a:t>obliquus</a:t>
            </a:r>
            <a:r>
              <a:rPr lang="en-US" i="1" dirty="0" smtClean="0"/>
              <a:t> </a:t>
            </a:r>
            <a:r>
              <a:rPr lang="en-US" dirty="0" smtClean="0"/>
              <a:t>as a potential source for biodiesel production (</a:t>
            </a:r>
            <a:r>
              <a:rPr lang="en-US" dirty="0" err="1" smtClean="0"/>
              <a:t>Mandal</a:t>
            </a:r>
            <a:r>
              <a:rPr lang="en-US" dirty="0" smtClean="0"/>
              <a:t> &amp; </a:t>
            </a:r>
            <a:r>
              <a:rPr lang="en-US" dirty="0" err="1" smtClean="0"/>
              <a:t>Mallick</a:t>
            </a:r>
            <a:r>
              <a:rPr lang="en-US" dirty="0" smtClean="0"/>
              <a:t>, 2009)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38400"/>
            <a:ext cx="8588381" cy="259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Questions?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cunnin82\Local Settings\Temporary Internet Files\Content.IE5\W9E3WHM3\MC900437629[1]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52600"/>
            <a:ext cx="4953000" cy="4881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Bold </a:t>
            </a:r>
            <a:r>
              <a:rPr lang="en-US" dirty="0" err="1" smtClean="0">
                <a:solidFill>
                  <a:schemeClr val="tx1"/>
                </a:solidFill>
              </a:rPr>
              <a:t>Basal’s</a:t>
            </a:r>
            <a:r>
              <a:rPr lang="en-US" dirty="0" smtClean="0">
                <a:solidFill>
                  <a:schemeClr val="tx1"/>
                </a:solidFill>
              </a:rPr>
              <a:t> Growth Medium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1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14561"/>
            <a:ext cx="4800599" cy="437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Results Fall 2010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503920" cy="5029200"/>
          </a:xfrm>
        </p:spPr>
        <p:txBody>
          <a:bodyPr/>
          <a:lstStyle/>
          <a:p>
            <a:r>
              <a:rPr lang="en-US" dirty="0" smtClean="0"/>
              <a:t>Using Algae as Fuel</a:t>
            </a:r>
          </a:p>
          <a:p>
            <a:endParaRPr lang="en-US" dirty="0" smtClean="0"/>
          </a:p>
          <a:p>
            <a:r>
              <a:rPr lang="en-US" dirty="0" smtClean="0"/>
              <a:t>Large Scale Algae Cultivation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Light Intensity Study</a:t>
            </a:r>
          </a:p>
          <a:p>
            <a:endParaRPr lang="en-US" dirty="0" smtClean="0"/>
          </a:p>
          <a:p>
            <a:r>
              <a:rPr lang="en-US" dirty="0" smtClean="0"/>
              <a:t>Nitrate Concentration Study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Future Work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Biofuels</a:t>
            </a:r>
            <a:r>
              <a:rPr lang="en-US" dirty="0" smtClean="0">
                <a:solidFill>
                  <a:schemeClr val="tx1"/>
                </a:solidFill>
              </a:rPr>
              <a:t> and Algae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05800" cy="48006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Concern about global warming has increased focus on biofuels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Currently biofuels are primarily from food &amp; oil products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Algae is a promising source of </a:t>
            </a:r>
            <a:r>
              <a:rPr lang="en-US" sz="2000" dirty="0" err="1" smtClean="0"/>
              <a:t>biofuel</a:t>
            </a:r>
            <a:endParaRPr lang="en-US" sz="2000" dirty="0"/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1219200" y="3200400"/>
          <a:ext cx="5715000" cy="2720975"/>
        </p:xfrm>
        <a:graphic>
          <a:graphicData uri="http://schemas.openxmlformats.org/presentationml/2006/ole">
            <p:oleObj spid="_x0000_s1026" name="Document" r:id="rId4" imgW="6097016" imgH="2904318" progId="Word.Document.12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1219200" y="5638800"/>
            <a:ext cx="5715000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200" baseline="30000" dirty="0" smtClean="0"/>
              <a:t>a</a:t>
            </a:r>
            <a:r>
              <a:rPr lang="en-US" sz="1200" dirty="0" smtClean="0"/>
              <a:t> For meeting 50% of all transport fuel needs of the United States.</a:t>
            </a:r>
          </a:p>
          <a:p>
            <a:r>
              <a:rPr lang="en-US" sz="1200" baseline="30000" dirty="0" smtClean="0"/>
              <a:t>b</a:t>
            </a:r>
            <a:r>
              <a:rPr lang="en-US" sz="1200" dirty="0" smtClean="0"/>
              <a:t> 70% oil (by wt) in biomass.</a:t>
            </a:r>
          </a:p>
          <a:p>
            <a:r>
              <a:rPr lang="en-US" sz="1200" baseline="30000" dirty="0" smtClean="0"/>
              <a:t>c</a:t>
            </a:r>
            <a:r>
              <a:rPr lang="en-US" sz="1200" dirty="0" smtClean="0"/>
              <a:t> 30% oil (by wt) in biomass.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Characteristics of Algae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cell structure facilitate rapid growth</a:t>
            </a:r>
          </a:p>
          <a:p>
            <a:r>
              <a:rPr lang="en-US" dirty="0" smtClean="0"/>
              <a:t>Over 50,000 species, 30,000 have been studied</a:t>
            </a:r>
          </a:p>
          <a:p>
            <a:r>
              <a:rPr lang="en-US" dirty="0" smtClean="0"/>
              <a:t>Adaptable to a variety of environments</a:t>
            </a:r>
          </a:p>
          <a:p>
            <a:r>
              <a:rPr lang="en-US" dirty="0" smtClean="0"/>
              <a:t>High lipid yield</a:t>
            </a:r>
          </a:p>
          <a:p>
            <a:r>
              <a:rPr lang="en-US" dirty="0" smtClean="0"/>
              <a:t>Chemical composition CO</a:t>
            </a:r>
            <a:r>
              <a:rPr lang="en-US" baseline="-25000" dirty="0" smtClean="0"/>
              <a:t>0.48</a:t>
            </a:r>
            <a:r>
              <a:rPr lang="en-US" dirty="0" smtClean="0"/>
              <a:t>H</a:t>
            </a:r>
            <a:r>
              <a:rPr lang="en-US" baseline="-25000" dirty="0" smtClean="0"/>
              <a:t>1.83</a:t>
            </a:r>
            <a:r>
              <a:rPr lang="en-US" dirty="0" smtClean="0"/>
              <a:t>N</a:t>
            </a:r>
            <a:r>
              <a:rPr lang="en-US" baseline="-25000" dirty="0" smtClean="0"/>
              <a:t>0.11 </a:t>
            </a:r>
            <a:r>
              <a:rPr lang="en-US" dirty="0" smtClean="0"/>
              <a:t>P</a:t>
            </a:r>
            <a:r>
              <a:rPr lang="en-US" baseline="-25000" dirty="0" smtClean="0"/>
              <a:t>0.01 </a:t>
            </a:r>
            <a:endParaRPr lang="en-US" dirty="0" smtClean="0"/>
          </a:p>
        </p:txBody>
      </p:sp>
      <p:pic>
        <p:nvPicPr>
          <p:cNvPr id="21510" name="Picture 6" descr="http://images.businessweek.com/ss/08/05/0508_biofuels/image/alg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191000"/>
            <a:ext cx="3047787" cy="2033757"/>
          </a:xfrm>
          <a:prstGeom prst="rect">
            <a:avLst/>
          </a:prstGeom>
          <a:noFill/>
        </p:spPr>
      </p:pic>
      <p:pic>
        <p:nvPicPr>
          <p:cNvPr id="21512" name="Picture 8" descr="http://t0.gstatic.com/images?q=tbn:siQoIIc138TD9M:http://ucsdnews.ucsd.edu/thisweek/2008/01/images/photo-alga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114800"/>
            <a:ext cx="2209800" cy="211026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57200" y="64008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http://ucsdnews.ucsd.edu/thisweek/2008/01/images/photo-algae.jpg</a:t>
            </a:r>
            <a:endParaRPr lang="en-US" sz="800" dirty="0"/>
          </a:p>
        </p:txBody>
      </p:sp>
      <p:sp>
        <p:nvSpPr>
          <p:cNvPr id="12" name="Rectangle 11"/>
          <p:cNvSpPr/>
          <p:nvPr/>
        </p:nvSpPr>
        <p:spPr>
          <a:xfrm>
            <a:off x="4572000" y="6400800"/>
            <a:ext cx="3657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http://images.businessweek.com/ss/08/05/0508_biofuels/image/algae.jpg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Important Factors for Algae Growth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Important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Light Intensity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CO2 Concentration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Nitrate Concentration</a:t>
            </a:r>
          </a:p>
          <a:p>
            <a:r>
              <a:rPr lang="en-US" dirty="0" smtClean="0"/>
              <a:t>Other Factors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Temperature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pH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Agitation/Mixing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 descr="C:\DOCUME~1\cunnin82\LOCALS~1\Temp\Rar$DR13.616\1027001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018633" y="3610769"/>
            <a:ext cx="2311400" cy="1795463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4478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038600"/>
            <a:ext cx="327660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err="1" smtClean="0">
                <a:solidFill>
                  <a:schemeClr val="tx1"/>
                </a:solidFill>
              </a:rPr>
              <a:t>Scenedesmus</a:t>
            </a:r>
            <a:r>
              <a:rPr lang="en-US" i="1" u="sng" dirty="0" smtClean="0">
                <a:solidFill>
                  <a:schemeClr val="tx1"/>
                </a:solidFill>
              </a:rPr>
              <a:t> </a:t>
            </a:r>
            <a:r>
              <a:rPr lang="en-US" i="1" u="sng" dirty="0" err="1" smtClean="0">
                <a:solidFill>
                  <a:schemeClr val="tx1"/>
                </a:solidFill>
              </a:rPr>
              <a:t>dimorphus</a:t>
            </a:r>
            <a:endParaRPr lang="en-US" i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5152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err="1" smtClean="0"/>
              <a:t>Scenedesmus</a:t>
            </a:r>
            <a:r>
              <a:rPr lang="en-US" i="1" dirty="0" smtClean="0"/>
              <a:t> </a:t>
            </a:r>
            <a:r>
              <a:rPr lang="en-US" i="1" dirty="0" err="1" smtClean="0"/>
              <a:t>dimorphus</a:t>
            </a:r>
            <a:r>
              <a:rPr lang="en-US" i="1" dirty="0" smtClean="0"/>
              <a:t> </a:t>
            </a:r>
            <a:r>
              <a:rPr lang="en-US" dirty="0" smtClean="0"/>
              <a:t>is a unicellular bean shaped algae and </a:t>
            </a:r>
            <a:r>
              <a:rPr lang="en-US" smtClean="0"/>
              <a:t>10 um </a:t>
            </a:r>
            <a:r>
              <a:rPr lang="en-US" dirty="0" smtClean="0"/>
              <a:t>in size. </a:t>
            </a:r>
          </a:p>
          <a:p>
            <a:r>
              <a:rPr lang="en-US" dirty="0" smtClean="0"/>
              <a:t>This is one of the preferred species for oil yield, particularly for biodiesel. </a:t>
            </a:r>
          </a:p>
          <a:p>
            <a:r>
              <a:rPr lang="en-US" dirty="0" smtClean="0"/>
              <a:t>Efficient in removal of nitrogen and phosphorus from wastewater-as such can also be used to treat wastewater and also for biodiesel source</a:t>
            </a:r>
          </a:p>
          <a:p>
            <a:r>
              <a:rPr lang="en-US" dirty="0" smtClean="0"/>
              <a:t>Problems with </a:t>
            </a:r>
            <a:r>
              <a:rPr lang="en-US" i="1" dirty="0" err="1" smtClean="0"/>
              <a:t>Scenedesmus</a:t>
            </a:r>
            <a:r>
              <a:rPr lang="en-US" dirty="0" smtClean="0"/>
              <a:t> is that it is heavy, and forms thick sediments if not kept in constant agitation.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Protein 8-18%   Carbohydrate 21-52%  </a:t>
            </a:r>
            <a:r>
              <a:rPr lang="en-US" b="1" dirty="0" smtClean="0">
                <a:solidFill>
                  <a:srgbClr val="C00000"/>
                </a:solidFill>
              </a:rPr>
              <a:t>Lipid 16-40%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Based on dry weight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40576" t="47339" r="47257" b="38969"/>
          <a:stretch>
            <a:fillRect/>
          </a:stretch>
        </p:blipFill>
        <p:spPr bwMode="auto">
          <a:xfrm>
            <a:off x="152400" y="152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Large Scale Algae Cultivation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2 vats, 5 – 12 Liters of Algae Culture</a:t>
            </a:r>
          </a:p>
          <a:p>
            <a:pPr lvl="1"/>
            <a:r>
              <a:rPr lang="en-US" i="1" dirty="0" err="1" smtClean="0">
                <a:solidFill>
                  <a:schemeClr val="bg2">
                    <a:lumMod val="25000"/>
                  </a:schemeClr>
                </a:solidFill>
              </a:rPr>
              <a:t>scenedesmus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2">
                    <a:lumMod val="25000"/>
                  </a:schemeClr>
                </a:solidFill>
              </a:rPr>
              <a:t>dimorphus</a:t>
            </a:r>
            <a:endParaRPr lang="en-US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smtClean="0"/>
              <a:t>Temperature: 28 – 29° Centigrade</a:t>
            </a:r>
          </a:p>
          <a:p>
            <a:r>
              <a:rPr lang="en-US" dirty="0" smtClean="0"/>
              <a:t>Light Intensity: 600 – 900 </a:t>
            </a:r>
            <a:r>
              <a:rPr lang="en-US" dirty="0" err="1" smtClean="0"/>
              <a:t>footcandles</a:t>
            </a:r>
            <a:endParaRPr lang="en-US" dirty="0" smtClean="0"/>
          </a:p>
          <a:p>
            <a:r>
              <a:rPr lang="en-US" dirty="0" smtClean="0"/>
              <a:t>Nitrate Concentration: 0.25 grams/Liter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Bold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Basal’s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Growth Medium</a:t>
            </a:r>
          </a:p>
          <a:p>
            <a:r>
              <a:rPr lang="en-US" dirty="0" smtClean="0"/>
              <a:t>CO2 Concentration: ~2ppm</a:t>
            </a:r>
          </a:p>
          <a:p>
            <a:r>
              <a:rPr lang="en-US" dirty="0" smtClean="0"/>
              <a:t>Constant aeration and stirring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Light Intensity Experiments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Three light intensities studied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400, 600, and 800 foot candles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Two samples for each intensity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Second sample has twice the concentration of first sample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Samples isolated from outside light sources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Samples stirred at 85 – 100 RPM</a:t>
            </a:r>
          </a:p>
          <a:p>
            <a:r>
              <a:rPr lang="en-US" dirty="0" smtClean="0"/>
              <a:t>Temperature, Optical Density, and pH recorded twice a week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Light Intensity Setup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~1\cunnin82\LOCALS~1\Temp\Rar$DR03.543\1027001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3048000"/>
            <a:ext cx="4064000" cy="3048000"/>
          </a:xfrm>
          <a:prstGeom prst="rect">
            <a:avLst/>
          </a:prstGeom>
          <a:noFill/>
        </p:spPr>
      </p:pic>
      <p:pic>
        <p:nvPicPr>
          <p:cNvPr id="1027" name="Picture 3" descr="C:\DOCUME~1\cunnin82\LOCALS~1\Temp\Rar$DR04.442\1027001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523</TotalTime>
  <Words>708</Words>
  <Application>Microsoft Office PowerPoint</Application>
  <PresentationFormat>On-screen Show (4:3)</PresentationFormat>
  <Paragraphs>156</Paragraphs>
  <Slides>18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Civic</vt:lpstr>
      <vt:lpstr>Document</vt:lpstr>
      <vt:lpstr>Algae as a Biofuel</vt:lpstr>
      <vt:lpstr>Results Fall 2010</vt:lpstr>
      <vt:lpstr>Biofuels and Algae</vt:lpstr>
      <vt:lpstr>Characteristics of Algae</vt:lpstr>
      <vt:lpstr>Important Factors for Algae Growth</vt:lpstr>
      <vt:lpstr>Scenedesmus dimorphus</vt:lpstr>
      <vt:lpstr>Large Scale Algae Cultivation</vt:lpstr>
      <vt:lpstr>Light Intensity Experiments</vt:lpstr>
      <vt:lpstr>Light Intensity Setup</vt:lpstr>
      <vt:lpstr>Light Intensity Growth Curves</vt:lpstr>
      <vt:lpstr>Light Intensity Lipid Yields</vt:lpstr>
      <vt:lpstr>Nitrate Concentration Experiments</vt:lpstr>
      <vt:lpstr>Growth Curve For Nitrate Study</vt:lpstr>
      <vt:lpstr>Conclusions about Scenedesmus Dimorphus</vt:lpstr>
      <vt:lpstr>Future Work</vt:lpstr>
      <vt:lpstr>Future Work Continued</vt:lpstr>
      <vt:lpstr>Questions?</vt:lpstr>
      <vt:lpstr>Bold Basal’s Growth Medium</vt:lpstr>
    </vt:vector>
  </TitlesOfParts>
  <Company>Rowan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Algae as a Biofuel</dc:title>
  <dc:creator>Information Resources</dc:creator>
  <cp:lastModifiedBy>Jahan</cp:lastModifiedBy>
  <cp:revision>62</cp:revision>
  <dcterms:created xsi:type="dcterms:W3CDTF">2010-10-28T12:34:39Z</dcterms:created>
  <dcterms:modified xsi:type="dcterms:W3CDTF">2011-01-24T16:15:10Z</dcterms:modified>
</cp:coreProperties>
</file>