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Trojan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آشکارسازی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آزمایش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en-US" sz="2800" b="1" u="sng" dirty="0">
                <a:cs typeface="B Nazanin" panose="00000400000000000000" pitchFamily="2" charset="-78"/>
              </a:rPr>
              <a:t>IC </a:t>
            </a:r>
            <a:r>
              <a:rPr lang="fa-IR" sz="2800" b="1" u="sng" dirty="0" smtClean="0">
                <a:cs typeface="B Nazanin" panose="00000400000000000000" pitchFamily="2" charset="-78"/>
              </a:rPr>
              <a:t> های </a:t>
            </a:r>
            <a:r>
              <a:rPr lang="fa-IR" sz="2800" b="1" u="sng" dirty="0">
                <a:cs typeface="B Nazanin" panose="00000400000000000000" pitchFamily="2" charset="-78"/>
              </a:rPr>
              <a:t>بکار رفته در تحلیل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>
                <a:cs typeface="B Nazanin" panose="00000400000000000000" pitchFamily="2" charset="-78"/>
              </a:rPr>
              <a:t>در بسیاری از سیستم ها، مدارهای </a:t>
            </a:r>
            <a:r>
              <a:rPr lang="en-US" sz="2800" dirty="0">
                <a:cs typeface="B Nazanin" panose="00000400000000000000" pitchFamily="2" charset="-78"/>
              </a:rPr>
              <a:t>RSA</a:t>
            </a:r>
            <a:r>
              <a:rPr lang="fa-IR" sz="2800" dirty="0">
                <a:cs typeface="B Nazanin" panose="00000400000000000000" pitchFamily="2" charset="-78"/>
              </a:rPr>
              <a:t> کاربرد داشته و برای مهاجمین از ارزش بسیار بالایی برخوردار می باشند. </a:t>
            </a:r>
            <a:r>
              <a:rPr lang="en-US" sz="2800" dirty="0">
                <a:cs typeface="B Nazanin" panose="00000400000000000000" pitchFamily="2" charset="-78"/>
              </a:rPr>
              <a:t>Trojan</a:t>
            </a:r>
            <a:r>
              <a:rPr lang="fa-IR" sz="2800" dirty="0">
                <a:cs typeface="B Nazanin" panose="00000400000000000000" pitchFamily="2" charset="-78"/>
              </a:rPr>
              <a:t> اضافه شده به این مدارها در واقع یک شمارشگر ساده یا مقایسه کننده بود. </a:t>
            </a:r>
            <a:r>
              <a:rPr lang="fa-IR" sz="2800" dirty="0" smtClean="0">
                <a:cs typeface="B Nazanin" panose="00000400000000000000" pitchFamily="2" charset="-78"/>
              </a:rPr>
              <a:t>در</a:t>
            </a:r>
            <a:r>
              <a:rPr lang="en-US" sz="2800" dirty="0" smtClean="0">
                <a:cs typeface="B Nazanin" panose="00000400000000000000" pitchFamily="2" charset="-78"/>
              </a:rPr>
              <a:t>Trojan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متکی بر شمارشگر، مدار </a:t>
            </a:r>
            <a:r>
              <a:rPr lang="en-US" sz="2800" dirty="0">
                <a:cs typeface="B Nazanin" panose="00000400000000000000" pitchFamily="2" charset="-78"/>
              </a:rPr>
              <a:t>Trojan</a:t>
            </a:r>
            <a:r>
              <a:rPr lang="fa-IR" sz="2800" dirty="0">
                <a:cs typeface="B Nazanin" panose="00000400000000000000" pitchFamily="2" charset="-78"/>
              </a:rPr>
              <a:t> چرخه ساعت را شمارش کرده و بعد از نیل به آستانه </a:t>
            </a:r>
            <a:r>
              <a:rPr lang="en-US" sz="2800" dirty="0">
                <a:cs typeface="B Nazanin" panose="00000400000000000000" pitchFamily="2" charset="-78"/>
              </a:rPr>
              <a:t>IC</a:t>
            </a:r>
            <a:r>
              <a:rPr lang="fa-IR" sz="2800" dirty="0">
                <a:cs typeface="B Nazanin" panose="00000400000000000000" pitchFamily="2" charset="-78"/>
              </a:rPr>
              <a:t> را از کار می اندازد. در مورد </a:t>
            </a:r>
            <a:r>
              <a:rPr lang="en-US" sz="2800" dirty="0">
                <a:cs typeface="B Nazanin" panose="00000400000000000000" pitchFamily="2" charset="-78"/>
              </a:rPr>
              <a:t>Trojan</a:t>
            </a:r>
            <a:r>
              <a:rPr lang="fa-IR" sz="2800" dirty="0">
                <a:cs typeface="B Nazanin" panose="00000400000000000000" pitchFamily="2" charset="-78"/>
              </a:rPr>
              <a:t> متکی بر مقایسه کننده، مدار </a:t>
            </a:r>
            <a:r>
              <a:rPr lang="en-US" sz="2800" dirty="0">
                <a:cs typeface="B Nazanin" panose="00000400000000000000" pitchFamily="2" charset="-78"/>
              </a:rPr>
              <a:t>Trojan</a:t>
            </a:r>
            <a:r>
              <a:rPr lang="fa-IR" sz="2800" dirty="0">
                <a:cs typeface="B Nazanin" panose="00000400000000000000" pitchFamily="2" charset="-78"/>
              </a:rPr>
              <a:t> داده های گذرگاه یا رجیستر را بر مبنای مقدار ثابتی باهم مقایسه کرده و در صورت انطباق ، روند محاسبه را تغییر می دهد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31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34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Trojan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آشکارسازی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آزمایش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مدارهای</a:t>
            </a:r>
            <a:r>
              <a:rPr lang="en-US" sz="2800" b="1" u="sng" dirty="0" smtClean="0">
                <a:cs typeface="B Nazanin" panose="00000400000000000000" pitchFamily="2" charset="-78"/>
              </a:rPr>
              <a:t>RSA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>
                <a:cs typeface="B Nazanin" panose="00000400000000000000" pitchFamily="2" charset="-78"/>
              </a:rPr>
              <a:t>طرح </a:t>
            </a:r>
            <a:r>
              <a:rPr lang="en-US" sz="2800" dirty="0">
                <a:cs typeface="B Nazanin" panose="00000400000000000000" pitchFamily="2" charset="-78"/>
              </a:rPr>
              <a:t>RSA</a:t>
            </a:r>
            <a:r>
              <a:rPr lang="fa-IR" sz="2800" dirty="0">
                <a:cs typeface="B Nazanin" panose="00000400000000000000" pitchFamily="2" charset="-78"/>
              </a:rPr>
              <a:t> از الگوریتم بتوان رسانیدن ضرب و جذر دوتایی چپ به راست استفاده می کند. برای تحقق عملیات های ضرب یا جذر از معماری قابل مقیاس بندی، پایپ لاین و با پایه </a:t>
            </a:r>
            <a:r>
              <a:rPr lang="fa-IR" sz="2800" dirty="0" smtClean="0">
                <a:cs typeface="B Nazanin" panose="00000400000000000000" pitchFamily="2" charset="-78"/>
              </a:rPr>
              <a:t>بالا</a:t>
            </a:r>
            <a:r>
              <a:rPr lang="en-US" sz="2800" dirty="0" smtClean="0">
                <a:cs typeface="B Nazanin" panose="00000400000000000000" pitchFamily="2" charset="-78"/>
              </a:rPr>
              <a:t>MM </a:t>
            </a:r>
            <a:r>
              <a:rPr lang="fa-IR" sz="2800" dirty="0" smtClean="0">
                <a:cs typeface="B Nazanin" panose="00000400000000000000" pitchFamily="2" charset="-78"/>
              </a:rPr>
              <a:t> استفاده </a:t>
            </a:r>
            <a:r>
              <a:rPr lang="fa-IR" sz="2800" dirty="0">
                <a:cs typeface="B Nazanin" panose="00000400000000000000" pitchFamily="2" charset="-78"/>
              </a:rPr>
              <a:t>می کنیم. طول اپراند، اندازه لغت و عمق پایپ لاین (خط لوله) در مدار </a:t>
            </a:r>
            <a:r>
              <a:rPr lang="en-US" sz="2800" dirty="0">
                <a:cs typeface="B Nazanin" panose="00000400000000000000" pitchFamily="2" charset="-78"/>
              </a:rPr>
              <a:t>MM</a:t>
            </a:r>
            <a:r>
              <a:rPr lang="fa-IR" sz="2800" dirty="0">
                <a:cs typeface="B Nazanin" panose="00000400000000000000" pitchFamily="2" charset="-78"/>
              </a:rPr>
              <a:t> به صورت پارامتری درآمده است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32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68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Trojan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آشکارسازی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آزمایش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>
                <a:cs typeface="B Nazanin" panose="00000400000000000000" pitchFamily="2" charset="-78"/>
              </a:rPr>
              <a:t>به منظور تولید اثر توان، مدار مجدداً سنتز، شده ، تخت گردید، توان آن به حالت بهینه درآمد ، نقشه برداری شد و در نهایت توان آن موردآنالیز قرار گرفت.  به علاوه، هر مرحله برای تفسیر معکوس به شبیه سازی نیاز دارد. زمان اجرای الگوریتم جذر و </a:t>
            </a:r>
            <a:r>
              <a:rPr lang="fa-IR" sz="2800" dirty="0" smtClean="0">
                <a:cs typeface="B Nazanin" panose="00000400000000000000" pitchFamily="2" charset="-78"/>
              </a:rPr>
              <a:t>ضرب</a:t>
            </a:r>
            <a:r>
              <a:rPr lang="en-US" sz="2800" dirty="0" smtClean="0">
                <a:cs typeface="B Nazanin" panose="00000400000000000000" pitchFamily="2" charset="-78"/>
              </a:rPr>
              <a:t>O(n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زمان اجرای </a:t>
            </a:r>
            <a:r>
              <a:rPr lang="fa-IR" sz="2800" dirty="0" smtClean="0">
                <a:cs typeface="B Nazanin" panose="00000400000000000000" pitchFamily="2" charset="-78"/>
              </a:rPr>
              <a:t>الگوریتم</a:t>
            </a:r>
            <a:r>
              <a:rPr lang="en-US" sz="2800" dirty="0" smtClean="0">
                <a:cs typeface="B Nazanin" panose="00000400000000000000" pitchFamily="2" charset="-78"/>
              </a:rPr>
              <a:t>MM 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en-US" sz="2800" dirty="0">
                <a:cs typeface="B Nazanin" panose="00000400000000000000" pitchFamily="2" charset="-78"/>
              </a:rPr>
              <a:t>O(n2) </a:t>
            </a:r>
            <a:r>
              <a:rPr lang="fa-IR" sz="2800" dirty="0" smtClean="0">
                <a:cs typeface="B Nazanin" panose="00000400000000000000" pitchFamily="2" charset="-78"/>
              </a:rPr>
              <a:t> نشان </a:t>
            </a:r>
            <a:r>
              <a:rPr lang="fa-IR" sz="2800" dirty="0">
                <a:cs typeface="B Nazanin" panose="00000400000000000000" pitchFamily="2" charset="-78"/>
              </a:rPr>
              <a:t>داده می شود. در این وضعیت زمان اجرای </a:t>
            </a:r>
            <a:r>
              <a:rPr lang="fa-IR" sz="2800" dirty="0" smtClean="0">
                <a:cs typeface="B Nazanin" panose="00000400000000000000" pitchFamily="2" charset="-78"/>
              </a:rPr>
              <a:t>کل</a:t>
            </a:r>
            <a:r>
              <a:rPr lang="en-US" sz="2800" dirty="0" smtClean="0">
                <a:cs typeface="B Nazanin" panose="00000400000000000000" pitchFamily="2" charset="-78"/>
              </a:rPr>
              <a:t>O(n3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fa-IR" sz="2800" dirty="0">
                <a:cs typeface="B Nazanin" panose="00000400000000000000" pitchFamily="2" charset="-78"/>
              </a:rPr>
              <a:t>بدست می آید. بنابراین، زمان شبیه سازی و اندازه فایلهای واسطه بکار رفته برای سوئیچینگی به سرعت افزایش می یابد.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33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9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Trojan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آشکارسازی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آزمایش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u="sng" dirty="0" smtClean="0">
                <a:cs typeface="B Nazanin" panose="00000400000000000000" pitchFamily="2" charset="-78"/>
              </a:rPr>
              <a:t>مدارهای</a:t>
            </a:r>
            <a:r>
              <a:rPr lang="en-US" sz="2800" b="1" u="sng" dirty="0" smtClean="0">
                <a:cs typeface="B Nazanin" panose="00000400000000000000" pitchFamily="2" charset="-78"/>
              </a:rPr>
              <a:t>Trojan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600" dirty="0">
                <a:cs typeface="B Nazanin" panose="00000400000000000000" pitchFamily="2" charset="-78"/>
              </a:rPr>
              <a:t>در این آزمایشات، از سه مدار </a:t>
            </a:r>
            <a:r>
              <a:rPr lang="en-US" sz="2600" dirty="0">
                <a:cs typeface="B Nazanin" panose="00000400000000000000" pitchFamily="2" charset="-78"/>
              </a:rPr>
              <a:t>Trojan</a:t>
            </a:r>
            <a:r>
              <a:rPr lang="fa-IR" sz="2600" dirty="0">
                <a:cs typeface="B Nazanin" panose="00000400000000000000" pitchFamily="2" charset="-78"/>
              </a:rPr>
              <a:t> متفاوت استفاده کردیم. مدار </a:t>
            </a:r>
            <a:r>
              <a:rPr lang="en-US" sz="2600" dirty="0">
                <a:cs typeface="B Nazanin" panose="00000400000000000000" pitchFamily="2" charset="-78"/>
              </a:rPr>
              <a:t>Trojan</a:t>
            </a:r>
            <a:r>
              <a:rPr lang="fa-IR" sz="2600" dirty="0">
                <a:cs typeface="B Nazanin" panose="00000400000000000000" pitchFamily="2" charset="-78"/>
              </a:rPr>
              <a:t> اول شمارشگر 16 بیتی بامساحت معادل 406 گیت </a:t>
            </a:r>
            <a:r>
              <a:rPr lang="en-US" sz="2600" dirty="0">
                <a:cs typeface="B Nazanin" panose="00000400000000000000" pitchFamily="2" charset="-78"/>
              </a:rPr>
              <a:t>NAND</a:t>
            </a:r>
            <a:r>
              <a:rPr lang="fa-IR" sz="2600" dirty="0">
                <a:cs typeface="B Nazanin" panose="00000400000000000000" pitchFamily="2" charset="-78"/>
              </a:rPr>
              <a:t> 2 ورودی بود که تقریباً 4. 1 درصد از کل مساحت مدار مدارهای </a:t>
            </a:r>
            <a:r>
              <a:rPr lang="en-US" sz="2600" dirty="0">
                <a:cs typeface="B Nazanin" panose="00000400000000000000" pitchFamily="2" charset="-78"/>
              </a:rPr>
              <a:t>RSA</a:t>
            </a:r>
            <a:r>
              <a:rPr lang="fa-IR" sz="2600" dirty="0">
                <a:cs typeface="B Nazanin" panose="00000400000000000000" pitchFamily="2" charset="-78"/>
              </a:rPr>
              <a:t> را به خود اختصاص می دهد. دومین مدار </a:t>
            </a:r>
            <a:r>
              <a:rPr lang="en-US" sz="2600" dirty="0">
                <a:cs typeface="B Nazanin" panose="00000400000000000000" pitchFamily="2" charset="-78"/>
              </a:rPr>
              <a:t>Trojan </a:t>
            </a:r>
            <a:r>
              <a:rPr lang="fa-IR" sz="2600" dirty="0">
                <a:cs typeface="B Nazanin" panose="00000400000000000000" pitchFamily="2" charset="-78"/>
              </a:rPr>
              <a:t>مقایسه کننده متوالی 8 بیتی ساده ای با مساحت معادل 33 گیت </a:t>
            </a:r>
            <a:r>
              <a:rPr lang="en-US" sz="2600" dirty="0">
                <a:cs typeface="B Nazanin" panose="00000400000000000000" pitchFamily="2" charset="-78"/>
              </a:rPr>
              <a:t>NAND</a:t>
            </a:r>
            <a:r>
              <a:rPr lang="fa-IR" sz="2600" dirty="0">
                <a:cs typeface="B Nazanin" panose="00000400000000000000" pitchFamily="2" charset="-78"/>
              </a:rPr>
              <a:t> 2 ورودی بود . در نهایت، به منظور تست حدود تکنیک معرفی شده از مقایسه کننده مرکب 3 بیتی حتی ساده تری با مساحت معادل 3 گیت </a:t>
            </a:r>
            <a:r>
              <a:rPr lang="en-US" sz="2600" dirty="0">
                <a:cs typeface="B Nazanin" panose="00000400000000000000" pitchFamily="2" charset="-78"/>
              </a:rPr>
              <a:t>NAND</a:t>
            </a:r>
            <a:r>
              <a:rPr lang="fa-IR" sz="2600" dirty="0">
                <a:cs typeface="B Nazanin" panose="00000400000000000000" pitchFamily="2" charset="-78"/>
              </a:rPr>
              <a:t> 2 ورودی استفاده کردیم</a:t>
            </a:r>
            <a:r>
              <a:rPr lang="fa-IR" sz="2600" dirty="0" smtClean="0">
                <a:cs typeface="B Nazanin" panose="00000400000000000000" pitchFamily="2" charset="-78"/>
              </a:rPr>
              <a:t>.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34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5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406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2017-05-17T08:11:41Z</dcterms:modified>
</cp:coreProperties>
</file>