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چکیده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dirty="0">
                <a:solidFill>
                  <a:schemeClr val="bg1"/>
                </a:solidFill>
                <a:cs typeface="B Nazanin" panose="00000400000000000000" pitchFamily="2" charset="-78"/>
              </a:rPr>
              <a:t>GA</a:t>
            </a:r>
            <a:r>
              <a:rPr lang="fa-IR" dirty="0">
                <a:solidFill>
                  <a:schemeClr val="bg1"/>
                </a:solidFill>
                <a:cs typeface="B Nazanin" panose="00000400000000000000" pitchFamily="2" charset="-78"/>
              </a:rPr>
              <a:t> پیشنهادی</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پیچیدگی زمانی </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نتایج آزمایش</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انتخاب طبیعی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این اپراتور به روش معمول انتخاب طبیعی </a:t>
            </a:r>
            <a:r>
              <a:rPr lang="fa-IR" sz="2800" dirty="0" smtClean="0">
                <a:cs typeface="B Nazanin" panose="00000400000000000000" pitchFamily="2" charset="-78"/>
              </a:rPr>
              <a:t>در</a:t>
            </a:r>
            <a:r>
              <a:rPr lang="en-US" sz="2800" dirty="0" smtClean="0">
                <a:cs typeface="B Nazanin" panose="00000400000000000000" pitchFamily="2" charset="-78"/>
              </a:rPr>
              <a:t>GA </a:t>
            </a:r>
            <a:r>
              <a:rPr lang="fa-IR" sz="2800" dirty="0" smtClean="0">
                <a:cs typeface="B Nazanin" panose="00000400000000000000" pitchFamily="2" charset="-78"/>
              </a:rPr>
              <a:t> معروف </a:t>
            </a:r>
            <a:r>
              <a:rPr lang="fa-IR" sz="2800" dirty="0">
                <a:cs typeface="B Nazanin" panose="00000400000000000000" pitchFamily="2" charset="-78"/>
              </a:rPr>
              <a:t>به روش چرخ رولت طراحی شده است. این روش رشته ها را به شیوه آماری صرفاً بر اساس هزینه نسبی (به عبارتی درصد) یا مقادیر تناسب انتخاب می کند. بنابراین اپراتور انتخاب طبیعی در </a:t>
            </a:r>
            <a:r>
              <a:rPr lang="fa-IR" sz="2800" dirty="0" smtClean="0">
                <a:cs typeface="B Nazanin" panose="00000400000000000000" pitchFamily="2" charset="-78"/>
              </a:rPr>
              <a:t>این</a:t>
            </a:r>
            <a:r>
              <a:rPr lang="en-US" sz="2800" dirty="0" smtClean="0">
                <a:cs typeface="B Nazanin" panose="00000400000000000000" pitchFamily="2" charset="-78"/>
              </a:rPr>
              <a:t>GA </a:t>
            </a:r>
            <a:r>
              <a:rPr lang="fa-IR" sz="2800" dirty="0" smtClean="0">
                <a:cs typeface="B Nazanin" panose="00000400000000000000" pitchFamily="2" charset="-78"/>
              </a:rPr>
              <a:t> تصادفاً </a:t>
            </a:r>
            <a:r>
              <a:rPr lang="fa-IR" sz="2800" dirty="0">
                <a:cs typeface="B Nazanin" panose="00000400000000000000" pitchFamily="2" charset="-78"/>
              </a:rPr>
              <a:t>رشته ها را از میان جمعیت فعلی با احتمال رابطه تناسبی معکوس با هزینه انتخاب می کند.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14288344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چکیده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dirty="0">
                <a:solidFill>
                  <a:schemeClr val="bg1"/>
                </a:solidFill>
                <a:cs typeface="B Nazanin" panose="00000400000000000000" pitchFamily="2" charset="-78"/>
              </a:rPr>
              <a:t>GA</a:t>
            </a:r>
            <a:r>
              <a:rPr lang="fa-IR" dirty="0">
                <a:solidFill>
                  <a:schemeClr val="bg1"/>
                </a:solidFill>
                <a:cs typeface="B Nazanin" panose="00000400000000000000" pitchFamily="2" charset="-78"/>
              </a:rPr>
              <a:t> پیشنهادی</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پیچیدگی زمانی </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نتایج آزمایش</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کراس اور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u="sng" dirty="0">
                <a:cs typeface="B Nazanin" panose="00000400000000000000" pitchFamily="2" charset="-78"/>
              </a:rPr>
              <a:t>کراس اور بر مبنای ترتیب </a:t>
            </a:r>
            <a:r>
              <a:rPr lang="en-US" sz="2800" u="sng" dirty="0">
                <a:cs typeface="B Nazanin" panose="00000400000000000000" pitchFamily="2" charset="-78"/>
              </a:rPr>
              <a:t>(OBC</a:t>
            </a:r>
            <a:r>
              <a:rPr lang="en-US" sz="2800" u="sng" dirty="0" smtClean="0">
                <a:cs typeface="B Nazanin" panose="00000400000000000000" pitchFamily="2" charset="-78"/>
              </a:rPr>
              <a:t>)</a:t>
            </a:r>
            <a:r>
              <a:rPr lang="fa-IR" sz="2800" dirty="0" smtClean="0">
                <a:cs typeface="B Nazanin" panose="00000400000000000000" pitchFamily="2" charset="-78"/>
              </a:rPr>
              <a:t>: اپراتور </a:t>
            </a:r>
            <a:r>
              <a:rPr lang="fa-IR" sz="2800" dirty="0">
                <a:cs typeface="B Nazanin" panose="00000400000000000000" pitchFamily="2" charset="-78"/>
              </a:rPr>
              <a:t>کراس اور بر مبنای ترتیب به طور تصادفی چندین موقعیت و مکان در یکی از تورهای والد را انتخاب و ترتیب شهرها در موقعیت های انتخاب شده این والد برای تولید کودک، به والد دیگر تحمیل می شود.  کودک دیگر به شیوه ای مشابه برای والد دیگر تولید میشود.</a:t>
            </a:r>
            <a:endParaRPr lang="en-US"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15780509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چکیده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dirty="0">
                <a:solidFill>
                  <a:schemeClr val="bg1"/>
                </a:solidFill>
                <a:cs typeface="B Nazanin" panose="00000400000000000000" pitchFamily="2" charset="-78"/>
              </a:rPr>
              <a:t>GA</a:t>
            </a:r>
            <a:r>
              <a:rPr lang="fa-IR" dirty="0">
                <a:solidFill>
                  <a:schemeClr val="bg1"/>
                </a:solidFill>
                <a:cs typeface="B Nazanin" panose="00000400000000000000" pitchFamily="2" charset="-78"/>
              </a:rPr>
              <a:t> پیشنهادی</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پیچیدگی زمانی </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نتایج آزمایش</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u="sng" dirty="0">
                <a:cs typeface="B Nazanin" panose="00000400000000000000" pitchFamily="2" charset="-78"/>
              </a:rPr>
              <a:t>کراس اور ترتیبی اصلاح </a:t>
            </a:r>
            <a:r>
              <a:rPr lang="fa-IR" sz="2800" u="sng" dirty="0" smtClean="0">
                <a:cs typeface="B Nazanin" panose="00000400000000000000" pitchFamily="2" charset="-78"/>
              </a:rPr>
              <a:t>شده</a:t>
            </a:r>
            <a:r>
              <a:rPr lang="fa-IR" sz="2800" dirty="0" smtClean="0">
                <a:cs typeface="B Nazanin" panose="00000400000000000000" pitchFamily="2" charset="-78"/>
              </a:rPr>
              <a:t>: </a:t>
            </a:r>
            <a:r>
              <a:rPr lang="fa-IR" sz="2800" dirty="0">
                <a:cs typeface="B Nazanin" panose="00000400000000000000" pitchFamily="2" charset="-78"/>
              </a:rPr>
              <a:t>نقطه کراس اور تصادفاً انتخاب شده، رشته های والد را به زیررشته های راست و چپ تقسیم می کند. زیررشته های راست </a:t>
            </a:r>
            <a:r>
              <a:rPr lang="fa-IR" sz="2800" dirty="0" smtClean="0">
                <a:cs typeface="B Nazanin" panose="00000400000000000000" pitchFamily="2" charset="-78"/>
              </a:rPr>
              <a:t>والدین</a:t>
            </a:r>
            <a:r>
              <a:rPr lang="en-US" sz="2800" dirty="0" smtClean="0">
                <a:cs typeface="B Nazanin" panose="00000400000000000000" pitchFamily="2" charset="-78"/>
              </a:rPr>
              <a:t>s1 </a:t>
            </a:r>
            <a:r>
              <a:rPr lang="fa-IR" sz="2800" dirty="0" smtClean="0">
                <a:cs typeface="B Nazanin" panose="00000400000000000000" pitchFamily="2" charset="-78"/>
              </a:rPr>
              <a:t> و</a:t>
            </a:r>
            <a:r>
              <a:rPr lang="en-US" sz="2800" dirty="0" smtClean="0">
                <a:cs typeface="B Nazanin" panose="00000400000000000000" pitchFamily="2" charset="-78"/>
              </a:rPr>
              <a:t>s2 </a:t>
            </a:r>
            <a:r>
              <a:rPr lang="fa-IR" sz="2800" dirty="0" smtClean="0">
                <a:cs typeface="B Nazanin" panose="00000400000000000000" pitchFamily="2" charset="-78"/>
              </a:rPr>
              <a:t> انتخاب </a:t>
            </a:r>
            <a:r>
              <a:rPr lang="fa-IR" sz="2800" dirty="0">
                <a:cs typeface="B Nazanin" panose="00000400000000000000" pitchFamily="2" charset="-78"/>
              </a:rPr>
              <a:t>شده است. بعد از انتخاب شهرها، فرایند شبیه به کراس اور ترتیبی می باشد. تنها اختلاف آن است که به جای انتخاب موقعیت های تصادفی در تور والد، کلیه موقعیت ها در سمت راست نقطه کراس اور تصادفاًانتخاب شده، انتخاب شده است.</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54000547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چکیده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dirty="0">
                <a:solidFill>
                  <a:schemeClr val="bg1"/>
                </a:solidFill>
                <a:cs typeface="B Nazanin" panose="00000400000000000000" pitchFamily="2" charset="-78"/>
              </a:rPr>
              <a:t>GA</a:t>
            </a:r>
            <a:r>
              <a:rPr lang="fa-IR" dirty="0">
                <a:solidFill>
                  <a:schemeClr val="bg1"/>
                </a:solidFill>
                <a:cs typeface="B Nazanin" panose="00000400000000000000" pitchFamily="2" charset="-78"/>
              </a:rPr>
              <a:t> پیشنهادی</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پیچیدگی زمانی </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نتایج آزمایش</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مبادله و تعویض همسایگی بر مبنای دانش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ar-SA" sz="2800" dirty="0">
                <a:cs typeface="B Nazanin" panose="00000400000000000000" pitchFamily="2" charset="-78"/>
              </a:rPr>
              <a:t>این یک عملیات جبری جدید می </a:t>
            </a:r>
            <a:r>
              <a:rPr lang="ar-SA" sz="2800" dirty="0" smtClean="0">
                <a:cs typeface="B Nazanin" panose="00000400000000000000" pitchFamily="2" charset="-78"/>
              </a:rPr>
              <a:t>باشد</a:t>
            </a:r>
            <a:r>
              <a:rPr lang="fa-IR" sz="2800" dirty="0" smtClean="0">
                <a:cs typeface="B Nazanin" panose="00000400000000000000" pitchFamily="2" charset="-78"/>
              </a:rPr>
              <a:t>،</a:t>
            </a:r>
            <a:r>
              <a:rPr lang="ar-SA" sz="2800" dirty="0" smtClean="0">
                <a:cs typeface="B Nazanin" panose="00000400000000000000" pitchFamily="2" charset="-78"/>
              </a:rPr>
              <a:t> </a:t>
            </a:r>
            <a:r>
              <a:rPr lang="fa-IR" sz="2800" dirty="0" smtClean="0">
                <a:cs typeface="B Nazanin" panose="00000400000000000000" pitchFamily="2" charset="-78"/>
              </a:rPr>
              <a:t>این </a:t>
            </a:r>
            <a:r>
              <a:rPr lang="fa-IR" sz="2800" dirty="0">
                <a:cs typeface="B Nazanin" panose="00000400000000000000" pitchFamily="2" charset="-78"/>
              </a:rPr>
              <a:t>عملیات برروی مجموعه کلیه رشته های بدست آمده از کراس اور کار میکند. برای رشته </a:t>
            </a:r>
            <a:r>
              <a:rPr lang="en-US" sz="2800" dirty="0">
                <a:cs typeface="B Nazanin" panose="00000400000000000000" pitchFamily="2" charset="-78"/>
              </a:rPr>
              <a:t>s</a:t>
            </a:r>
            <a:r>
              <a:rPr lang="fa-IR" sz="2800" dirty="0">
                <a:cs typeface="B Nazanin" panose="00000400000000000000" pitchFamily="2" charset="-78"/>
              </a:rPr>
              <a:t> در جمعیت، مقدار شاخص یا اندیس تصادفی </a:t>
            </a:r>
            <a:r>
              <a:rPr lang="en-US" sz="2800" dirty="0" err="1">
                <a:cs typeface="B Nazanin" panose="00000400000000000000" pitchFamily="2" charset="-78"/>
              </a:rPr>
              <a:t>i</a:t>
            </a:r>
            <a:r>
              <a:rPr lang="en-US" sz="2800" dirty="0">
                <a:cs typeface="B Nazanin" panose="00000400000000000000" pitchFamily="2" charset="-78"/>
              </a:rPr>
              <a:t> </a:t>
            </a:r>
            <a:r>
              <a:rPr lang="fa-IR" sz="2800" dirty="0">
                <a:cs typeface="B Nazanin" panose="00000400000000000000" pitchFamily="2" charset="-78"/>
              </a:rPr>
              <a:t>تولید شده است</a:t>
            </a:r>
            <a:r>
              <a:rPr lang="en-US" sz="2800" dirty="0">
                <a:cs typeface="B Nazanin" panose="00000400000000000000" pitchFamily="2" charset="-78"/>
              </a:rPr>
              <a:t>. </a:t>
            </a:r>
            <a:r>
              <a:rPr lang="fa-IR" sz="2800" dirty="0">
                <a:cs typeface="B Nazanin" panose="00000400000000000000" pitchFamily="2" charset="-78"/>
              </a:rPr>
              <a:t>حال برای شهر </a:t>
            </a:r>
            <a:r>
              <a:rPr lang="en-US" sz="2800" dirty="0">
                <a:cs typeface="B Nazanin" panose="00000400000000000000" pitchFamily="2" charset="-78"/>
              </a:rPr>
              <a:t>(i-1)</a:t>
            </a:r>
            <a:r>
              <a:rPr lang="ar-SA" sz="2800" dirty="0">
                <a:cs typeface="B Nazanin" panose="00000400000000000000" pitchFamily="2" charset="-78"/>
              </a:rPr>
              <a:t> و </a:t>
            </a:r>
            <a:r>
              <a:rPr lang="en-US" sz="2800" dirty="0">
                <a:cs typeface="B Nazanin" panose="00000400000000000000" pitchFamily="2" charset="-78"/>
              </a:rPr>
              <a:t>(i+1)</a:t>
            </a:r>
            <a:r>
              <a:rPr lang="ar-SA" sz="2800" dirty="0">
                <a:cs typeface="B Nazanin" panose="00000400000000000000" pitchFamily="2" charset="-78"/>
              </a:rPr>
              <a:t>، شهری را بیابید که به هر دو شهر نزدیک ترین می باشد. </a:t>
            </a:r>
            <a:r>
              <a:rPr lang="fa-IR" sz="2800" dirty="0">
                <a:cs typeface="B Nazanin" panose="00000400000000000000" pitchFamily="2" charset="-78"/>
              </a:rPr>
              <a:t>فرض کنید اندیسش </a:t>
            </a:r>
            <a:r>
              <a:rPr lang="en-US" sz="2800" dirty="0">
                <a:cs typeface="B Nazanin" panose="00000400000000000000" pitchFamily="2" charset="-78"/>
              </a:rPr>
              <a:t>j</a:t>
            </a:r>
            <a:r>
              <a:rPr lang="fa-IR" sz="2800" dirty="0">
                <a:cs typeface="B Nazanin" panose="00000400000000000000" pitchFamily="2" charset="-78"/>
              </a:rPr>
              <a:t> می باشد. در این جستجو، شهرهای </a:t>
            </a:r>
            <a:r>
              <a:rPr lang="en-US" sz="2800" dirty="0">
                <a:cs typeface="B Nazanin" panose="00000400000000000000" pitchFamily="2" charset="-78"/>
              </a:rPr>
              <a:t>(i-1)</a:t>
            </a:r>
            <a:r>
              <a:rPr lang="ar-SA" sz="2800" dirty="0">
                <a:cs typeface="B Nazanin" panose="00000400000000000000" pitchFamily="2" charset="-78"/>
              </a:rPr>
              <a:t> و </a:t>
            </a:r>
            <a:r>
              <a:rPr lang="en-US" sz="2800" dirty="0">
                <a:cs typeface="B Nazanin" panose="00000400000000000000" pitchFamily="2" charset="-78"/>
              </a:rPr>
              <a:t>(i+1)</a:t>
            </a:r>
            <a:r>
              <a:rPr lang="ar-SA" sz="2800" dirty="0">
                <a:cs typeface="B Nazanin" panose="00000400000000000000" pitchFamily="2" charset="-78"/>
              </a:rPr>
              <a:t> حذف شده اند. سپس در </a:t>
            </a:r>
            <a:r>
              <a:rPr lang="en-US" sz="2800" dirty="0">
                <a:cs typeface="B Nazanin" panose="00000400000000000000" pitchFamily="2" charset="-78"/>
              </a:rPr>
              <a:t>s</a:t>
            </a:r>
            <a:r>
              <a:rPr lang="fa-IR" sz="2800" dirty="0">
                <a:cs typeface="B Nazanin" panose="00000400000000000000" pitchFamily="2" charset="-78"/>
              </a:rPr>
              <a:t> ، جای شهر موقعیت </a:t>
            </a:r>
            <a:r>
              <a:rPr lang="en-US" sz="2800" dirty="0" err="1">
                <a:cs typeface="B Nazanin" panose="00000400000000000000" pitchFamily="2" charset="-78"/>
              </a:rPr>
              <a:t>i</a:t>
            </a:r>
            <a:r>
              <a:rPr lang="fa-IR" sz="2800" dirty="0">
                <a:cs typeface="B Nazanin" panose="00000400000000000000" pitchFamily="2" charset="-78"/>
              </a:rPr>
              <a:t>امین را با موقعیت </a:t>
            </a:r>
            <a:r>
              <a:rPr lang="en-US" sz="2800" dirty="0">
                <a:cs typeface="B Nazanin" panose="00000400000000000000" pitchFamily="2" charset="-78"/>
              </a:rPr>
              <a:t>j</a:t>
            </a:r>
            <a:r>
              <a:rPr lang="fa-IR" sz="2800" dirty="0">
                <a:cs typeface="B Nazanin" panose="00000400000000000000" pitchFamily="2" charset="-78"/>
              </a:rPr>
              <a:t>ام عوض کنید. این عملیات برای کلیه رشته ها در جمعیت تکرار شده است</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29464177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392</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2017-05-13T03:21:00Z</dcterms:modified>
</cp:coreProperties>
</file>