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منطق طرح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VM-</a:t>
            </a:r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Rejuv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مطالعات آزمایشی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محیط آزمایشی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برنامه های کاربردی بکار رفته </a:t>
            </a:r>
            <a:r>
              <a:rPr lang="fa-IR" sz="2800" dirty="0" smtClean="0">
                <a:cs typeface="B Nazanin" panose="00000400000000000000" pitchFamily="2" charset="-78"/>
              </a:rPr>
              <a:t>عبارتند از</a:t>
            </a:r>
            <a:r>
              <a:rPr lang="fa-IR" sz="2800" dirty="0">
                <a:cs typeface="B Nazanin" panose="00000400000000000000" pitchFamily="2" charset="-78"/>
              </a:rPr>
              <a:t>: </a:t>
            </a:r>
            <a:endParaRPr lang="en-US" sz="2800" dirty="0">
              <a:cs typeface="B Nazanin" panose="00000400000000000000" pitchFamily="2" charset="-78"/>
            </a:endParaRP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cs typeface="B Nazanin" panose="00000400000000000000" pitchFamily="2" charset="-78"/>
              </a:rPr>
              <a:t>Tomcat/Axis</a:t>
            </a:r>
            <a:r>
              <a:rPr lang="fa-IR" sz="2800" dirty="0">
                <a:cs typeface="B Nazanin" panose="00000400000000000000" pitchFamily="2" charset="-78"/>
              </a:rPr>
              <a:t>: </a:t>
            </a:r>
            <a:r>
              <a:rPr lang="ar-SA" sz="2800" dirty="0">
                <a:cs typeface="B Nazanin" panose="00000400000000000000" pitchFamily="2" charset="-78"/>
              </a:rPr>
              <a:t>در این مورد از سرویس وب مصنوعی استفاده شده است که فروشگاه خرید آن لاین با پایانه پشتیبانی پایگاه داده </a:t>
            </a:r>
            <a:r>
              <a:rPr lang="en-US" sz="2800" dirty="0">
                <a:cs typeface="B Nazanin" panose="00000400000000000000" pitchFamily="2" charset="-78"/>
              </a:rPr>
              <a:t>(MySQL)</a:t>
            </a:r>
            <a:r>
              <a:rPr lang="ar-SA" sz="2800" dirty="0">
                <a:cs typeface="B Nazanin" panose="00000400000000000000" pitchFamily="2" charset="-78"/>
              </a:rPr>
              <a:t> را اجرا می کند.</a:t>
            </a:r>
            <a:endParaRPr lang="en-US" sz="2800" dirty="0">
              <a:cs typeface="B Nazanin" panose="00000400000000000000" pitchFamily="2" charset="-78"/>
            </a:endParaRP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cs typeface="B Nazanin" panose="00000400000000000000" pitchFamily="2" charset="-78"/>
              </a:rPr>
              <a:t>TPC-W</a:t>
            </a:r>
            <a:r>
              <a:rPr lang="fa-IR" sz="2800" dirty="0">
                <a:cs typeface="B Nazanin" panose="00000400000000000000" pitchFamily="2" charset="-78"/>
              </a:rPr>
              <a:t>: </a:t>
            </a:r>
            <a:r>
              <a:rPr lang="ar-SA" sz="2800" dirty="0">
                <a:cs typeface="B Nazanin" panose="00000400000000000000" pitchFamily="2" charset="-78"/>
              </a:rPr>
              <a:t>این به اجرای جاوای معیار </a:t>
            </a:r>
            <a:r>
              <a:rPr lang="en-US" sz="2800" dirty="0">
                <a:cs typeface="B Nazanin" panose="00000400000000000000" pitchFamily="2" charset="-78"/>
              </a:rPr>
              <a:t>TPC-W</a:t>
            </a:r>
            <a:r>
              <a:rPr lang="ar-SA" sz="2800" dirty="0">
                <a:cs typeface="B Nazanin" panose="00000400000000000000" pitchFamily="2" charset="-78"/>
              </a:rPr>
              <a:t> اشاره می کند که در </a:t>
            </a:r>
            <a:r>
              <a:rPr lang="en-US" sz="2800" dirty="0">
                <a:cs typeface="B Nazanin" panose="00000400000000000000" pitchFamily="2" charset="-78"/>
              </a:rPr>
              <a:t>CMU</a:t>
            </a:r>
            <a:r>
              <a:rPr lang="fa-IR" sz="2800" dirty="0">
                <a:cs typeface="B Nazanin" panose="00000400000000000000" pitchFamily="2" charset="-78"/>
              </a:rPr>
              <a:t> اجرا گردید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8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منطق طرح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VM-</a:t>
            </a:r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Rejuv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مطالعات آزمایشی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از آزمایشات اولیه </a:t>
            </a:r>
            <a:r>
              <a:rPr lang="fa-IR" sz="2800" dirty="0" smtClean="0">
                <a:cs typeface="B Nazanin" panose="00000400000000000000" pitchFamily="2" charset="-78"/>
              </a:rPr>
              <a:t>با</a:t>
            </a:r>
            <a:r>
              <a:rPr lang="en-US" sz="2800" dirty="0" smtClean="0">
                <a:cs typeface="B Nazanin" panose="00000400000000000000" pitchFamily="2" charset="-78"/>
              </a:rPr>
              <a:t>TPC-W </a:t>
            </a:r>
            <a:r>
              <a:rPr lang="fa-IR" sz="2800" dirty="0" smtClean="0">
                <a:cs typeface="B Nazanin" panose="00000400000000000000" pitchFamily="2" charset="-78"/>
              </a:rPr>
              <a:t> هیچ </a:t>
            </a:r>
            <a:r>
              <a:rPr lang="fa-IR" sz="2800" dirty="0">
                <a:cs typeface="B Nazanin" panose="00000400000000000000" pitchFamily="2" charset="-78"/>
              </a:rPr>
              <a:t>گونه مشکل کهنه شدگی مشهودی آشکار نگردید. بدین طریق، انژکتور خطای کوچکی اجرا شده است که به عنوان پارازیت منبع عمل می کند: آن منابع سیستم را در رقابت با برنامه مصرف می کند. این انژکتور از منابع مختلفی پشتیبانی می کند مثل </a:t>
            </a:r>
            <a:r>
              <a:rPr lang="en-US" sz="2800" dirty="0">
                <a:cs typeface="B Nazanin" panose="00000400000000000000" pitchFamily="2" charset="-78"/>
              </a:rPr>
              <a:t>CPU ، </a:t>
            </a:r>
            <a:r>
              <a:rPr lang="fa-IR" sz="2800" dirty="0">
                <a:cs typeface="B Nazanin" panose="00000400000000000000" pitchFamily="2" charset="-78"/>
              </a:rPr>
              <a:t>حافظه، دیسک، رشته ها، اتصالات پایگاه داده و ترافیک </a:t>
            </a:r>
            <a:r>
              <a:rPr lang="en-US" sz="2800" dirty="0" smtClean="0">
                <a:cs typeface="B Nazanin" panose="00000400000000000000" pitchFamily="2" charset="-78"/>
              </a:rPr>
              <a:t>IO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23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05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منطق طرح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VM-</a:t>
            </a:r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Rejuv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مطالعات آزمایشی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نتایج آزمایشی 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u="sng" dirty="0">
                <a:cs typeface="B Nazanin" panose="00000400000000000000" pitchFamily="2" charset="-78"/>
              </a:rPr>
              <a:t>سربار استفاده از </a:t>
            </a:r>
            <a:r>
              <a:rPr lang="en-US" sz="2800" u="sng" dirty="0">
                <a:cs typeface="B Nazanin" panose="00000400000000000000" pitchFamily="2" charset="-78"/>
              </a:rPr>
              <a:t>XEN </a:t>
            </a:r>
            <a:r>
              <a:rPr lang="fa-IR" sz="2800" u="sng" dirty="0" smtClean="0">
                <a:cs typeface="B Nazanin" panose="00000400000000000000" pitchFamily="2" charset="-78"/>
              </a:rPr>
              <a:t> و</a:t>
            </a:r>
            <a:r>
              <a:rPr lang="en-US" sz="2800" u="sng" dirty="0" smtClean="0">
                <a:cs typeface="B Nazanin" panose="00000400000000000000" pitchFamily="2" charset="-78"/>
              </a:rPr>
              <a:t>VM-</a:t>
            </a:r>
            <a:r>
              <a:rPr lang="en-US" sz="2800" u="sng" dirty="0" err="1" smtClean="0">
                <a:cs typeface="B Nazanin" panose="00000400000000000000" pitchFamily="2" charset="-78"/>
              </a:rPr>
              <a:t>Rejuv</a:t>
            </a:r>
            <a:r>
              <a:rPr lang="en-US" sz="2800" u="sng" dirty="0" smtClean="0">
                <a:cs typeface="B Nazanin" panose="00000400000000000000" pitchFamily="2" charset="-78"/>
              </a:rPr>
              <a:t> </a:t>
            </a:r>
            <a:r>
              <a:rPr lang="fa-IR" sz="2800" u="sng" dirty="0" smtClean="0">
                <a:cs typeface="B Nazanin" panose="00000400000000000000" pitchFamily="2" charset="-78"/>
              </a:rPr>
              <a:t> چیست</a:t>
            </a:r>
            <a:r>
              <a:rPr lang="fa-IR" sz="2800" u="sng" dirty="0">
                <a:cs typeface="B Nazanin" panose="00000400000000000000" pitchFamily="2" charset="-78"/>
              </a:rPr>
              <a:t>؟ </a:t>
            </a:r>
            <a:endParaRPr lang="fa-IR" sz="2800" u="sng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ar-SA" sz="2600" dirty="0"/>
              <a:t>در آزمایش اول تصمیم برآن شد تا پنالتی عملکرد به خاطر استفاده از میان افزار مجازی سازی </a:t>
            </a:r>
            <a:r>
              <a:rPr lang="en-US" sz="2600" dirty="0"/>
              <a:t>(XEN)</a:t>
            </a:r>
            <a:r>
              <a:rPr lang="fa-IR" sz="2600" dirty="0"/>
              <a:t> و چارچوب </a:t>
            </a:r>
            <a:r>
              <a:rPr lang="en-US" sz="2600" dirty="0"/>
              <a:t>VM-</a:t>
            </a:r>
            <a:r>
              <a:rPr lang="en-US" sz="2600" dirty="0" err="1"/>
              <a:t>Reju</a:t>
            </a:r>
            <a:r>
              <a:rPr lang="ar-SA" sz="2600" dirty="0"/>
              <a:t> مورد ارزیابی قرار گیرد. به همین خاطر شروع به استفاده از محک برنامه </a:t>
            </a:r>
            <a:r>
              <a:rPr lang="en-US" sz="2600" dirty="0"/>
              <a:t>Tomcat/Axis</a:t>
            </a:r>
            <a:r>
              <a:rPr lang="ar-SA" sz="2600" dirty="0"/>
              <a:t> گردید. در ادامه دورهای کوتاه مدت 15 دقیقه ای در مد ترکشی اجرا گردید. از میان این دورها، 5 دقیقه اول حذف گردید و آن به عنوان فاصله گرم شدن درنظر گرفته شد. بنابراین، طول کل دور کار 10 دقیقه بود</a:t>
            </a:r>
            <a:r>
              <a:rPr lang="ar-SA" sz="2600" dirty="0" smtClean="0"/>
              <a:t>.</a:t>
            </a:r>
            <a:endParaRPr lang="en-US" sz="2600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24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منطق طرح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VM-</a:t>
            </a:r>
            <a:r>
              <a:rPr lang="en-US" sz="2200" dirty="0" err="1">
                <a:solidFill>
                  <a:schemeClr val="bg1"/>
                </a:solidFill>
                <a:cs typeface="B Nazanin" panose="00000400000000000000" pitchFamily="2" charset="-78"/>
              </a:rPr>
              <a:t>Rejuv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مطالعات آزمایشی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685800" indent="-685800" algn="ctr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500" dirty="0">
                <a:cs typeface="B Nazanin" panose="00000400000000000000" pitchFamily="2" charset="-78"/>
              </a:rPr>
              <a:t>مقایسه توان عملیاتی </a:t>
            </a:r>
            <a:r>
              <a:rPr lang="fa-IR" sz="2500" dirty="0" smtClean="0">
                <a:cs typeface="B Nazanin" panose="00000400000000000000" pitchFamily="2" charset="-78"/>
              </a:rPr>
              <a:t>برنامه</a:t>
            </a:r>
            <a:r>
              <a:rPr lang="en-US" sz="2500" dirty="0" smtClean="0">
                <a:cs typeface="B Nazanin" panose="00000400000000000000" pitchFamily="2" charset="-78"/>
              </a:rPr>
              <a:t>Tomcat/Axis </a:t>
            </a:r>
            <a:r>
              <a:rPr lang="fa-IR" sz="2500" dirty="0" smtClean="0">
                <a:cs typeface="B Nazanin" panose="00000400000000000000" pitchFamily="2" charset="-78"/>
              </a:rPr>
              <a:t> در </a:t>
            </a:r>
            <a:r>
              <a:rPr lang="fa-IR" sz="2500" dirty="0">
                <a:cs typeface="B Nazanin" panose="00000400000000000000" pitchFamily="2" charset="-78"/>
              </a:rPr>
              <a:t>بالای سیستم عامل، در بالای </a:t>
            </a:r>
            <a:r>
              <a:rPr lang="en-US" sz="2500" dirty="0">
                <a:cs typeface="B Nazanin" panose="00000400000000000000" pitchFamily="2" charset="-78"/>
              </a:rPr>
              <a:t>XEN، </a:t>
            </a:r>
            <a:r>
              <a:rPr lang="fa-IR" sz="2500" dirty="0">
                <a:cs typeface="B Nazanin" panose="00000400000000000000" pitchFamily="2" charset="-78"/>
              </a:rPr>
              <a:t>و در </a:t>
            </a:r>
            <a:r>
              <a:rPr lang="fa-IR" sz="2500" dirty="0" smtClean="0">
                <a:cs typeface="B Nazanin" panose="00000400000000000000" pitchFamily="2" charset="-78"/>
              </a:rPr>
              <a:t>بالای</a:t>
            </a:r>
            <a:r>
              <a:rPr lang="en-US" sz="2500" dirty="0" smtClean="0">
                <a:cs typeface="B Nazanin" panose="00000400000000000000" pitchFamily="2" charset="-78"/>
              </a:rPr>
              <a:t>XEN </a:t>
            </a:r>
            <a:r>
              <a:rPr lang="fa-IR" sz="2500" dirty="0" smtClean="0">
                <a:cs typeface="B Nazanin" panose="00000400000000000000" pitchFamily="2" charset="-78"/>
              </a:rPr>
              <a:t> با </a:t>
            </a:r>
            <a:r>
              <a:rPr lang="fa-IR" sz="2500" dirty="0">
                <a:cs typeface="B Nazanin" panose="00000400000000000000" pitchFamily="2" charset="-78"/>
              </a:rPr>
              <a:t>استفاده از </a:t>
            </a:r>
            <a:r>
              <a:rPr lang="en-US" sz="2500" dirty="0">
                <a:cs typeface="B Nazanin" panose="00000400000000000000" pitchFamily="2" charset="-78"/>
              </a:rPr>
              <a:t>VM-</a:t>
            </a:r>
            <a:r>
              <a:rPr lang="en-US" sz="2500" dirty="0" err="1">
                <a:cs typeface="B Nazanin" panose="00000400000000000000" pitchFamily="2" charset="-78"/>
              </a:rPr>
              <a:t>Rejuv</a:t>
            </a:r>
            <a:endParaRPr lang="fa-IR" sz="25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25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557478" y="666997"/>
            <a:ext cx="6215860" cy="308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5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Wingdings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2017-05-14T08:43:27Z</dcterms:modified>
</cp:coreProperties>
</file>