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PropertyBag">
  <ax:ocxPr ax:name="_cx" ax:value="22225"/>
  <ax:ocxPr ax:name="_cy" ax:value="12065"/>
  <ax:ocxPr ax:name="FlashVars" ax:value=""/>
  <ax:ocxPr ax:name="Movie" ax:value="http://www.youtube.com/v/ujbFwiPUvUc"/>
  <ax:ocxPr ax:name="Src" ax:value="http://www.youtube.com/v/ujbFwiPUvUc"/>
  <ax:ocxPr ax:name="WMode" ax:value="Window"/>
  <ax:ocxPr ax:name="Play" ax:value="0"/>
  <ax:ocxPr ax:name="Loop" ax:value="0"/>
  <ax:ocxPr ax:name="Quality" ax:value="High"/>
  <ax:ocxPr ax:name="SAlign" ax:value="LT"/>
  <ax:ocxPr ax:name="Menu" ax:value="-1"/>
  <ax:ocxPr ax:name="Base" ax:value=""/>
  <ax:ocxPr ax:name="AllowScriptAccess" ax:value=""/>
  <ax:ocxPr ax:name="Scale" ax:value="NoScale"/>
  <ax:ocxPr ax:name="DeviceFont" ax:value="0"/>
  <ax:ocxPr ax:name="EmbedMovie" ax:value="0"/>
  <ax:ocxPr ax:name="BGColor" ax:value=""/>
  <ax:ocxPr ax:name="SWRemote" ax:value=""/>
  <ax:ocxPr ax:name="MovieData" ax:value=""/>
  <ax:ocxPr ax:name="SeamlessTabbing" ax:value="1"/>
  <ax:ocxPr ax:name="Profile" ax:value="0"/>
  <ax:ocxPr ax:name="ProfileAddress" ax:value=""/>
  <ax:ocxPr ax:name="ProfilePort" ax:value="0"/>
  <ax:ocxPr ax:name="AllowNetworking" ax:value="all"/>
  <ax:ocxPr ax:name="AllowFullScreen" ax:value="false"/>
</ax:ocx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PropertyBag">
  <ax:ocxPr ax:name="_cx" ax:value="23072"/>
  <ax:ocxPr ax:name="_cy" ax:value="12700"/>
  <ax:ocxPr ax:name="FlashVars" ax:value=""/>
  <ax:ocxPr ax:name="Movie" ax:value="http://www.youtube.com/v/ImAD8BOBOhw"/>
  <ax:ocxPr ax:name="Src" ax:value="http://www.youtube.com/v/ImAD8BOBOhw"/>
  <ax:ocxPr ax:name="WMode" ax:value="Window"/>
  <ax:ocxPr ax:name="Play" ax:value="0"/>
  <ax:ocxPr ax:name="Loop" ax:value="-1"/>
  <ax:ocxPr ax:name="Quality" ax:value="High"/>
  <ax:ocxPr ax:name="SAlign" ax:value="LT"/>
  <ax:ocxPr ax:name="Menu" ax:value="-1"/>
  <ax:ocxPr ax:name="Base" ax:value=""/>
  <ax:ocxPr ax:name="AllowScriptAccess" ax:value=""/>
  <ax:ocxPr ax:name="Scale" ax:value="NoScale"/>
  <ax:ocxPr ax:name="DeviceFont" ax:value="0"/>
  <ax:ocxPr ax:name="EmbedMovie" ax:value="0"/>
  <ax:ocxPr ax:name="BGColor" ax:value=""/>
  <ax:ocxPr ax:name="SWRemote" ax:value=""/>
  <ax:ocxPr ax:name="MovieData" ax:value=""/>
  <ax:ocxPr ax:name="SeamlessTabbing" ax:value="1"/>
  <ax:ocxPr ax:name="Profile" ax:value="0"/>
  <ax:ocxPr ax:name="ProfileAddress" ax:value=""/>
  <ax:ocxPr ax:name="ProfilePort" ax:value="0"/>
  <ax:ocxPr ax:name="AllowNetworking" ax:value="all"/>
  <ax:ocxPr ax:name="AllowFullScreen" ax:value="false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F5B9E-B365-43DF-B2BF-96180D865561}" type="datetimeFigureOut">
              <a:rPr lang="en-US" smtClean="0"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3F3D-43F4-4BE4-B67E-B4141BA3DC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F5B9E-B365-43DF-B2BF-96180D865561}" type="datetimeFigureOut">
              <a:rPr lang="en-US" smtClean="0"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3F3D-43F4-4BE4-B67E-B4141BA3DC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F5B9E-B365-43DF-B2BF-96180D865561}" type="datetimeFigureOut">
              <a:rPr lang="en-US" smtClean="0"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3F3D-43F4-4BE4-B67E-B4141BA3DC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F5B9E-B365-43DF-B2BF-96180D865561}" type="datetimeFigureOut">
              <a:rPr lang="en-US" smtClean="0"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3F3D-43F4-4BE4-B67E-B4141BA3DC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F5B9E-B365-43DF-B2BF-96180D865561}" type="datetimeFigureOut">
              <a:rPr lang="en-US" smtClean="0"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3F3D-43F4-4BE4-B67E-B4141BA3DC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F5B9E-B365-43DF-B2BF-96180D865561}" type="datetimeFigureOut">
              <a:rPr lang="en-US" smtClean="0"/>
              <a:t>12/9/2009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3F3D-43F4-4BE4-B67E-B4141BA3DC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F5B9E-B365-43DF-B2BF-96180D865561}" type="datetimeFigureOut">
              <a:rPr lang="en-US" smtClean="0"/>
              <a:t>12/9/2009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3F3D-43F4-4BE4-B67E-B4141BA3DC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F5B9E-B365-43DF-B2BF-96180D865561}" type="datetimeFigureOut">
              <a:rPr lang="en-US" smtClean="0"/>
              <a:t>12/9/2009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3F3D-43F4-4BE4-B67E-B4141BA3DC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F5B9E-B365-43DF-B2BF-96180D865561}" type="datetimeFigureOut">
              <a:rPr lang="en-US" smtClean="0"/>
              <a:t>12/9/2009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3F3D-43F4-4BE4-B67E-B4141BA3DC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F5B9E-B365-43DF-B2BF-96180D865561}" type="datetimeFigureOut">
              <a:rPr lang="en-US" smtClean="0"/>
              <a:t>12/9/2009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3F3D-43F4-4BE4-B67E-B4141BA3DC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F5B9E-B365-43DF-B2BF-96180D865561}" type="datetimeFigureOut">
              <a:rPr lang="en-US" smtClean="0"/>
              <a:t>12/9/2009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3F3D-43F4-4BE4-B67E-B4141BA3DC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F5B9E-B365-43DF-B2BF-96180D865561}" type="datetimeFigureOut">
              <a:rPr lang="en-US" smtClean="0"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B3F3D-43F4-4BE4-B67E-B4141BA3DC8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5052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dirty="0" err="1" smtClean="0">
                <a:solidFill>
                  <a:schemeClr val="bg1"/>
                </a:solidFill>
              </a:rPr>
              <a:t>WiMax</a:t>
            </a:r>
            <a:endParaRPr lang="en-US" sz="8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105400"/>
            <a:ext cx="6400800" cy="1752600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Nadim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Bohsali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is </a:t>
            </a:r>
            <a:r>
              <a:rPr lang="en-US" dirty="0" err="1" smtClean="0">
                <a:solidFill>
                  <a:schemeClr val="bg1"/>
                </a:solidFill>
              </a:rPr>
              <a:t>WiMax</a:t>
            </a:r>
            <a:r>
              <a:rPr lang="en-US" dirty="0" smtClean="0">
                <a:solidFill>
                  <a:schemeClr val="bg1"/>
                </a:solidFill>
              </a:rPr>
              <a:t>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Worldwide Interoperability for Microwave Access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Telecommunications technology that provides wireless transmission of data using a variety of transmission modes, from point-to-multipoint links to portable and fully mobile internet access.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Enables the delivery of last mile wireless broadband access as an alternative to cable and DSL</a:t>
            </a:r>
          </a:p>
          <a:p>
            <a:r>
              <a:rPr lang="en-US" dirty="0">
                <a:solidFill>
                  <a:schemeClr val="bg1"/>
                </a:solidFill>
              </a:rPr>
              <a:t>A</a:t>
            </a:r>
            <a:r>
              <a:rPr lang="en-US" dirty="0" smtClean="0">
                <a:solidFill>
                  <a:schemeClr val="bg1"/>
                </a:solidFill>
              </a:rPr>
              <a:t>lso known as IEEE 802.16, that is intended for wireless "metropolitan area networks“.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Next Generation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controls>
      <p:control spid="1026" name="ShockwaveFlash1" r:id="rId2" imgW="8000000" imgH="4342857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WiMax</a:t>
            </a:r>
            <a:r>
              <a:rPr lang="en-US" dirty="0" smtClean="0">
                <a:solidFill>
                  <a:schemeClr val="bg1"/>
                </a:solidFill>
              </a:rPr>
              <a:t> and Wi-Fi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WiMAX</a:t>
            </a:r>
            <a:r>
              <a:rPr lang="en-US" dirty="0" smtClean="0">
                <a:solidFill>
                  <a:schemeClr val="bg1"/>
                </a:solidFill>
              </a:rPr>
              <a:t> can provide broadband wireless access (BWA) up to 30 miles (50 km) for fixed stations, and 3 - 10 miles (5 - 15 km) for mobile stations. In contrast, the </a:t>
            </a:r>
            <a:r>
              <a:rPr lang="en-US" dirty="0" err="1" smtClean="0">
                <a:solidFill>
                  <a:schemeClr val="bg1"/>
                </a:solidFill>
              </a:rPr>
              <a:t>WiFi</a:t>
            </a:r>
            <a:r>
              <a:rPr lang="en-US" dirty="0" smtClean="0">
                <a:solidFill>
                  <a:schemeClr val="bg1"/>
                </a:solidFill>
              </a:rPr>
              <a:t>/802.11 wireless local area network standard is limited in most cases to only 100 - 300 feet (30 - 100m).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>
                <a:solidFill>
                  <a:schemeClr val="bg1"/>
                </a:solidFill>
              </a:rPr>
              <a:t>WiMAX</a:t>
            </a:r>
            <a:r>
              <a:rPr lang="en-US" dirty="0" smtClean="0">
                <a:solidFill>
                  <a:schemeClr val="bg1"/>
                </a:solidFill>
              </a:rPr>
              <a:t> can be used for wireless networking in much the same way as the more common </a:t>
            </a:r>
            <a:r>
              <a:rPr lang="en-US" dirty="0" err="1" smtClean="0">
                <a:solidFill>
                  <a:schemeClr val="bg1"/>
                </a:solidFill>
              </a:rPr>
              <a:t>WiFi</a:t>
            </a:r>
            <a:r>
              <a:rPr lang="en-US" dirty="0" smtClean="0">
                <a:solidFill>
                  <a:schemeClr val="bg1"/>
                </a:solidFill>
              </a:rPr>
              <a:t> protocol. </a:t>
            </a:r>
            <a:r>
              <a:rPr lang="en-US" dirty="0" err="1" smtClean="0">
                <a:solidFill>
                  <a:schemeClr val="bg1"/>
                </a:solidFill>
              </a:rPr>
              <a:t>WiMAX</a:t>
            </a:r>
            <a:r>
              <a:rPr lang="en-US" dirty="0" smtClean="0">
                <a:solidFill>
                  <a:schemeClr val="bg1"/>
                </a:solidFill>
              </a:rPr>
              <a:t> is a second-generation protocol that allows for more efficient bandwidth use, interference avoidance, and is intended to allow higher data.</a:t>
            </a:r>
            <a:r>
              <a:rPr lang="en-US" dirty="0" smtClean="0"/>
              <a:t>tes over longer distances.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chemeClr val="bg1"/>
                </a:solidFill>
              </a:rPr>
              <a:t>Wi-Fi is more popular in end user devices.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4G Network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E</a:t>
            </a:r>
            <a:r>
              <a:rPr lang="en-US" dirty="0" smtClean="0">
                <a:solidFill>
                  <a:schemeClr val="bg1"/>
                </a:solidFill>
              </a:rPr>
              <a:t>volution from 3G to 4G networks.</a:t>
            </a:r>
          </a:p>
          <a:p>
            <a:r>
              <a:rPr lang="en-US" dirty="0">
                <a:solidFill>
                  <a:schemeClr val="bg1"/>
                </a:solidFill>
              </a:rPr>
              <a:t>S</a:t>
            </a:r>
            <a:r>
              <a:rPr lang="en-US" dirty="0" smtClean="0">
                <a:solidFill>
                  <a:schemeClr val="bg1"/>
                </a:solidFill>
              </a:rPr>
              <a:t>mart phones and "all-in-one" gadgets are driving the need for more bandwidth and QOS.</a:t>
            </a:r>
          </a:p>
          <a:p>
            <a:r>
              <a:rPr lang="en-US" dirty="0">
                <a:solidFill>
                  <a:schemeClr val="bg1"/>
                </a:solidFill>
              </a:rPr>
              <a:t>N</a:t>
            </a:r>
            <a:r>
              <a:rPr lang="en-US" dirty="0" smtClean="0">
                <a:solidFill>
                  <a:schemeClr val="bg1"/>
                </a:solidFill>
              </a:rPr>
              <a:t>etworks are becoming choked by increased smart phone data traffic.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This problem is already accelerating the movement to 3.5G mobile data networks and will eventually push operators to 4G.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4G networks offer more bandwidth per user, and are more bandwidth efficient.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4G Network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controls>
      <p:control spid="2050" name="ShockwaveFlash1" r:id="rId2" imgW="8306960" imgH="4571429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Strengths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Long-range connectivity (two to five miles)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Data rates up to 134 Mb/s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High Quality of Service (</a:t>
            </a:r>
            <a:r>
              <a:rPr lang="en-US" dirty="0" err="1" smtClean="0">
                <a:solidFill>
                  <a:schemeClr val="bg1"/>
                </a:solidFill>
              </a:rPr>
              <a:t>QoS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Robust security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Support for mobility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Advanced antenna technology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WiMAX</a:t>
            </a:r>
            <a:r>
              <a:rPr lang="en-US" dirty="0" smtClean="0">
                <a:solidFill>
                  <a:schemeClr val="bg1"/>
                </a:solidFill>
              </a:rPr>
              <a:t> has the potential to be used in a variety of fixed and mobile applications.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Weaknesses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Very long-range connectivity (greater than five miles) </a:t>
            </a:r>
            <a:r>
              <a:rPr lang="en-US" b="1" dirty="0" smtClean="0">
                <a:solidFill>
                  <a:schemeClr val="bg1"/>
                </a:solidFill>
              </a:rPr>
              <a:t>–</a:t>
            </a:r>
            <a:r>
              <a:rPr lang="en-US" dirty="0" smtClean="0">
                <a:solidFill>
                  <a:schemeClr val="bg1"/>
                </a:solidFill>
              </a:rPr>
              <a:t> this is realistically achievable only with a high-quality external antenna and line-of-site service to the base station.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Lack of available high-quality spectrum.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United States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Clearwire</a:t>
            </a:r>
            <a:r>
              <a:rPr lang="en-US" dirty="0" smtClean="0">
                <a:solidFill>
                  <a:schemeClr val="bg1"/>
                </a:solidFill>
              </a:rPr>
              <a:t> is the company that owns </a:t>
            </a:r>
            <a:r>
              <a:rPr lang="en-US" dirty="0" err="1" smtClean="0">
                <a:solidFill>
                  <a:schemeClr val="bg1"/>
                </a:solidFill>
              </a:rPr>
              <a:t>WiMax</a:t>
            </a:r>
            <a:r>
              <a:rPr lang="en-US" dirty="0" smtClean="0">
                <a:solidFill>
                  <a:schemeClr val="bg1"/>
                </a:solidFill>
              </a:rPr>
              <a:t> in the U.S.</a:t>
            </a:r>
          </a:p>
          <a:p>
            <a:r>
              <a:rPr lang="en-US" dirty="0">
                <a:solidFill>
                  <a:schemeClr val="bg1"/>
                </a:solidFill>
              </a:rPr>
              <a:t>S</a:t>
            </a:r>
            <a:r>
              <a:rPr lang="en-US" dirty="0" smtClean="0">
                <a:solidFill>
                  <a:schemeClr val="bg1"/>
                </a:solidFill>
              </a:rPr>
              <a:t>tarted out at a few </a:t>
            </a:r>
            <a:r>
              <a:rPr lang="en-US" dirty="0" err="1" smtClean="0">
                <a:solidFill>
                  <a:schemeClr val="bg1"/>
                </a:solidFill>
              </a:rPr>
              <a:t>WiMAX</a:t>
            </a:r>
            <a:r>
              <a:rPr lang="en-US" dirty="0" smtClean="0">
                <a:solidFill>
                  <a:schemeClr val="bg1"/>
                </a:solidFill>
              </a:rPr>
              <a:t> hotspots in a few random cities has now grown into a </a:t>
            </a:r>
            <a:r>
              <a:rPr lang="en-US" dirty="0">
                <a:solidFill>
                  <a:schemeClr val="bg1"/>
                </a:solidFill>
              </a:rPr>
              <a:t>service</a:t>
            </a:r>
            <a:r>
              <a:rPr lang="en-US" dirty="0" smtClean="0">
                <a:solidFill>
                  <a:schemeClr val="bg1"/>
                </a:solidFill>
              </a:rPr>
              <a:t> that's available to a variety of locations across the country.</a:t>
            </a:r>
          </a:p>
          <a:p>
            <a:r>
              <a:rPr lang="en-US" dirty="0">
                <a:solidFill>
                  <a:schemeClr val="bg1"/>
                </a:solidFill>
              </a:rPr>
              <a:t>T</a:t>
            </a:r>
            <a:r>
              <a:rPr lang="en-US" dirty="0" smtClean="0">
                <a:solidFill>
                  <a:schemeClr val="bg1"/>
                </a:solidFill>
              </a:rPr>
              <a:t>he engineers at Clear are doing their best to expand as quickly as possible to have a true nationwide 4G mobile data network.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 2010, </a:t>
            </a:r>
            <a:r>
              <a:rPr lang="en-US" dirty="0" err="1" smtClean="0">
                <a:solidFill>
                  <a:schemeClr val="bg1"/>
                </a:solidFill>
              </a:rPr>
              <a:t>Clearwire</a:t>
            </a:r>
            <a:r>
              <a:rPr lang="en-US" dirty="0" smtClean="0">
                <a:solidFill>
                  <a:schemeClr val="bg1"/>
                </a:solidFill>
              </a:rPr>
              <a:t> plans to launch 4G service in New York, Boston, Washington, D.C., Houston and the San Francisco Bay Area among others.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388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WiMax</vt:lpstr>
      <vt:lpstr>What is WiMax?</vt:lpstr>
      <vt:lpstr>The Next Generation</vt:lpstr>
      <vt:lpstr>WiMax and Wi-Fi</vt:lpstr>
      <vt:lpstr>4G Network</vt:lpstr>
      <vt:lpstr>4G Network</vt:lpstr>
      <vt:lpstr>Strengths</vt:lpstr>
      <vt:lpstr>Weaknesses</vt:lpstr>
      <vt:lpstr>The United States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WiMax</dc:title>
  <dc:creator>XpSystem</dc:creator>
  <cp:lastModifiedBy>XpSystem</cp:lastModifiedBy>
  <cp:revision>11</cp:revision>
  <dcterms:created xsi:type="dcterms:W3CDTF">2009-12-09T16:48:41Z</dcterms:created>
  <dcterms:modified xsi:type="dcterms:W3CDTF">2009-12-09T18:30:42Z</dcterms:modified>
</cp:coreProperties>
</file>