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2" r:id="rId1"/>
  </p:sldMasterIdLst>
  <p:sldIdLst>
    <p:sldId id="295" r:id="rId2"/>
    <p:sldId id="298" r:id="rId3"/>
    <p:sldId id="307" r:id="rId4"/>
    <p:sldId id="308" r:id="rId5"/>
    <p:sldId id="313" r:id="rId6"/>
    <p:sldId id="314" r:id="rId7"/>
    <p:sldId id="299" r:id="rId8"/>
    <p:sldId id="309" r:id="rId9"/>
    <p:sldId id="315" r:id="rId10"/>
    <p:sldId id="316" r:id="rId11"/>
    <p:sldId id="317" r:id="rId12"/>
    <p:sldId id="320" r:id="rId13"/>
    <p:sldId id="321" r:id="rId14"/>
    <p:sldId id="318" r:id="rId15"/>
    <p:sldId id="319" r:id="rId16"/>
    <p:sldId id="300" r:id="rId17"/>
    <p:sldId id="310" r:id="rId18"/>
    <p:sldId id="322" r:id="rId19"/>
    <p:sldId id="323" r:id="rId20"/>
    <p:sldId id="324" r:id="rId21"/>
    <p:sldId id="325" r:id="rId22"/>
    <p:sldId id="326" r:id="rId23"/>
    <p:sldId id="327" r:id="rId24"/>
    <p:sldId id="328" r:id="rId25"/>
    <p:sldId id="329" r:id="rId26"/>
    <p:sldId id="330" r:id="rId27"/>
    <p:sldId id="301" r:id="rId28"/>
    <p:sldId id="311" r:id="rId29"/>
    <p:sldId id="333" r:id="rId30"/>
    <p:sldId id="302" r:id="rId31"/>
    <p:sldId id="312" r:id="rId32"/>
    <p:sldId id="334" r:id="rId33"/>
    <p:sldId id="335" r:id="rId34"/>
    <p:sldId id="303" r:id="rId35"/>
    <p:sldId id="306" r:id="rId36"/>
    <p:sldId id="336" r:id="rId37"/>
    <p:sldId id="305"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00" autoAdjust="0"/>
    <p:restoredTop sz="94660"/>
  </p:normalViewPr>
  <p:slideViewPr>
    <p:cSldViewPr snapToGrid="0">
      <p:cViewPr varScale="1">
        <p:scale>
          <a:sx n="92" d="100"/>
          <a:sy n="92" d="100"/>
        </p:scale>
        <p:origin x="816" y="-15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30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21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79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09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45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19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33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0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C436C-4D9D-4627-9D98-4A15F1D889EB}"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D688C-C062-40ED-BD6C-ADA8FBA67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65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FC436C-4D9D-4627-9D98-4A15F1D889EB}" type="datetimeFigureOut">
              <a:rPr lang="en-US" smtClean="0"/>
              <a:t>6/8/2017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3D688C-C062-40ED-BD6C-ADA8FBA67D79}" type="slidenum">
              <a:rPr lang="en-US" smtClean="0"/>
              <a:t>‹#›</a:t>
            </a:fld>
            <a:endParaRPr lang="en-US"/>
          </a:p>
        </p:txBody>
      </p:sp>
    </p:spTree>
    <p:extLst>
      <p:ext uri="{BB962C8B-B14F-4D97-AF65-F5344CB8AC3E}">
        <p14:creationId xmlns:p14="http://schemas.microsoft.com/office/powerpoint/2010/main" val="1641415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18" y="1689850"/>
            <a:ext cx="4333461" cy="397071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746892" y="1692095"/>
            <a:ext cx="3974568" cy="1094873"/>
          </a:xfrm>
          <a:prstGeom prst="rect">
            <a:avLst/>
          </a:prstGeom>
          <a:effectLst>
            <a:glow rad="63500">
              <a:schemeClr val="accent1">
                <a:satMod val="175000"/>
                <a:alpha val="40000"/>
              </a:schemeClr>
            </a:glow>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a:cs typeface="B Nazanin" panose="00000400000000000000" pitchFamily="2" charset="-78"/>
              </a:rPr>
              <a:t>استاد راهنما: </a:t>
            </a:r>
          </a:p>
          <a:p>
            <a:pPr algn="ctr" rtl="1"/>
            <a:endParaRPr lang="fa-IR" sz="2200" dirty="0" smtClean="0">
              <a:cs typeface="B Nazanin" panose="00000400000000000000" pitchFamily="2" charset="-78"/>
            </a:endParaRPr>
          </a:p>
        </p:txBody>
      </p:sp>
      <p:sp>
        <p:nvSpPr>
          <p:cNvPr id="38" name="Rectangle 37"/>
          <p:cNvSpPr/>
          <p:nvPr/>
        </p:nvSpPr>
        <p:spPr>
          <a:xfrm>
            <a:off x="4713172" y="3112748"/>
            <a:ext cx="3974568" cy="1094873"/>
          </a:xfrm>
          <a:prstGeom prst="rect">
            <a:avLst/>
          </a:prstGeom>
          <a:effectLst>
            <a:glow rad="63500">
              <a:schemeClr val="accent1">
                <a:satMod val="175000"/>
                <a:alpha val="40000"/>
              </a:schemeClr>
            </a:glow>
            <a:outerShdw blurRad="57150" dist="19050" dir="5400000" algn="ctr" rotWithShape="0">
              <a:srgbClr val="000000">
                <a:alpha val="63000"/>
              </a:srgb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a:cs typeface="B Nazanin" panose="00000400000000000000" pitchFamily="2" charset="-78"/>
              </a:rPr>
              <a:t>دانشجو: </a:t>
            </a:r>
          </a:p>
          <a:p>
            <a:pPr algn="ctr" rtl="1"/>
            <a:endParaRPr lang="fa-IR" sz="2200" dirty="0" smtClean="0">
              <a:cs typeface="B Nazanin" panose="00000400000000000000" pitchFamily="2" charset="-78"/>
            </a:endParaRPr>
          </a:p>
        </p:txBody>
      </p:sp>
      <p:sp>
        <p:nvSpPr>
          <p:cNvPr id="39" name="Rectangle 38"/>
          <p:cNvSpPr/>
          <p:nvPr/>
        </p:nvSpPr>
        <p:spPr>
          <a:xfrm>
            <a:off x="4740608" y="4533401"/>
            <a:ext cx="3974568" cy="109487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200" b="1" dirty="0" smtClean="0">
                <a:cs typeface="B Nazanin" panose="00000400000000000000" pitchFamily="2" charset="-78"/>
              </a:rPr>
              <a:t>تاریخ دفاع: </a:t>
            </a:r>
          </a:p>
          <a:p>
            <a:pPr algn="ctr" rtl="1"/>
            <a:endParaRPr lang="fa-IR" sz="2200" dirty="0" smtClean="0">
              <a:cs typeface="B Nazanin" panose="00000400000000000000" pitchFamily="2" charset="-78"/>
            </a:endParaRPr>
          </a:p>
        </p:txBody>
      </p:sp>
      <p:sp>
        <p:nvSpPr>
          <p:cNvPr id="15" name="Rounded Rectangle 14"/>
          <p:cNvSpPr/>
          <p:nvPr/>
        </p:nvSpPr>
        <p:spPr>
          <a:xfrm>
            <a:off x="98090" y="497457"/>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r" rtl="1"/>
            <a:r>
              <a:rPr lang="fa-IR" b="1" dirty="0" smtClean="0">
                <a:cs typeface="B Nazanin" panose="00000400000000000000" pitchFamily="2" charset="-78"/>
              </a:rPr>
              <a:t> عنوان </a:t>
            </a:r>
            <a:r>
              <a:rPr lang="fa-IR" b="1" dirty="0">
                <a:cs typeface="B Nazanin" panose="00000400000000000000" pitchFamily="2" charset="-78"/>
              </a:rPr>
              <a:t>پایان </a:t>
            </a:r>
            <a:r>
              <a:rPr lang="fa-IR" b="1" dirty="0" smtClean="0">
                <a:cs typeface="B Nazanin" panose="00000400000000000000" pitchFamily="2" charset="-78"/>
              </a:rPr>
              <a:t>نامه:ظرفیت </a:t>
            </a:r>
            <a:r>
              <a:rPr lang="fa-IR" b="1" dirty="0">
                <a:cs typeface="B Nazanin" panose="00000400000000000000" pitchFamily="2" charset="-78"/>
              </a:rPr>
              <a:t>باتری </a:t>
            </a:r>
            <a:r>
              <a:rPr lang="fa-IR" b="1" dirty="0" smtClean="0">
                <a:cs typeface="B Nazanin" panose="00000400000000000000" pitchFamily="2" charset="-78"/>
              </a:rPr>
              <a:t>لیتیم-یون در </a:t>
            </a:r>
            <a:r>
              <a:rPr lang="fa-IR" b="1" dirty="0">
                <a:cs typeface="B Nazanin" panose="00000400000000000000" pitchFamily="2" charset="-78"/>
              </a:rPr>
              <a:t>وسایل نقلیه الکتریکی با </a:t>
            </a:r>
            <a:r>
              <a:rPr lang="fa-IR" b="1" dirty="0" smtClean="0">
                <a:cs typeface="B Nazanin" panose="00000400000000000000" pitchFamily="2" charset="-78"/>
              </a:rPr>
              <a:t>سیستم </a:t>
            </a:r>
            <a:r>
              <a:rPr lang="fa-IR" b="1" dirty="0">
                <a:cs typeface="B Nazanin" panose="00000400000000000000" pitchFamily="2" charset="-78"/>
              </a:rPr>
              <a:t>استنتاج نورو-فازی آداپتیو  </a:t>
            </a:r>
            <a:endParaRPr lang="fa-IR" b="1" dirty="0">
              <a:cs typeface="B Nazanin" panose="00000400000000000000" pitchFamily="2" charset="-78"/>
            </a:endParaRPr>
          </a:p>
        </p:txBody>
      </p:sp>
    </p:spTree>
    <p:extLst>
      <p:ext uri="{BB962C8B-B14F-4D97-AF65-F5344CB8AC3E}">
        <p14:creationId xmlns:p14="http://schemas.microsoft.com/office/powerpoint/2010/main" val="2408885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نوع </a:t>
            </a:r>
            <a:r>
              <a:rPr lang="en-US" sz="2800" dirty="0" err="1">
                <a:cs typeface="B Nazanin" panose="00000400000000000000" pitchFamily="2" charset="-78"/>
              </a:rPr>
              <a:t>Li</a:t>
            </a:r>
            <a:r>
              <a:rPr lang="en-US" sz="2800" baseline="-25000" dirty="0" err="1">
                <a:cs typeface="B Nazanin" panose="00000400000000000000" pitchFamily="2" charset="-78"/>
              </a:rPr>
              <a:t>x</a:t>
            </a:r>
            <a:r>
              <a:rPr lang="en-US" sz="2800" dirty="0" err="1">
                <a:cs typeface="B Nazanin" panose="00000400000000000000" pitchFamily="2" charset="-78"/>
              </a:rPr>
              <a:t>C</a:t>
            </a:r>
            <a:r>
              <a:rPr lang="en-US" sz="2800" dirty="0">
                <a:cs typeface="B Nazanin" panose="00000400000000000000" pitchFamily="2" charset="-78"/>
              </a:rPr>
              <a:t>/Li</a:t>
            </a:r>
            <a:r>
              <a:rPr lang="en-US" sz="2800" baseline="-25000" dirty="0">
                <a:cs typeface="B Nazanin" panose="00000400000000000000" pitchFamily="2" charset="-78"/>
              </a:rPr>
              <a:t>1-x</a:t>
            </a:r>
            <a:r>
              <a:rPr lang="en-US" sz="2800" dirty="0">
                <a:cs typeface="B Nazanin" panose="00000400000000000000" pitchFamily="2" charset="-78"/>
              </a:rPr>
              <a:t>NiO</a:t>
            </a:r>
            <a:r>
              <a:rPr lang="en-US" sz="2800" baseline="-25000" dirty="0">
                <a:cs typeface="B Nazanin" panose="00000400000000000000" pitchFamily="2" charset="-78"/>
              </a:rPr>
              <a:t>2</a:t>
            </a:r>
            <a:r>
              <a:rPr lang="fa-IR" sz="2800" dirty="0">
                <a:cs typeface="B Nazanin" panose="00000400000000000000" pitchFamily="2" charset="-78"/>
              </a:rPr>
              <a:t>، که به </a:t>
            </a:r>
            <a:r>
              <a:rPr lang="fa-IR" sz="2800" dirty="0" smtClean="0">
                <a:cs typeface="B Nazanin" panose="00000400000000000000" pitchFamily="2" charset="-78"/>
              </a:rPr>
              <a:t>اختصار</a:t>
            </a:r>
            <a:r>
              <a:rPr lang="en-US" sz="2800" dirty="0" smtClean="0">
                <a:cs typeface="B Nazanin" panose="00000400000000000000" pitchFamily="2" charset="-78"/>
              </a:rPr>
              <a:t>C/LiNiO</a:t>
            </a:r>
            <a:r>
              <a:rPr lang="en-US" sz="2800" baseline="-25000" dirty="0" smtClean="0">
                <a:cs typeface="B Nazanin" panose="00000400000000000000" pitchFamily="2" charset="-78"/>
              </a:rPr>
              <a:t>2</a:t>
            </a:r>
            <a:r>
              <a:rPr lang="en-US" sz="2800" dirty="0" smtClean="0">
                <a:cs typeface="B Nazanin" panose="00000400000000000000" pitchFamily="2" charset="-78"/>
              </a:rPr>
              <a:t> </a:t>
            </a:r>
            <a:r>
              <a:rPr lang="fa-IR" sz="2800" dirty="0" smtClean="0">
                <a:cs typeface="B Nazanin" panose="00000400000000000000" pitchFamily="2" charset="-78"/>
              </a:rPr>
              <a:t> نوشته </a:t>
            </a:r>
            <a:r>
              <a:rPr lang="fa-IR" sz="2800" dirty="0">
                <a:cs typeface="B Nazanin" panose="00000400000000000000" pitchFamily="2" charset="-78"/>
              </a:rPr>
              <a:t>می‌شود و یا به سادگی نیکل بر پایه باتری لیتیم گفته می‌شود، عموماً دارای ولتاژ سل 4 وات، انرژی مشخص </a:t>
            </a:r>
            <a:r>
              <a:rPr lang="en-US" sz="2800" dirty="0">
                <a:cs typeface="B Nazanin" panose="00000400000000000000" pitchFamily="2" charset="-78"/>
              </a:rPr>
              <a:t>120 W h/kg</a:t>
            </a:r>
            <a:r>
              <a:rPr lang="fa-IR" sz="2800" dirty="0">
                <a:cs typeface="B Nazanin" panose="00000400000000000000" pitchFamily="2" charset="-78"/>
              </a:rPr>
              <a:t> و توان مشخص </a:t>
            </a:r>
            <a:r>
              <a:rPr lang="en-US" sz="2800" dirty="0">
                <a:cs typeface="B Nazanin" panose="00000400000000000000" pitchFamily="2" charset="-78"/>
              </a:rPr>
              <a:t>260 W/kg </a:t>
            </a:r>
            <a:r>
              <a:rPr lang="fa-IR" sz="2800" dirty="0" smtClean="0">
                <a:cs typeface="B Nazanin" panose="00000400000000000000" pitchFamily="2" charset="-78"/>
              </a:rPr>
              <a:t> می‌باشد</a:t>
            </a:r>
            <a:r>
              <a:rPr lang="fa-IR" sz="2800" dirty="0">
                <a:cs typeface="B Nazanin" panose="00000400000000000000" pitchFamily="2" charset="-78"/>
              </a:rPr>
              <a:t>. نوع بر پایه کبالت انرژی مشخص بیشتری دارد ولی هزینه بالاتر دارد و نرخ خود-تخلیه آن بیشتر است. نوع بر پایه منگنز پایین‌ترین هزینه را دارد و انرژی خاص آن بین نوع کبالت و نوع نیکل می‌باشد. مزیت‌های عمومی باتری لیتیم-یون، دارا بودن بالاترین ولتاژ سل، انرژی مشخص عالی، امن ترین طراحی باطری‌های لیتیم و حلقه عمر طولانی می‌باشد</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8</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8691049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ازآنجایی‌که محدوده </a:t>
            </a:r>
            <a:r>
              <a:rPr lang="fa-IR" sz="2800" dirty="0" smtClean="0">
                <a:cs typeface="B Nazanin" panose="00000400000000000000" pitchFamily="2" charset="-78"/>
              </a:rPr>
              <a:t>پیش راندن</a:t>
            </a:r>
            <a:r>
              <a:rPr lang="en-US" sz="2800" dirty="0" smtClean="0">
                <a:cs typeface="B Nazanin" panose="00000400000000000000" pitchFamily="2" charset="-78"/>
              </a:rPr>
              <a:t>EV </a:t>
            </a:r>
            <a:r>
              <a:rPr lang="fa-IR" sz="2800" dirty="0" smtClean="0">
                <a:cs typeface="B Nazanin" panose="00000400000000000000" pitchFamily="2" charset="-78"/>
              </a:rPr>
              <a:t> به </a:t>
            </a:r>
            <a:r>
              <a:rPr lang="fa-IR" sz="2800" dirty="0">
                <a:cs typeface="B Nazanin" panose="00000400000000000000" pitchFamily="2" charset="-78"/>
              </a:rPr>
              <a:t>شدت </a:t>
            </a:r>
            <a:r>
              <a:rPr lang="fa-IR" sz="2800" dirty="0" smtClean="0">
                <a:cs typeface="B Nazanin" panose="00000400000000000000" pitchFamily="2" charset="-78"/>
              </a:rPr>
              <a:t>به</a:t>
            </a:r>
            <a:r>
              <a:rPr lang="en-US" sz="2800" dirty="0" smtClean="0">
                <a:cs typeface="B Nazanin" panose="00000400000000000000" pitchFamily="2" charset="-78"/>
              </a:rPr>
              <a:t>BAC </a:t>
            </a:r>
            <a:r>
              <a:rPr lang="fa-IR" sz="2800" dirty="0" smtClean="0">
                <a:cs typeface="B Nazanin" panose="00000400000000000000" pitchFamily="2" charset="-78"/>
              </a:rPr>
              <a:t> بستگی </a:t>
            </a:r>
            <a:r>
              <a:rPr lang="fa-IR" sz="2800" dirty="0">
                <a:cs typeface="B Nazanin" panose="00000400000000000000" pitchFamily="2" charset="-78"/>
              </a:rPr>
              <a:t>دارد، تأثیرات مربوط به آن به دلیل پروفایل جریان تخلیه و دما بسیار ضروری می‌باشد. به جای استفاده از پروفایل‌های تخلیه جریان ثابت و یا پروفایل‌های جریان </a:t>
            </a:r>
            <a:r>
              <a:rPr lang="fa-IR" sz="2800" dirty="0" smtClean="0">
                <a:cs typeface="B Nazanin" panose="00000400000000000000" pitchFamily="2" charset="-78"/>
              </a:rPr>
              <a:t>تخلیه</a:t>
            </a:r>
            <a:r>
              <a:rPr lang="en-US" sz="2800" dirty="0" smtClean="0">
                <a:cs typeface="B Nazanin" panose="00000400000000000000" pitchFamily="2" charset="-78"/>
              </a:rPr>
              <a:t>EV </a:t>
            </a:r>
            <a:r>
              <a:rPr lang="fa-IR" sz="2800" dirty="0" smtClean="0">
                <a:cs typeface="B Nazanin" panose="00000400000000000000" pitchFamily="2" charset="-78"/>
              </a:rPr>
              <a:t> ساده </a:t>
            </a:r>
            <a:r>
              <a:rPr lang="fa-IR" sz="2800" dirty="0">
                <a:cs typeface="B Nazanin" panose="00000400000000000000" pitchFamily="2" charset="-78"/>
              </a:rPr>
              <a:t>شده ، 4 تا پروفایل جریان تخلیه </a:t>
            </a:r>
            <a:r>
              <a:rPr lang="en-US" sz="2800" dirty="0">
                <a:cs typeface="B Nazanin" panose="00000400000000000000" pitchFamily="2" charset="-78"/>
              </a:rPr>
              <a:t>EV </a:t>
            </a:r>
            <a:r>
              <a:rPr lang="fa-IR" sz="2800" dirty="0">
                <a:cs typeface="B Nazanin" panose="00000400000000000000" pitchFamily="2" charset="-78"/>
              </a:rPr>
              <a:t>واقعی برای ارزیابی پذیرفته شده است. شکل 1 این 4 تا پروفایل را نشان می‌دهد.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9</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088194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t">
            <a:noAutofit/>
          </a:bodyPr>
          <a:lstStyle/>
          <a:p>
            <a:pPr algn="ctr" rtl="1">
              <a:lnSpc>
                <a:spcPct val="150000"/>
              </a:lnSpc>
            </a:pPr>
            <a:endParaRPr lang="fa-IR" sz="2500" dirty="0" smtClean="0">
              <a:cs typeface="B Nazanin" panose="00000400000000000000" pitchFamily="2" charset="-78"/>
            </a:endParaRPr>
          </a:p>
          <a:p>
            <a:pPr algn="ctr" rtl="1">
              <a:lnSpc>
                <a:spcPct val="150000"/>
              </a:lnSpc>
            </a:pPr>
            <a:endParaRPr lang="fa-IR" sz="2500" dirty="0">
              <a:cs typeface="B Nazanin" panose="00000400000000000000" pitchFamily="2" charset="-78"/>
            </a:endParaRPr>
          </a:p>
          <a:p>
            <a:pPr algn="ctr" rtl="1">
              <a:lnSpc>
                <a:spcPct val="150000"/>
              </a:lnSpc>
            </a:pPr>
            <a:endParaRPr lang="fa-IR" sz="2500" dirty="0" smtClean="0">
              <a:cs typeface="B Nazanin" panose="00000400000000000000" pitchFamily="2" charset="-78"/>
            </a:endParaRPr>
          </a:p>
          <a:p>
            <a:pPr algn="ctr" rtl="1">
              <a:lnSpc>
                <a:spcPct val="150000"/>
              </a:lnSpc>
            </a:pPr>
            <a:endParaRPr lang="fa-IR" sz="2500" dirty="0">
              <a:cs typeface="B Nazanin" panose="00000400000000000000" pitchFamily="2" charset="-78"/>
            </a:endParaRPr>
          </a:p>
          <a:p>
            <a:pPr algn="ctr" rtl="1">
              <a:lnSpc>
                <a:spcPct val="150000"/>
              </a:lnSpc>
            </a:pPr>
            <a:endParaRPr lang="fa-IR" sz="2500" dirty="0" smtClean="0">
              <a:cs typeface="B Nazanin" panose="00000400000000000000" pitchFamily="2" charset="-78"/>
            </a:endParaRPr>
          </a:p>
          <a:p>
            <a:pPr algn="ctr" rtl="1">
              <a:lnSpc>
                <a:spcPct val="150000"/>
              </a:lnSpc>
            </a:pPr>
            <a:endParaRPr lang="fa-IR" sz="2500" dirty="0">
              <a:cs typeface="B Nazanin" panose="00000400000000000000" pitchFamily="2" charset="-78"/>
            </a:endParaRPr>
          </a:p>
          <a:p>
            <a:pPr algn="ctr" rtl="1">
              <a:lnSpc>
                <a:spcPct val="150000"/>
              </a:lnSpc>
            </a:pPr>
            <a:endParaRPr lang="fa-IR" sz="2500" dirty="0" smtClean="0">
              <a:cs typeface="B Nazanin" panose="00000400000000000000" pitchFamily="2" charset="-78"/>
            </a:endParaRPr>
          </a:p>
          <a:p>
            <a:pPr algn="ctr" rtl="1">
              <a:lnSpc>
                <a:spcPct val="150000"/>
              </a:lnSpc>
            </a:pPr>
            <a:endParaRPr lang="fa-IR" dirty="0">
              <a:cs typeface="B Nazanin" panose="00000400000000000000" pitchFamily="2" charset="-78"/>
            </a:endParaRPr>
          </a:p>
          <a:p>
            <a:pPr algn="ctr" rtl="1">
              <a:lnSpc>
                <a:spcPct val="150000"/>
              </a:lnSpc>
            </a:pPr>
            <a:endParaRPr lang="fa-IR" sz="900" dirty="0" smtClean="0">
              <a:cs typeface="B Nazanin" panose="00000400000000000000" pitchFamily="2" charset="-78"/>
            </a:endParaRPr>
          </a:p>
          <a:p>
            <a:pPr algn="ctr" rtl="1">
              <a:lnSpc>
                <a:spcPct val="150000"/>
              </a:lnSpc>
            </a:pPr>
            <a:r>
              <a:rPr lang="fa-IR" sz="2200" dirty="0" smtClean="0">
                <a:cs typeface="B Nazanin" panose="00000400000000000000" pitchFamily="2" charset="-78"/>
              </a:rPr>
              <a:t>شکل </a:t>
            </a:r>
            <a:r>
              <a:rPr lang="fa-IR" sz="2200" dirty="0">
                <a:cs typeface="B Nazanin" panose="00000400000000000000" pitchFamily="2" charset="-78"/>
              </a:rPr>
              <a:t>1: پروفایل جریان تخلیه</a:t>
            </a:r>
            <a:r>
              <a:rPr lang="fa-IR" sz="2200" dirty="0" smtClean="0">
                <a:cs typeface="B Nazanin" panose="00000400000000000000" pitchFamily="2" charset="-78"/>
              </a:rPr>
              <a:t>­ </a:t>
            </a:r>
            <a:r>
              <a:rPr lang="en-US" sz="2200" dirty="0">
                <a:cs typeface="B Nazanin" panose="00000400000000000000" pitchFamily="2" charset="-78"/>
              </a:rPr>
              <a:t>EV</a:t>
            </a:r>
            <a:r>
              <a:rPr lang="fa-IR" sz="2200" dirty="0">
                <a:cs typeface="B Nazanin" panose="00000400000000000000" pitchFamily="2" charset="-78"/>
              </a:rPr>
              <a:t> در دمای 20 درجه سانتی­گراد: (</a:t>
            </a:r>
            <a:r>
              <a:rPr lang="en-US" sz="2200" dirty="0">
                <a:cs typeface="B Nazanin" panose="00000400000000000000" pitchFamily="2" charset="-78"/>
              </a:rPr>
              <a:t>a</a:t>
            </a:r>
            <a:r>
              <a:rPr lang="fa-IR" sz="2200" dirty="0">
                <a:cs typeface="B Nazanin" panose="00000400000000000000" pitchFamily="2" charset="-78"/>
              </a:rPr>
              <a:t>) </a:t>
            </a:r>
            <a:r>
              <a:rPr lang="en-US" sz="2200" dirty="0">
                <a:cs typeface="B Nazanin" panose="00000400000000000000" pitchFamily="2" charset="-78"/>
              </a:rPr>
              <a:t>ECE</a:t>
            </a:r>
            <a:r>
              <a:rPr lang="fa-IR" sz="2200" dirty="0">
                <a:cs typeface="B Nazanin" panose="00000400000000000000" pitchFamily="2" charset="-78"/>
              </a:rPr>
              <a:t>؛ (</a:t>
            </a:r>
            <a:r>
              <a:rPr lang="en-US" sz="2200" dirty="0">
                <a:cs typeface="B Nazanin" panose="00000400000000000000" pitchFamily="2" charset="-78"/>
              </a:rPr>
              <a:t>b</a:t>
            </a:r>
            <a:r>
              <a:rPr lang="fa-IR" sz="2200" dirty="0">
                <a:cs typeface="B Nazanin" panose="00000400000000000000" pitchFamily="2" charset="-78"/>
              </a:rPr>
              <a:t>) </a:t>
            </a:r>
            <a:r>
              <a:rPr lang="en-US" sz="2200" dirty="0">
                <a:cs typeface="B Nazanin" panose="00000400000000000000" pitchFamily="2" charset="-78"/>
              </a:rPr>
              <a:t>FUDS</a:t>
            </a:r>
            <a:r>
              <a:rPr lang="fa-IR" sz="2200" dirty="0">
                <a:cs typeface="B Nazanin" panose="00000400000000000000" pitchFamily="2" charset="-78"/>
              </a:rPr>
              <a:t>؛ (</a:t>
            </a:r>
            <a:r>
              <a:rPr lang="en-US" sz="2200" dirty="0">
                <a:cs typeface="B Nazanin" panose="00000400000000000000" pitchFamily="2" charset="-78"/>
              </a:rPr>
              <a:t>c</a:t>
            </a:r>
            <a:r>
              <a:rPr lang="fa-IR" sz="2200" dirty="0">
                <a:cs typeface="B Nazanin" panose="00000400000000000000" pitchFamily="2" charset="-78"/>
              </a:rPr>
              <a:t>) </a:t>
            </a:r>
            <a:r>
              <a:rPr lang="en-US" sz="2200" dirty="0">
                <a:cs typeface="B Nazanin" panose="00000400000000000000" pitchFamily="2" charset="-78"/>
              </a:rPr>
              <a:t>FHDS</a:t>
            </a:r>
            <a:r>
              <a:rPr lang="fa-IR" sz="2200" dirty="0">
                <a:cs typeface="B Nazanin" panose="00000400000000000000" pitchFamily="2" charset="-78"/>
              </a:rPr>
              <a:t>؛ (</a:t>
            </a:r>
            <a:r>
              <a:rPr lang="en-US" sz="2200" dirty="0">
                <a:cs typeface="B Nazanin" panose="00000400000000000000" pitchFamily="2" charset="-78"/>
              </a:rPr>
              <a:t>d</a:t>
            </a:r>
            <a:r>
              <a:rPr lang="fa-IR" sz="2200" dirty="0">
                <a:cs typeface="B Nazanin" panose="00000400000000000000" pitchFamily="2" charset="-78"/>
              </a:rPr>
              <a:t>) </a:t>
            </a:r>
            <a:r>
              <a:rPr lang="en-US" sz="2200" dirty="0">
                <a:cs typeface="B Nazanin" panose="00000400000000000000" pitchFamily="2" charset="-78"/>
              </a:rPr>
              <a:t>JM 10.15</a:t>
            </a:r>
            <a:r>
              <a:rPr lang="fa-IR" sz="2200" dirty="0">
                <a:cs typeface="B Nazanin" panose="00000400000000000000" pitchFamily="2" charset="-78"/>
              </a:rPr>
              <a:t>.</a:t>
            </a:r>
            <a:endParaRPr lang="en-US" sz="22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10</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pic>
        <p:nvPicPr>
          <p:cNvPr id="26" name="Picture 25"/>
          <p:cNvPicPr/>
          <p:nvPr/>
        </p:nvPicPr>
        <p:blipFill>
          <a:blip r:embed="rId3"/>
          <a:stretch>
            <a:fillRect/>
          </a:stretch>
        </p:blipFill>
        <p:spPr>
          <a:xfrm>
            <a:off x="1733780" y="328180"/>
            <a:ext cx="5853663" cy="4274994"/>
          </a:xfrm>
          <a:prstGeom prst="rect">
            <a:avLst/>
          </a:prstGeom>
        </p:spPr>
      </p:pic>
    </p:spTree>
    <p:extLst>
      <p:ext uri="{BB962C8B-B14F-4D97-AF65-F5344CB8AC3E}">
        <p14:creationId xmlns:p14="http://schemas.microsoft.com/office/powerpoint/2010/main" val="2530538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براساس یک باتری لیتیم-یون تجاری در دسترس، شکل 2 تأثیر دما بر روی </a:t>
            </a:r>
            <a:r>
              <a:rPr lang="en-US" sz="2800" dirty="0">
                <a:cs typeface="B Nazanin" panose="00000400000000000000" pitchFamily="2" charset="-78"/>
              </a:rPr>
              <a:t>BAC </a:t>
            </a:r>
            <a:r>
              <a:rPr lang="fa-IR" sz="2800" dirty="0" smtClean="0">
                <a:cs typeface="B Nazanin" panose="00000400000000000000" pitchFamily="2" charset="-78"/>
              </a:rPr>
              <a:t> آن </a:t>
            </a:r>
            <a:r>
              <a:rPr lang="fa-IR" sz="2800" dirty="0">
                <a:cs typeface="B Nazanin" panose="00000400000000000000" pitchFamily="2" charset="-78"/>
              </a:rPr>
              <a:t>را تحت پروفایل‌های جریان تخلیه </a:t>
            </a:r>
            <a:r>
              <a:rPr lang="fa-IR" sz="2800" dirty="0" smtClean="0">
                <a:cs typeface="B Nazanin" panose="00000400000000000000" pitchFamily="2" charset="-78"/>
              </a:rPr>
              <a:t>واقعی</a:t>
            </a:r>
            <a:r>
              <a:rPr lang="en-US" sz="2800" dirty="0" smtClean="0">
                <a:cs typeface="B Nazanin" panose="00000400000000000000" pitchFamily="2" charset="-78"/>
              </a:rPr>
              <a:t>EV </a:t>
            </a:r>
            <a:r>
              <a:rPr lang="fa-IR" sz="2800" dirty="0" smtClean="0">
                <a:cs typeface="B Nazanin" panose="00000400000000000000" pitchFamily="2" charset="-78"/>
              </a:rPr>
              <a:t> نشان </a:t>
            </a:r>
            <a:r>
              <a:rPr lang="fa-IR" sz="2800" dirty="0">
                <a:cs typeface="B Nazanin" panose="00000400000000000000" pitchFamily="2" charset="-78"/>
              </a:rPr>
              <a:t>می‌دهد. این شکل نشان می‌دهد </a:t>
            </a:r>
            <a:r>
              <a:rPr lang="fa-IR" sz="2800" dirty="0" smtClean="0">
                <a:cs typeface="B Nazanin" panose="00000400000000000000" pitchFamily="2" charset="-78"/>
              </a:rPr>
              <a:t>که</a:t>
            </a:r>
            <a:r>
              <a:rPr lang="en-US" sz="2800" dirty="0" smtClean="0">
                <a:cs typeface="B Nazanin" panose="00000400000000000000" pitchFamily="2" charset="-78"/>
              </a:rPr>
              <a:t>BAC </a:t>
            </a:r>
            <a:r>
              <a:rPr lang="fa-IR" sz="2800" dirty="0" smtClean="0">
                <a:cs typeface="B Nazanin" panose="00000400000000000000" pitchFamily="2" charset="-78"/>
              </a:rPr>
              <a:t> به </a:t>
            </a:r>
            <a:r>
              <a:rPr lang="fa-IR" sz="2800" dirty="0">
                <a:cs typeface="B Nazanin" panose="00000400000000000000" pitchFamily="2" charset="-78"/>
              </a:rPr>
              <a:t>طور قابل ملاحظه‌ای با دما تغییر می‌کند. این حساسیت دمایی بسیار شدیدتر از باتری هیبرید فلزی-نیکل </a:t>
            </a:r>
            <a:r>
              <a:rPr lang="fa-IR" sz="2800" dirty="0" smtClean="0">
                <a:cs typeface="B Nazanin" panose="00000400000000000000" pitchFamily="2" charset="-78"/>
              </a:rPr>
              <a:t>می‌باشد، </a:t>
            </a:r>
            <a:r>
              <a:rPr lang="fa-IR" sz="2800" dirty="0">
                <a:cs typeface="B Nazanin" panose="00000400000000000000" pitchFamily="2" charset="-78"/>
              </a:rPr>
              <a:t>به این معنی که استفاده از دمای آنی به عنوان یک ورودی مدل برای باتری هیبرید فلزی-نیکل در مدل سازی باتری لیتیم-یون کافی نمی‌باشد.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11</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7200637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smtClean="0">
                <a:cs typeface="B Nazanin" panose="00000400000000000000" pitchFamily="2" charset="-78"/>
              </a:rPr>
              <a:t>شکل </a:t>
            </a:r>
            <a:r>
              <a:rPr lang="fa-IR" sz="2200" dirty="0">
                <a:cs typeface="B Nazanin" panose="00000400000000000000" pitchFamily="2" charset="-78"/>
              </a:rPr>
              <a:t>2: </a:t>
            </a:r>
            <a:r>
              <a:rPr lang="fa-IR" sz="2200" dirty="0" smtClean="0">
                <a:cs typeface="B Nazanin" panose="00000400000000000000" pitchFamily="2" charset="-78"/>
              </a:rPr>
              <a:t>مقایسه </a:t>
            </a:r>
            <a:r>
              <a:rPr lang="en-US" sz="2200" dirty="0">
                <a:cs typeface="B Nazanin" panose="00000400000000000000" pitchFamily="2" charset="-78"/>
              </a:rPr>
              <a:t>BAC</a:t>
            </a:r>
            <a:r>
              <a:rPr lang="fa-IR" sz="2200" dirty="0">
                <a:cs typeface="B Nazanin" panose="00000400000000000000" pitchFamily="2" charset="-78"/>
              </a:rPr>
              <a:t> ها در دماهای مختلف و پروفایل­های مختلف جریان تخلیه</a:t>
            </a:r>
            <a:r>
              <a:rPr lang="fa-IR" sz="2200" dirty="0" smtClean="0">
                <a:cs typeface="B Nazanin" panose="00000400000000000000" pitchFamily="2" charset="-78"/>
              </a:rPr>
              <a:t>­ </a:t>
            </a:r>
            <a:r>
              <a:rPr lang="en-US" sz="2200" dirty="0">
                <a:cs typeface="B Nazanin" panose="00000400000000000000" pitchFamily="2" charset="-78"/>
              </a:rPr>
              <a:t>EV</a:t>
            </a:r>
            <a:r>
              <a:rPr lang="fa-IR" sz="2200" dirty="0" smtClean="0">
                <a:cs typeface="B Nazanin" panose="00000400000000000000" pitchFamily="2" charset="-78"/>
              </a:rPr>
              <a:t>.</a:t>
            </a:r>
          </a:p>
          <a:p>
            <a:pPr algn="ctr" rtl="1">
              <a:lnSpc>
                <a:spcPct val="150000"/>
              </a:lnSpc>
            </a:pPr>
            <a:endParaRPr lang="en-US" sz="2200" dirty="0"/>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12</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pic>
        <p:nvPicPr>
          <p:cNvPr id="26" name="Picture 25"/>
          <p:cNvPicPr/>
          <p:nvPr/>
        </p:nvPicPr>
        <p:blipFill>
          <a:blip r:embed="rId3"/>
          <a:stretch>
            <a:fillRect/>
          </a:stretch>
        </p:blipFill>
        <p:spPr>
          <a:xfrm>
            <a:off x="2330304" y="823488"/>
            <a:ext cx="4534086" cy="2826060"/>
          </a:xfrm>
          <a:prstGeom prst="rect">
            <a:avLst/>
          </a:prstGeom>
        </p:spPr>
      </p:pic>
    </p:spTree>
    <p:extLst>
      <p:ext uri="{BB962C8B-B14F-4D97-AF65-F5344CB8AC3E}">
        <p14:creationId xmlns:p14="http://schemas.microsoft.com/office/powerpoint/2010/main" val="3061177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جدول 1: </a:t>
            </a:r>
            <a:r>
              <a:rPr lang="fa-IR" sz="2200" dirty="0" smtClean="0">
                <a:cs typeface="B Nazanin" panose="00000400000000000000" pitchFamily="2" charset="-78"/>
              </a:rPr>
              <a:t>مقایسه</a:t>
            </a:r>
            <a:r>
              <a:rPr lang="en-US" sz="2200" dirty="0" smtClean="0">
                <a:cs typeface="B Nazanin" panose="00000400000000000000" pitchFamily="2" charset="-78"/>
              </a:rPr>
              <a:t>BAC </a:t>
            </a:r>
            <a:r>
              <a:rPr lang="fa-IR" sz="2200" dirty="0">
                <a:cs typeface="B Nazanin" panose="00000400000000000000" pitchFamily="2" charset="-78"/>
              </a:rPr>
              <a:t>ها در </a:t>
            </a:r>
            <a:r>
              <a:rPr lang="fa-IR" sz="2200" dirty="0" smtClean="0">
                <a:cs typeface="B Nazanin" panose="00000400000000000000" pitchFamily="2" charset="-78"/>
              </a:rPr>
              <a:t>پروفایل های </a:t>
            </a:r>
            <a:r>
              <a:rPr lang="fa-IR" sz="2200" dirty="0">
                <a:cs typeface="B Nazanin" panose="00000400000000000000" pitchFamily="2" charset="-78"/>
              </a:rPr>
              <a:t>مختلف جریان </a:t>
            </a:r>
            <a:r>
              <a:rPr lang="fa-IR" sz="2200" dirty="0" smtClean="0">
                <a:cs typeface="B Nazanin" panose="00000400000000000000" pitchFamily="2" charset="-78"/>
              </a:rPr>
              <a:t>تخلیه</a:t>
            </a:r>
            <a:r>
              <a:rPr lang="en-US" sz="2200" dirty="0" smtClean="0">
                <a:cs typeface="B Nazanin" panose="00000400000000000000" pitchFamily="2" charset="-78"/>
              </a:rPr>
              <a:t>EV </a:t>
            </a:r>
            <a:r>
              <a:rPr lang="fa-IR" sz="2200" dirty="0" smtClean="0">
                <a:cs typeface="B Nazanin" panose="00000400000000000000" pitchFamily="2" charset="-78"/>
              </a:rPr>
              <a:t> در </a:t>
            </a:r>
            <a:r>
              <a:rPr lang="fa-IR" sz="2200" dirty="0">
                <a:cs typeface="B Nazanin" panose="00000400000000000000" pitchFamily="2" charset="-78"/>
              </a:rPr>
              <a:t>دمای 20 </a:t>
            </a:r>
            <a:r>
              <a:rPr lang="fa-IR" sz="2200" dirty="0" smtClean="0">
                <a:cs typeface="B Nazanin" panose="00000400000000000000" pitchFamily="2" charset="-78"/>
              </a:rPr>
              <a:t>درجه سانتی گراد.</a:t>
            </a:r>
          </a:p>
          <a:p>
            <a:pPr algn="ctr" rtl="1">
              <a:lnSpc>
                <a:spcPct val="150000"/>
              </a:lnSpc>
            </a:pP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13</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1048913" y="1964062"/>
            <a:ext cx="7169295" cy="1506682"/>
          </a:xfrm>
          <a:prstGeom prst="rect">
            <a:avLst/>
          </a:prstGeom>
        </p:spPr>
      </p:pic>
    </p:spTree>
    <p:extLst>
      <p:ext uri="{BB962C8B-B14F-4D97-AF65-F5344CB8AC3E}">
        <p14:creationId xmlns:p14="http://schemas.microsoft.com/office/powerpoint/2010/main" val="12919230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algn="r" rtl="1"/>
            <a:r>
              <a:rPr lang="fa-IR" sz="4800" b="1" dirty="0" smtClean="0">
                <a:effectLst>
                  <a:outerShdw blurRad="38100" dist="38100" dir="2700000" algn="tl">
                    <a:srgbClr val="000000">
                      <a:alpha val="43137"/>
                    </a:srgbClr>
                  </a:outerShdw>
                </a:effectLst>
                <a:cs typeface="B Nazanin" panose="00000400000000000000" pitchFamily="2" charset="-78"/>
              </a:rPr>
              <a:t>فصل سوم</a:t>
            </a:r>
            <a:endParaRPr lang="fa-IR" sz="4800" b="1" dirty="0" smtClean="0">
              <a:effectLst>
                <a:outerShdw blurRad="38100" dist="38100" dir="2700000" algn="tl">
                  <a:srgbClr val="000000">
                    <a:alpha val="43137"/>
                  </a:srgbClr>
                </a:outerShdw>
              </a:effectLst>
              <a:cs typeface="B Nazanin" panose="00000400000000000000" pitchFamily="2" charset="-78"/>
            </a:endParaRPr>
          </a:p>
          <a:p>
            <a:pPr algn="ctr" rtl="1"/>
            <a:r>
              <a:rPr lang="fa-IR" sz="6000" b="1" dirty="0">
                <a:effectLst>
                  <a:outerShdw blurRad="38100" dist="38100" dir="2700000" algn="tl">
                    <a:srgbClr val="000000">
                      <a:alpha val="43137"/>
                    </a:srgbClr>
                  </a:outerShdw>
                </a:effectLst>
                <a:cs typeface="B Nazanin" panose="00000400000000000000" pitchFamily="2" charset="-78"/>
              </a:rPr>
              <a:t>مدل سازی سواک لیتیم-یون با استفاده از انفیس</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14</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6245587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معماری پایه </a:t>
            </a:r>
            <a:r>
              <a:rPr lang="fa-IR" sz="2800" dirty="0" smtClean="0">
                <a:cs typeface="B Nazanin" panose="00000400000000000000" pitchFamily="2" charset="-78"/>
              </a:rPr>
              <a:t>انفیس</a:t>
            </a:r>
          </a:p>
          <a:p>
            <a:pPr marL="457200" indent="-457200" algn="just" rtl="1">
              <a:lnSpc>
                <a:spcPct val="150000"/>
              </a:lnSpc>
              <a:buFont typeface="Wingdings" panose="05000000000000000000" pitchFamily="2" charset="2"/>
              <a:buChar char="§"/>
            </a:pPr>
            <a:r>
              <a:rPr lang="fa-IR" sz="2600" dirty="0">
                <a:cs typeface="B Nazanin" panose="00000400000000000000" pitchFamily="2" charset="-78"/>
              </a:rPr>
              <a:t>شکل 3 معماری پایه انفیس را نشان می‌دهد به‌طوری‌که دو تا ورودی و یک خروجی وجود دارد. در این شکل، یک حلقه یک گره ثابت را نشان می‌دهد، در حالی که یک مربع یک گره آداپتیو را نشان می‌دهد. پارامترهای ورودی </a:t>
            </a:r>
            <a:r>
              <a:rPr lang="en-US" sz="2600" dirty="0">
                <a:cs typeface="B Nazanin" panose="00000400000000000000" pitchFamily="2" charset="-78"/>
              </a:rPr>
              <a:t>x </a:t>
            </a:r>
            <a:r>
              <a:rPr lang="fa-IR" sz="2600" dirty="0" smtClean="0">
                <a:cs typeface="B Nazanin" panose="00000400000000000000" pitchFamily="2" charset="-78"/>
              </a:rPr>
              <a:t> و</a:t>
            </a:r>
            <a:r>
              <a:rPr lang="en-US" sz="2600" dirty="0" smtClean="0">
                <a:cs typeface="B Nazanin" panose="00000400000000000000" pitchFamily="2" charset="-78"/>
              </a:rPr>
              <a:t>y </a:t>
            </a:r>
            <a:r>
              <a:rPr lang="fa-IR" sz="2600" dirty="0" smtClean="0">
                <a:cs typeface="B Nazanin" panose="00000400000000000000" pitchFamily="2" charset="-78"/>
              </a:rPr>
              <a:t> می‌باشند</a:t>
            </a:r>
            <a:r>
              <a:rPr lang="fa-IR" sz="2600" dirty="0">
                <a:cs typeface="B Nazanin" panose="00000400000000000000" pitchFamily="2" charset="-78"/>
              </a:rPr>
              <a:t>. در لایة اول، همه گره ها از نوع گره‌های آداپتیو هستند. خروجی این لایه درجات عضویت فازی ورودی‌ها می‌باشند، در لایة دوم، گره ها از نوع گره‌های ثابت می‌باشند. با </a:t>
            </a:r>
            <a:r>
              <a:rPr lang="fa-IR" sz="2600" dirty="0" smtClean="0">
                <a:cs typeface="B Nazanin" panose="00000400000000000000" pitchFamily="2" charset="-78"/>
              </a:rPr>
              <a:t>حرف</a:t>
            </a:r>
            <a:r>
              <a:rPr lang="en-US" sz="2600" dirty="0" smtClean="0">
                <a:cs typeface="B Nazanin" panose="00000400000000000000" pitchFamily="2" charset="-78"/>
              </a:rPr>
              <a:t>M </a:t>
            </a:r>
            <a:r>
              <a:rPr lang="fa-IR" sz="2600" dirty="0" smtClean="0">
                <a:cs typeface="B Nazanin" panose="00000400000000000000" pitchFamily="2" charset="-78"/>
              </a:rPr>
              <a:t> نام‌گذاری </a:t>
            </a:r>
            <a:r>
              <a:rPr lang="fa-IR" sz="2600" dirty="0">
                <a:cs typeface="B Nazanin" panose="00000400000000000000" pitchFamily="2" charset="-78"/>
              </a:rPr>
              <a:t>شده‌اند، و نشان می‌دهند که آن‌ها مانند یک </a:t>
            </a:r>
            <a:r>
              <a:rPr lang="fa-IR" sz="2600" dirty="0" smtClean="0">
                <a:cs typeface="B Nazanin" panose="00000400000000000000" pitchFamily="2" charset="-78"/>
              </a:rPr>
              <a:t>ضرب کننده </a:t>
            </a:r>
            <a:r>
              <a:rPr lang="fa-IR" sz="2600" dirty="0">
                <a:cs typeface="B Nazanin" panose="00000400000000000000" pitchFamily="2" charset="-78"/>
              </a:rPr>
              <a:t>ساده عمل می‌کنند. خروجی‌های این لایه، به اصطلاح، قدرت پرتاب قوانین می‌باشند. </a:t>
            </a:r>
            <a:endParaRPr lang="fa-IR" sz="26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364296"/>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15</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32199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600" dirty="0">
                <a:cs typeface="B Nazanin" panose="00000400000000000000" pitchFamily="2" charset="-78"/>
              </a:rPr>
              <a:t>در لایه سوم، گره‌ها از نوع گره‌های ثابت می‌باشند. آن‌ها با </a:t>
            </a:r>
            <a:r>
              <a:rPr lang="fa-IR" sz="2600" dirty="0" smtClean="0">
                <a:cs typeface="B Nazanin" panose="00000400000000000000" pitchFamily="2" charset="-78"/>
              </a:rPr>
              <a:t>حرف</a:t>
            </a:r>
            <a:r>
              <a:rPr lang="en-US" sz="2600" dirty="0" smtClean="0">
                <a:cs typeface="B Nazanin" panose="00000400000000000000" pitchFamily="2" charset="-78"/>
              </a:rPr>
              <a:t>N </a:t>
            </a:r>
            <a:r>
              <a:rPr lang="fa-IR" sz="2600" dirty="0" smtClean="0">
                <a:cs typeface="B Nazanin" panose="00000400000000000000" pitchFamily="2" charset="-78"/>
              </a:rPr>
              <a:t> نشان </a:t>
            </a:r>
            <a:r>
              <a:rPr lang="fa-IR" sz="2600" dirty="0">
                <a:cs typeface="B Nazanin" panose="00000400000000000000" pitchFamily="2" charset="-78"/>
              </a:rPr>
              <a:t>داده شده‌اند، و این نشان می‌دهد که آن‌ها نقش نرمالایز کردن برای قدرت‌های پرتاب از لایه قبلی بازی می‌کنند. خروجی‌های این لایه، به‌اصطلاح، قدرت‌های پرتاب نرمالایز شده می‌باشند. در لایه چهارم، گره‌ها از نوع گره‌های آداپتیو می‌باشند. خروجی هر گره در این لایه به سادگی حاصل ضرب قدرت پرتاب نرمالایز شده و چندجمله‌ای پارامترهای </a:t>
            </a:r>
            <a:r>
              <a:rPr lang="fa-IR" sz="2600" dirty="0" smtClean="0">
                <a:cs typeface="B Nazanin" panose="00000400000000000000" pitchFamily="2" charset="-78"/>
              </a:rPr>
              <a:t>ورودی</a:t>
            </a:r>
            <a:r>
              <a:rPr lang="en-US" sz="2600" dirty="0" smtClean="0">
                <a:cs typeface="B Nazanin" panose="00000400000000000000" pitchFamily="2" charset="-78"/>
              </a:rPr>
              <a:t>f(</a:t>
            </a:r>
            <a:r>
              <a:rPr lang="en-US" sz="2600" dirty="0" err="1" smtClean="0">
                <a:cs typeface="B Nazanin" panose="00000400000000000000" pitchFamily="2" charset="-78"/>
              </a:rPr>
              <a:t>x,y</a:t>
            </a:r>
            <a:r>
              <a:rPr lang="en-US" sz="2600" dirty="0">
                <a:cs typeface="B Nazanin" panose="00000400000000000000" pitchFamily="2" charset="-78"/>
              </a:rPr>
              <a:t>) </a:t>
            </a:r>
            <a:r>
              <a:rPr lang="fa-IR" sz="2600" dirty="0" smtClean="0">
                <a:cs typeface="B Nazanin" panose="00000400000000000000" pitchFamily="2" charset="-78"/>
              </a:rPr>
              <a:t> می‌باشد</a:t>
            </a:r>
            <a:r>
              <a:rPr lang="fa-IR" sz="2600" dirty="0">
                <a:cs typeface="B Nazanin" panose="00000400000000000000" pitchFamily="2" charset="-78"/>
              </a:rPr>
              <a:t>. در لایه پنجم، فقط یک گره ثابت وجود دارد که با حرف </a:t>
            </a:r>
            <a:r>
              <a:rPr lang="en-US" sz="2600" dirty="0">
                <a:cs typeface="B Nazanin" panose="00000400000000000000" pitchFamily="2" charset="-78"/>
              </a:rPr>
              <a:t>S </a:t>
            </a:r>
            <a:r>
              <a:rPr lang="fa-IR" sz="2600" dirty="0">
                <a:cs typeface="B Nazanin" panose="00000400000000000000" pitchFamily="2" charset="-78"/>
              </a:rPr>
              <a:t>نام‌گذاری شده است. این گره مجموعه همه سیگنال‌های ورودی را اجرا می‌کند، بنابراین </a:t>
            </a:r>
            <a:r>
              <a:rPr lang="fa-IR" sz="2600" dirty="0" smtClean="0">
                <a:cs typeface="B Nazanin" panose="00000400000000000000" pitchFamily="2" charset="-78"/>
              </a:rPr>
              <a:t>خروجی</a:t>
            </a:r>
            <a:r>
              <a:rPr lang="en-US" sz="2600" dirty="0" smtClean="0">
                <a:cs typeface="B Nazanin" panose="00000400000000000000" pitchFamily="2" charset="-78"/>
              </a:rPr>
              <a:t>z </a:t>
            </a:r>
            <a:r>
              <a:rPr lang="fa-IR" sz="2600" dirty="0" smtClean="0">
                <a:cs typeface="B Nazanin" panose="00000400000000000000" pitchFamily="2" charset="-78"/>
              </a:rPr>
              <a:t> را </a:t>
            </a:r>
            <a:r>
              <a:rPr lang="fa-IR" sz="2600" dirty="0">
                <a:cs typeface="B Nazanin" panose="00000400000000000000" pitchFamily="2" charset="-78"/>
              </a:rPr>
              <a:t>تولید می‌کند.</a:t>
            </a:r>
            <a:endParaRPr lang="fa-IR" sz="26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16</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059190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شکل 3: معماری انفیس پایه.</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17</a:t>
            </a:r>
            <a:r>
              <a:rPr lang="en-US" sz="2400" dirty="0" smtClean="0"/>
              <a:t>/</a:t>
            </a:r>
            <a:r>
              <a:rPr lang="fa-IR" sz="2400" dirty="0" smtClean="0"/>
              <a:t>35</a:t>
            </a:r>
            <a:endParaRPr lang="en-US" dirty="0"/>
          </a:p>
        </p:txBody>
      </p:sp>
      <p:pic>
        <p:nvPicPr>
          <p:cNvPr id="3" name="Picture 2"/>
          <p:cNvPicPr>
            <a:picLocks noChangeAspect="1"/>
          </p:cNvPicPr>
          <p:nvPr/>
        </p:nvPicPr>
        <p:blipFill>
          <a:blip r:embed="rId3"/>
          <a:stretch>
            <a:fillRect/>
          </a:stretch>
        </p:blipFill>
        <p:spPr>
          <a:xfrm>
            <a:off x="1837894" y="994103"/>
            <a:ext cx="5829855" cy="3244129"/>
          </a:xfrm>
          <a:prstGeom prst="rect">
            <a:avLst/>
          </a:prstGeom>
        </p:spPr>
      </p:pic>
    </p:spTree>
    <p:extLst>
      <p:ext uri="{BB962C8B-B14F-4D97-AF65-F5344CB8AC3E}">
        <p14:creationId xmlns:p14="http://schemas.microsoft.com/office/powerpoint/2010/main" val="4242262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16148" cy="400110"/>
          </a:xfrm>
          <a:prstGeom prst="rect">
            <a:avLst/>
          </a:prstGeom>
          <a:noFill/>
        </p:spPr>
        <p:txBody>
          <a:bodyPr wrap="square" rtlCol="0">
            <a:spAutoFit/>
          </a:bodyPr>
          <a:lstStyle/>
          <a:p>
            <a:pPr algn="ctr" rtl="1"/>
            <a:r>
              <a:rPr lang="fa-IR" sz="2000" dirty="0" smtClean="0">
                <a:solidFill>
                  <a:schemeClr val="bg1"/>
                </a:solidFill>
                <a:cs typeface="B Nazanin" panose="00000400000000000000" pitchFamily="2" charset="-78"/>
              </a:rPr>
              <a:t>مجموعه داده ها</a:t>
            </a:r>
            <a:endParaRPr lang="en-US" sz="20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3600" b="1" dirty="0" smtClean="0">
                <a:effectLst>
                  <a:outerShdw blurRad="38100" dist="38100" dir="2700000" algn="tl">
                    <a:srgbClr val="000000">
                      <a:alpha val="43137"/>
                    </a:srgbClr>
                  </a:outerShdw>
                </a:effectLst>
                <a:cs typeface="B Nazanin" panose="00000400000000000000" pitchFamily="2" charset="-78"/>
              </a:rPr>
              <a:t>عنوان</a:t>
            </a:r>
          </a:p>
          <a:p>
            <a:pPr algn="ctr" rtl="1"/>
            <a:r>
              <a:rPr lang="fa-IR" sz="2800" dirty="0">
                <a:cs typeface="B Nazanin" panose="00000400000000000000" pitchFamily="2" charset="-78"/>
              </a:rPr>
              <a:t>یک شاخص جدید ظرفیت باتری برای باتری لیتیم-یون به کار گرفته شده در وسایل نقلیه الکتریکی با استفاده از سیستم استنتاج نورو-فازی آداپتیو </a:t>
            </a:r>
            <a:endParaRPr lang="fa-IR" sz="2800" dirty="0" smtClean="0">
              <a:cs typeface="B Nazanin" panose="00000400000000000000" pitchFamily="2" charset="-78"/>
            </a:endParaRPr>
          </a:p>
          <a:p>
            <a:pPr algn="ctr" rtl="1"/>
            <a:endParaRPr lang="fa-IR" sz="2800" dirty="0" smtClean="0">
              <a:cs typeface="B Nazanin" panose="00000400000000000000" pitchFamily="2" charset="-78"/>
            </a:endParaRPr>
          </a:p>
          <a:p>
            <a:pPr algn="r" rtl="1"/>
            <a:r>
              <a:rPr lang="fa-IR" sz="3600" b="1" dirty="0" smtClean="0">
                <a:effectLst>
                  <a:outerShdw blurRad="38100" dist="38100" dir="2700000" algn="tl">
                    <a:srgbClr val="000000">
                      <a:alpha val="43137"/>
                    </a:srgbClr>
                  </a:outerShdw>
                </a:effectLst>
                <a:cs typeface="B Nazanin" panose="00000400000000000000" pitchFamily="2" charset="-78"/>
              </a:rPr>
              <a:t>فهرست</a:t>
            </a:r>
            <a:endParaRPr lang="fa-IR" sz="3600" b="1" dirty="0" smtClean="0">
              <a:effectLst>
                <a:outerShdw blurRad="38100" dist="38100" dir="2700000" algn="tl">
                  <a:srgbClr val="000000">
                    <a:alpha val="43137"/>
                  </a:srgbClr>
                </a:outerShdw>
              </a:effectLst>
              <a:cs typeface="B Nazanin" panose="00000400000000000000" pitchFamily="2" charset="-78"/>
            </a:endParaRPr>
          </a:p>
          <a:p>
            <a:pPr marL="800100" lvl="1" indent="-342900" algn="r" rtl="1">
              <a:buFont typeface="Courier New" panose="02070309020205020404" pitchFamily="49" charset="0"/>
              <a:buChar char="o"/>
            </a:pPr>
            <a:r>
              <a:rPr lang="fa-IR" sz="2800" dirty="0" smtClean="0">
                <a:cs typeface="B Nazanin" panose="00000400000000000000" pitchFamily="2" charset="-78"/>
              </a:rPr>
              <a:t>مقدمه</a:t>
            </a:r>
          </a:p>
          <a:p>
            <a:pPr marL="800100" lvl="1" indent="-342900" algn="r" rtl="1">
              <a:buFont typeface="Courier New" panose="02070309020205020404" pitchFamily="49" charset="0"/>
              <a:buChar char="o"/>
            </a:pPr>
            <a:r>
              <a:rPr lang="fa-IR" sz="2800" dirty="0" smtClean="0">
                <a:cs typeface="B Nazanin" panose="00000400000000000000" pitchFamily="2" charset="-78"/>
              </a:rPr>
              <a:t>ویژگی‌های </a:t>
            </a:r>
            <a:r>
              <a:rPr lang="fa-IR" sz="2800" dirty="0">
                <a:cs typeface="B Nazanin" panose="00000400000000000000" pitchFamily="2" charset="-78"/>
              </a:rPr>
              <a:t>باتری </a:t>
            </a:r>
            <a:r>
              <a:rPr lang="fa-IR" sz="2800" dirty="0" smtClean="0">
                <a:cs typeface="B Nazanin" panose="00000400000000000000" pitchFamily="2" charset="-78"/>
              </a:rPr>
              <a:t>لیتیم-یون</a:t>
            </a:r>
          </a:p>
          <a:p>
            <a:pPr marL="800100" lvl="1" indent="-342900" algn="r" rtl="1">
              <a:buFont typeface="Courier New" panose="02070309020205020404" pitchFamily="49" charset="0"/>
              <a:buChar char="o"/>
            </a:pPr>
            <a:r>
              <a:rPr lang="fa-IR" sz="2800" dirty="0" smtClean="0">
                <a:cs typeface="B Nazanin" panose="00000400000000000000" pitchFamily="2" charset="-78"/>
              </a:rPr>
              <a:t>مدل </a:t>
            </a:r>
            <a:r>
              <a:rPr lang="fa-IR" sz="2800" dirty="0">
                <a:cs typeface="B Nazanin" panose="00000400000000000000" pitchFamily="2" charset="-78"/>
              </a:rPr>
              <a:t>سازی سواک لیتیم-یون با استفاده از </a:t>
            </a:r>
            <a:r>
              <a:rPr lang="fa-IR" sz="2800" dirty="0" smtClean="0">
                <a:cs typeface="B Nazanin" panose="00000400000000000000" pitchFamily="2" charset="-78"/>
              </a:rPr>
              <a:t>انفیس</a:t>
            </a:r>
          </a:p>
          <a:p>
            <a:pPr marL="800100" lvl="1" indent="-342900" algn="r" rtl="1">
              <a:buFont typeface="Courier New" panose="02070309020205020404" pitchFamily="49" charset="0"/>
              <a:buChar char="o"/>
            </a:pPr>
            <a:r>
              <a:rPr lang="fa-IR" sz="2800" dirty="0" smtClean="0">
                <a:cs typeface="B Nazanin" panose="00000400000000000000" pitchFamily="2" charset="-78"/>
              </a:rPr>
              <a:t>مجموعه داده‌ها</a:t>
            </a:r>
          </a:p>
          <a:p>
            <a:pPr marL="800100" lvl="1" indent="-342900" algn="r" rtl="1">
              <a:buFont typeface="Courier New" panose="02070309020205020404" pitchFamily="49" charset="0"/>
              <a:buChar char="o"/>
            </a:pPr>
            <a:r>
              <a:rPr lang="fa-IR" sz="2800" dirty="0" smtClean="0">
                <a:cs typeface="B Nazanin" panose="00000400000000000000" pitchFamily="2" charset="-78"/>
              </a:rPr>
              <a:t>فهمیدن </a:t>
            </a:r>
            <a:r>
              <a:rPr lang="fa-IR" sz="2800" dirty="0">
                <a:cs typeface="B Nazanin" panose="00000400000000000000" pitchFamily="2" charset="-78"/>
              </a:rPr>
              <a:t>مدل</a:t>
            </a:r>
            <a:endParaRPr lang="fa-IR" sz="2800" dirty="0" smtClean="0">
              <a:cs typeface="B Nazanin" panose="00000400000000000000" pitchFamily="2" charset="-78"/>
            </a:endParaRPr>
          </a:p>
          <a:p>
            <a:pPr marL="800100" lvl="1" indent="-342900" algn="r" rtl="1">
              <a:buFont typeface="Courier New" panose="02070309020205020404" pitchFamily="49" charset="0"/>
              <a:buChar char="o"/>
            </a:pPr>
            <a:r>
              <a:rPr lang="fa-IR" sz="2800" dirty="0" smtClean="0">
                <a:cs typeface="B Nazanin" panose="00000400000000000000" pitchFamily="2" charset="-78"/>
              </a:rPr>
              <a:t>نتیجه گیری</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ounded Rectangle 24"/>
          <p:cNvSpPr/>
          <p:nvPr/>
        </p:nvSpPr>
        <p:spPr>
          <a:xfrm>
            <a:off x="7741025" y="6394948"/>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58971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دو تا لایه آداپتیو در معماری انفیس وجود دارد، به عبارت دیگر، لایه اول و لایه چهارم. در لایة اول، پارامترهای قابل تغییر، به اصطلاح، پارامترهای فرضی می‌باشند. در لایه چهارم، پارامترهای قابل تغییر، به اصطلاح، پارامترهای نتیجه‌بخش می‌باشند. وظیفه الگوریتم یادگیری این است که همة پارامترهای قابل تغییر را تنظیم کند تا خروجی انفیس را با داده‌های ورودی تطبیق کند.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18</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450485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مدل سواک </a:t>
            </a:r>
            <a:r>
              <a:rPr lang="fa-IR" sz="2800" b="1" u="sng" dirty="0" smtClean="0">
                <a:cs typeface="B Nazanin" panose="00000400000000000000" pitchFamily="2" charset="-78"/>
              </a:rPr>
              <a:t>لیتیم-یون</a:t>
            </a:r>
          </a:p>
          <a:p>
            <a:pPr marL="457200" indent="-457200" algn="just" rtl="1">
              <a:lnSpc>
                <a:spcPct val="150000"/>
              </a:lnSpc>
              <a:buFont typeface="Wingdings" panose="05000000000000000000" pitchFamily="2" charset="2"/>
              <a:buChar char="§"/>
            </a:pPr>
            <a:r>
              <a:rPr lang="fa-IR" sz="2600" dirty="0">
                <a:cs typeface="B Nazanin" panose="00000400000000000000" pitchFamily="2" charset="-78"/>
              </a:rPr>
              <a:t>نکته مهم برای مدل انفیس در تخمین </a:t>
            </a:r>
            <a:r>
              <a:rPr lang="fa-IR" sz="2600" dirty="0" smtClean="0">
                <a:cs typeface="B Nazanin" panose="00000400000000000000" pitchFamily="2" charset="-78"/>
              </a:rPr>
              <a:t>بی آرسی </a:t>
            </a:r>
            <a:r>
              <a:rPr lang="fa-IR" sz="2600" dirty="0">
                <a:cs typeface="B Nazanin" panose="00000400000000000000" pitchFamily="2" charset="-78"/>
              </a:rPr>
              <a:t>باطری لیتیم-یون، انتخاب پارامترهای ورودی و خروجی می‌باشد. البته، پارامتر خروجی ظرفیت مطلوب باتری می‌باشد. این ظرفیت می‌تواند به وسیله سوک، </a:t>
            </a:r>
            <a:r>
              <a:rPr lang="fa-IR" sz="2600" dirty="0" smtClean="0">
                <a:cs typeface="B Nazanin" panose="00000400000000000000" pitchFamily="2" charset="-78"/>
              </a:rPr>
              <a:t>بی آرسی </a:t>
            </a:r>
            <a:r>
              <a:rPr lang="fa-IR" sz="2600" dirty="0">
                <a:cs typeface="B Nazanin" panose="00000400000000000000" pitchFamily="2" charset="-78"/>
              </a:rPr>
              <a:t>یا سواک نشان داده شود. سواک واقعاً مقدار نرمالایز شده </a:t>
            </a:r>
            <a:r>
              <a:rPr lang="fa-IR" sz="2600" dirty="0" smtClean="0">
                <a:cs typeface="B Nazanin" panose="00000400000000000000" pitchFamily="2" charset="-78"/>
              </a:rPr>
              <a:t>بی آرسی </a:t>
            </a:r>
            <a:r>
              <a:rPr lang="fa-IR" sz="2600" dirty="0">
                <a:cs typeface="B Nazanin" panose="00000400000000000000" pitchFamily="2" charset="-78"/>
              </a:rPr>
              <a:t>می‌باشد، </a:t>
            </a:r>
            <a:r>
              <a:rPr lang="fa-IR" sz="2600" dirty="0" smtClean="0">
                <a:cs typeface="B Nazanin" panose="00000400000000000000" pitchFamily="2" charset="-78"/>
              </a:rPr>
              <a:t>به ‌عبارت‌دیگر </a:t>
            </a:r>
            <a:r>
              <a:rPr lang="fa-IR" sz="2600" dirty="0">
                <a:cs typeface="B Nazanin" panose="00000400000000000000" pitchFamily="2" charset="-78"/>
              </a:rPr>
              <a:t>نسبت </a:t>
            </a:r>
            <a:r>
              <a:rPr lang="fa-IR" sz="2600" dirty="0" smtClean="0">
                <a:cs typeface="B Nazanin" panose="00000400000000000000" pitchFamily="2" charset="-78"/>
              </a:rPr>
              <a:t>بی آرسی به</a:t>
            </a:r>
            <a:r>
              <a:rPr lang="en-US" sz="2600" dirty="0" smtClean="0">
                <a:cs typeface="B Nazanin" panose="00000400000000000000" pitchFamily="2" charset="-78"/>
              </a:rPr>
              <a:t>BAC </a:t>
            </a:r>
            <a:r>
              <a:rPr lang="fa-IR" sz="2600" dirty="0" smtClean="0">
                <a:cs typeface="B Nazanin" panose="00000400000000000000" pitchFamily="2" charset="-78"/>
              </a:rPr>
              <a:t>. برای </a:t>
            </a:r>
            <a:r>
              <a:rPr lang="fa-IR" sz="2600" dirty="0">
                <a:cs typeface="B Nazanin" panose="00000400000000000000" pitchFamily="2" charset="-78"/>
              </a:rPr>
              <a:t>کاربرد </a:t>
            </a:r>
            <a:r>
              <a:rPr lang="en-US" sz="2600" dirty="0">
                <a:cs typeface="B Nazanin" panose="00000400000000000000" pitchFamily="2" charset="-78"/>
              </a:rPr>
              <a:t>EV، </a:t>
            </a:r>
            <a:r>
              <a:rPr lang="fa-IR" sz="2600" dirty="0">
                <a:cs typeface="B Nazanin" panose="00000400000000000000" pitchFamily="2" charset="-78"/>
              </a:rPr>
              <a:t>سواک با یک مقدار واحد یا درصد نسبت به </a:t>
            </a:r>
            <a:r>
              <a:rPr lang="fa-IR" sz="2600" dirty="0" smtClean="0">
                <a:cs typeface="B Nazanin" panose="00000400000000000000" pitchFamily="2" charset="-78"/>
              </a:rPr>
              <a:t>بی آرسی </a:t>
            </a:r>
            <a:r>
              <a:rPr lang="fa-IR" sz="2600" dirty="0">
                <a:cs typeface="B Nazanin" panose="00000400000000000000" pitchFamily="2" charset="-78"/>
              </a:rPr>
              <a:t>بر حسب </a:t>
            </a:r>
            <a:r>
              <a:rPr lang="en-US" sz="2600" dirty="0">
                <a:cs typeface="B Nazanin" panose="00000400000000000000" pitchFamily="2" charset="-78"/>
              </a:rPr>
              <a:t>W h </a:t>
            </a:r>
            <a:r>
              <a:rPr lang="fa-IR" sz="2600" dirty="0" smtClean="0">
                <a:cs typeface="B Nazanin" panose="00000400000000000000" pitchFamily="2" charset="-78"/>
              </a:rPr>
              <a:t> یا</a:t>
            </a:r>
            <a:r>
              <a:rPr lang="en-US" sz="2600" dirty="0" smtClean="0">
                <a:cs typeface="B Nazanin" panose="00000400000000000000" pitchFamily="2" charset="-78"/>
              </a:rPr>
              <a:t>J </a:t>
            </a:r>
            <a:r>
              <a:rPr lang="fa-IR" sz="2600" dirty="0" smtClean="0">
                <a:cs typeface="B Nazanin" panose="00000400000000000000" pitchFamily="2" charset="-78"/>
              </a:rPr>
              <a:t> ترجیح </a:t>
            </a:r>
            <a:r>
              <a:rPr lang="fa-IR" sz="2600" dirty="0">
                <a:cs typeface="B Nazanin" panose="00000400000000000000" pitchFamily="2" charset="-78"/>
              </a:rPr>
              <a:t>داده می‌شود. تعریف اصلی از سوک، نسبت مواد فعال باقی مانده به مواد فعال کل در درون باطری می‌باشد که می‌تواند واقعاً به انرژی الکتریکی از انرژی شیمیایی تبدیل شود.</a:t>
            </a:r>
            <a:endParaRPr lang="fa-IR" sz="26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6715" y="5339356"/>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19</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7646302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اگرچه پارامترهای شیمیایی باتری به طور مستقیم می‌توانند ویژگی‌ها و ظرفیت‌های باتری را توصیف کنند، ولی آن‌ها برای بودن به عنوان پارامترهای ورودی برای </a:t>
            </a:r>
            <a:r>
              <a:rPr lang="fa-IR" sz="2800" dirty="0" smtClean="0">
                <a:cs typeface="B Nazanin" panose="00000400000000000000" pitchFamily="2" charset="-78"/>
              </a:rPr>
              <a:t>کاربرد</a:t>
            </a:r>
            <a:r>
              <a:rPr lang="en-US" sz="2800" dirty="0" smtClean="0">
                <a:cs typeface="B Nazanin" panose="00000400000000000000" pitchFamily="2" charset="-78"/>
              </a:rPr>
              <a:t>EV </a:t>
            </a:r>
            <a:r>
              <a:rPr lang="fa-IR" sz="2800" dirty="0" smtClean="0">
                <a:cs typeface="B Nazanin" panose="00000400000000000000" pitchFamily="2" charset="-78"/>
              </a:rPr>
              <a:t> غیرعملی </a:t>
            </a:r>
            <a:r>
              <a:rPr lang="fa-IR" sz="2800" dirty="0">
                <a:cs typeface="B Nazanin" panose="00000400000000000000" pitchFamily="2" charset="-78"/>
              </a:rPr>
              <a:t>می‌باشند. از دیدگاه کاربرد </a:t>
            </a:r>
            <a:r>
              <a:rPr lang="en-US" sz="2800" dirty="0">
                <a:cs typeface="B Nazanin" panose="00000400000000000000" pitchFamily="2" charset="-78"/>
              </a:rPr>
              <a:t>EV، </a:t>
            </a:r>
            <a:r>
              <a:rPr lang="fa-IR" sz="2800" dirty="0">
                <a:cs typeface="B Nazanin" panose="00000400000000000000" pitchFamily="2" charset="-78"/>
              </a:rPr>
              <a:t>پارامترهای ورودی بایستی به آسانی قابل اندازه‌گیری و از لحاظ الکتریکی قابل نمایش باشند، از قبیل ولتاژ پایانه باتری، جریان تخلیه، ظرفیت و دمای تخلیه. قبلاً، ولتاژ پایانه آنی باتری به عنوان پارامتر ورودی برای تخمین </a:t>
            </a:r>
            <a:r>
              <a:rPr lang="fa-IR" sz="2800" dirty="0" smtClean="0">
                <a:cs typeface="B Nazanin" panose="00000400000000000000" pitchFamily="2" charset="-78"/>
              </a:rPr>
              <a:t>بی آرسی </a:t>
            </a:r>
            <a:r>
              <a:rPr lang="fa-IR" sz="2800" dirty="0">
                <a:cs typeface="B Nazanin" panose="00000400000000000000" pitchFamily="2" charset="-78"/>
              </a:rPr>
              <a:t>انتخاب شده است.</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20</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0197831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در </a:t>
            </a:r>
            <a:r>
              <a:rPr lang="fa-IR" sz="2800" dirty="0">
                <a:cs typeface="B Nazanin" panose="00000400000000000000" pitchFamily="2" charset="-78"/>
              </a:rPr>
              <a:t>هر حال، استفاده از این پارامتر عموماً شامل مسئله آشفتگی می‌شود. شکل 4 روابط بین ولتاژ پایانه آنی باطری و سواک تحت پروفایل‌های مختلف جریان </a:t>
            </a:r>
            <a:r>
              <a:rPr lang="fa-IR" sz="2800" dirty="0" smtClean="0">
                <a:cs typeface="B Nazanin" panose="00000400000000000000" pitchFamily="2" charset="-78"/>
              </a:rPr>
              <a:t>تخلیه</a:t>
            </a:r>
            <a:r>
              <a:rPr lang="en-US" sz="2800" dirty="0" smtClean="0">
                <a:cs typeface="B Nazanin" panose="00000400000000000000" pitchFamily="2" charset="-78"/>
              </a:rPr>
              <a:t>EV </a:t>
            </a:r>
            <a:r>
              <a:rPr lang="fa-IR" sz="2800" dirty="0" smtClean="0">
                <a:cs typeface="B Nazanin" panose="00000400000000000000" pitchFamily="2" charset="-78"/>
              </a:rPr>
              <a:t> را </a:t>
            </a:r>
            <a:r>
              <a:rPr lang="fa-IR" sz="2800" dirty="0">
                <a:cs typeface="B Nazanin" panose="00000400000000000000" pitchFamily="2" charset="-78"/>
              </a:rPr>
              <a:t>در دمای 20 درجه سانتی‌گراد نشان می‌دهد. برای بهبود صحت تخمین و جلوگیری از مسئله آشفتگی، توزیع های ظرفیت تخلیه/احیا، به جای جریان تخلیه آنی به عنوان پارامترهای ورودی استفاده شده‌اند. همچنین، ازآنجایی‌که حساسیت دمایی باطری لیتیم-یون مهم </a:t>
            </a:r>
            <a:r>
              <a:rPr lang="fa-IR" sz="2800" dirty="0" smtClean="0">
                <a:cs typeface="B Nazanin" panose="00000400000000000000" pitchFamily="2" charset="-78"/>
              </a:rPr>
              <a:t>می باشد</a:t>
            </a:r>
            <a:r>
              <a:rPr lang="fa-IR" sz="2800" dirty="0">
                <a:cs typeface="B Nazanin" panose="00000400000000000000" pitchFamily="2" charset="-78"/>
              </a:rPr>
              <a:t>، توزیع های دما به عنوان پارامترهای ورودی انتخاب شده‌اند.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21</a:t>
            </a:r>
            <a:r>
              <a:rPr lang="en-US" sz="2400" dirty="0" smtClean="0"/>
              <a:t>/</a:t>
            </a:r>
            <a:r>
              <a:rPr lang="fa-IR" sz="2400" dirty="0" smtClean="0"/>
              <a:t>35</a:t>
            </a:r>
            <a:endParaRPr lang="en-US" dirty="0"/>
          </a:p>
        </p:txBody>
      </p:sp>
    </p:spTree>
    <p:extLst>
      <p:ext uri="{BB962C8B-B14F-4D97-AF65-F5344CB8AC3E}">
        <p14:creationId xmlns:p14="http://schemas.microsoft.com/office/powerpoint/2010/main" val="5466680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شکل 4: تاثیر ولتاژ پایانه</a:t>
            </a:r>
            <a:r>
              <a:rPr lang="fa-IR" sz="2200" dirty="0" smtClean="0">
                <a:cs typeface="B Nazanin" panose="00000400000000000000" pitchFamily="2" charset="-78"/>
              </a:rPr>
              <a:t>­ </a:t>
            </a:r>
            <a:r>
              <a:rPr lang="fa-IR" sz="2200" dirty="0">
                <a:cs typeface="B Nazanin" panose="00000400000000000000" pitchFamily="2" charset="-78"/>
              </a:rPr>
              <a:t>باتری روی سواک در پروفایل­های مختلف جریان تخلیه</a:t>
            </a:r>
            <a:r>
              <a:rPr lang="fa-IR" sz="2200" dirty="0" smtClean="0">
                <a:cs typeface="B Nazanin" panose="00000400000000000000" pitchFamily="2" charset="-78"/>
              </a:rPr>
              <a:t>­ </a:t>
            </a:r>
            <a:r>
              <a:rPr lang="en-US" sz="2200" dirty="0">
                <a:cs typeface="B Nazanin" panose="00000400000000000000" pitchFamily="2" charset="-78"/>
              </a:rPr>
              <a:t>EV</a:t>
            </a:r>
            <a:r>
              <a:rPr lang="fa-IR" sz="2200" dirty="0">
                <a:cs typeface="B Nazanin" panose="00000400000000000000" pitchFamily="2" charset="-78"/>
              </a:rPr>
              <a:t> در دمای 20 </a:t>
            </a:r>
            <a:r>
              <a:rPr lang="fa-IR" sz="2200" dirty="0" smtClean="0">
                <a:cs typeface="B Nazanin" panose="00000400000000000000" pitchFamily="2" charset="-78"/>
              </a:rPr>
              <a:t>درجه </a:t>
            </a:r>
            <a:r>
              <a:rPr lang="fa-IR" sz="2200" dirty="0">
                <a:cs typeface="B Nazanin" panose="00000400000000000000" pitchFamily="2" charset="-78"/>
              </a:rPr>
              <a:t>سانتی­گراد: (</a:t>
            </a:r>
            <a:r>
              <a:rPr lang="en-US" sz="2200" dirty="0">
                <a:cs typeface="B Nazanin" panose="00000400000000000000" pitchFamily="2" charset="-78"/>
              </a:rPr>
              <a:t>a</a:t>
            </a:r>
            <a:r>
              <a:rPr lang="fa-IR" sz="2200" dirty="0">
                <a:cs typeface="B Nazanin" panose="00000400000000000000" pitchFamily="2" charset="-78"/>
              </a:rPr>
              <a:t>) </a:t>
            </a:r>
            <a:r>
              <a:rPr lang="en-US" sz="2200" dirty="0">
                <a:cs typeface="B Nazanin" panose="00000400000000000000" pitchFamily="2" charset="-78"/>
              </a:rPr>
              <a:t>ECE</a:t>
            </a:r>
            <a:r>
              <a:rPr lang="fa-IR" sz="2200" dirty="0">
                <a:cs typeface="B Nazanin" panose="00000400000000000000" pitchFamily="2" charset="-78"/>
              </a:rPr>
              <a:t>؛ (</a:t>
            </a:r>
            <a:r>
              <a:rPr lang="en-US" sz="2200" dirty="0">
                <a:cs typeface="B Nazanin" panose="00000400000000000000" pitchFamily="2" charset="-78"/>
              </a:rPr>
              <a:t>b</a:t>
            </a:r>
            <a:r>
              <a:rPr lang="fa-IR" sz="2200" dirty="0">
                <a:cs typeface="B Nazanin" panose="00000400000000000000" pitchFamily="2" charset="-78"/>
              </a:rPr>
              <a:t>) </a:t>
            </a:r>
            <a:r>
              <a:rPr lang="en-US" sz="2200" dirty="0">
                <a:cs typeface="B Nazanin" panose="00000400000000000000" pitchFamily="2" charset="-78"/>
              </a:rPr>
              <a:t>FUDS</a:t>
            </a:r>
            <a:r>
              <a:rPr lang="fa-IR" sz="2200" dirty="0">
                <a:cs typeface="B Nazanin" panose="00000400000000000000" pitchFamily="2" charset="-78"/>
              </a:rPr>
              <a:t>؛ (</a:t>
            </a:r>
            <a:r>
              <a:rPr lang="en-US" sz="2200" dirty="0">
                <a:cs typeface="B Nazanin" panose="00000400000000000000" pitchFamily="2" charset="-78"/>
              </a:rPr>
              <a:t>c</a:t>
            </a:r>
            <a:r>
              <a:rPr lang="fa-IR" sz="2200" dirty="0">
                <a:cs typeface="B Nazanin" panose="00000400000000000000" pitchFamily="2" charset="-78"/>
              </a:rPr>
              <a:t>) </a:t>
            </a:r>
            <a:r>
              <a:rPr lang="en-US" sz="2200" dirty="0">
                <a:cs typeface="B Nazanin" panose="00000400000000000000" pitchFamily="2" charset="-78"/>
              </a:rPr>
              <a:t>FHDS</a:t>
            </a:r>
            <a:r>
              <a:rPr lang="fa-IR" sz="2200" dirty="0">
                <a:cs typeface="B Nazanin" panose="00000400000000000000" pitchFamily="2" charset="-78"/>
              </a:rPr>
              <a:t>؛ (</a:t>
            </a:r>
            <a:r>
              <a:rPr lang="en-US" sz="2200" dirty="0">
                <a:cs typeface="B Nazanin" panose="00000400000000000000" pitchFamily="2" charset="-78"/>
              </a:rPr>
              <a:t>d</a:t>
            </a:r>
            <a:r>
              <a:rPr lang="fa-IR" sz="2200" dirty="0">
                <a:cs typeface="B Nazanin" panose="00000400000000000000" pitchFamily="2" charset="-78"/>
              </a:rPr>
              <a:t>) </a:t>
            </a:r>
            <a:r>
              <a:rPr lang="en-US" sz="2200" dirty="0">
                <a:cs typeface="B Nazanin" panose="00000400000000000000" pitchFamily="2" charset="-78"/>
              </a:rPr>
              <a:t>JM 10.15</a:t>
            </a:r>
            <a:r>
              <a:rPr lang="fa-IR" sz="2200" dirty="0">
                <a:cs typeface="B Nazanin" panose="00000400000000000000" pitchFamily="2" charset="-78"/>
              </a:rPr>
              <a:t>.</a:t>
            </a:r>
            <a:endParaRPr lang="en-US" sz="22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22</a:t>
            </a:r>
            <a:r>
              <a:rPr lang="en-US" sz="2400" dirty="0" smtClean="0"/>
              <a:t>/</a:t>
            </a:r>
            <a:r>
              <a:rPr lang="fa-IR" sz="2400" dirty="0" smtClean="0"/>
              <a:t>35</a:t>
            </a:r>
            <a:endParaRPr lang="en-US" dirty="0"/>
          </a:p>
        </p:txBody>
      </p:sp>
      <p:pic>
        <p:nvPicPr>
          <p:cNvPr id="25" name="Picture 24"/>
          <p:cNvPicPr/>
          <p:nvPr/>
        </p:nvPicPr>
        <p:blipFill>
          <a:blip r:embed="rId3"/>
          <a:stretch>
            <a:fillRect/>
          </a:stretch>
        </p:blipFill>
        <p:spPr>
          <a:xfrm>
            <a:off x="1669958" y="346177"/>
            <a:ext cx="5943600" cy="3656965"/>
          </a:xfrm>
          <a:prstGeom prst="rect">
            <a:avLst/>
          </a:prstGeom>
        </p:spPr>
      </p:pic>
    </p:spTree>
    <p:extLst>
      <p:ext uri="{BB962C8B-B14F-4D97-AF65-F5344CB8AC3E}">
        <p14:creationId xmlns:p14="http://schemas.microsoft.com/office/powerpoint/2010/main" val="36745525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شکل </a:t>
            </a:r>
            <a:r>
              <a:rPr lang="fa-IR" sz="2800" dirty="0">
                <a:cs typeface="B Nazanin" panose="00000400000000000000" pitchFamily="2" charset="-78"/>
              </a:rPr>
              <a:t>5 مدل لیتیم-یون برای تخمین سواک با استفاده از انفیس را نشان می‌دهد. 7 تا پارامتر ورودی، شامل 4 تا توزیع های ظرفیت تخلیه شده، 1 ظرفیت احیا و 2 تا توزیع های دما، به متغیرهای زبانی </a:t>
            </a:r>
            <a:r>
              <a:rPr lang="fa-IR" sz="2800" dirty="0" smtClean="0">
                <a:cs typeface="B Nazanin" panose="00000400000000000000" pitchFamily="2" charset="-78"/>
              </a:rPr>
              <a:t>فازیفای </a:t>
            </a:r>
            <a:r>
              <a:rPr lang="fa-IR" sz="2800" dirty="0">
                <a:cs typeface="B Nazanin" panose="00000400000000000000" pitchFamily="2" charset="-78"/>
              </a:rPr>
              <a:t>شده‌اند و </a:t>
            </a:r>
            <a:r>
              <a:rPr lang="fa-IR" sz="2800" dirty="0" smtClean="0">
                <a:cs typeface="B Nazanin" panose="00000400000000000000" pitchFamily="2" charset="-78"/>
              </a:rPr>
              <a:t>با</a:t>
            </a:r>
            <a:r>
              <a:rPr lang="en-US" sz="2800" dirty="0" err="1" smtClean="0">
                <a:cs typeface="B Nazanin" panose="00000400000000000000" pitchFamily="2" charset="-78"/>
              </a:rPr>
              <a:t>X</a:t>
            </a:r>
            <a:r>
              <a:rPr lang="en-US" sz="2800" baseline="-25000" dirty="0" err="1" smtClean="0">
                <a:cs typeface="B Nazanin" panose="00000400000000000000" pitchFamily="2" charset="-78"/>
              </a:rPr>
              <a:t>i</a:t>
            </a:r>
            <a:r>
              <a:rPr lang="en-US" sz="2800" baseline="30000" dirty="0" err="1" smtClean="0">
                <a:cs typeface="B Nazanin" panose="00000400000000000000" pitchFamily="2" charset="-78"/>
              </a:rPr>
              <a:t>k</a:t>
            </a:r>
            <a:r>
              <a:rPr lang="en-US" sz="2800" dirty="0" smtClean="0">
                <a:cs typeface="B Nazanin" panose="00000400000000000000" pitchFamily="2" charset="-78"/>
              </a:rPr>
              <a:t>(t</a:t>
            </a:r>
            <a:r>
              <a:rPr lang="en-US" sz="2800" dirty="0">
                <a:cs typeface="B Nazanin" panose="00000400000000000000" pitchFamily="2" charset="-78"/>
              </a:rPr>
              <a:t>) </a:t>
            </a:r>
            <a:r>
              <a:rPr lang="fa-IR" sz="2800" dirty="0" smtClean="0">
                <a:cs typeface="B Nazanin" panose="00000400000000000000" pitchFamily="2" charset="-78"/>
              </a:rPr>
              <a:t> علامت </a:t>
            </a:r>
            <a:r>
              <a:rPr lang="fa-IR" sz="2800" dirty="0">
                <a:cs typeface="B Nazanin" panose="00000400000000000000" pitchFamily="2" charset="-78"/>
              </a:rPr>
              <a:t>گذاری شده‌اند، جایی که </a:t>
            </a:r>
            <a:r>
              <a:rPr lang="en-US" sz="2800" dirty="0" err="1">
                <a:cs typeface="B Nazanin" panose="00000400000000000000" pitchFamily="2" charset="-78"/>
              </a:rPr>
              <a:t>i</a:t>
            </a:r>
            <a:r>
              <a:rPr lang="en-US" sz="2800" dirty="0">
                <a:cs typeface="B Nazanin" panose="00000400000000000000" pitchFamily="2" charset="-78"/>
              </a:rPr>
              <a:t>=1,…7</a:t>
            </a:r>
            <a:r>
              <a:rPr lang="fa-IR" sz="2800" dirty="0">
                <a:cs typeface="B Nazanin" panose="00000400000000000000" pitchFamily="2" charset="-78"/>
              </a:rPr>
              <a:t> </a:t>
            </a:r>
            <a:r>
              <a:rPr lang="fa-IR" sz="2800" dirty="0" smtClean="0">
                <a:cs typeface="B Nazanin" panose="00000400000000000000" pitchFamily="2" charset="-78"/>
              </a:rPr>
              <a:t>و</a:t>
            </a:r>
            <a:r>
              <a:rPr lang="en-US" sz="2800" dirty="0" smtClean="0">
                <a:cs typeface="B Nazanin" panose="00000400000000000000" pitchFamily="2" charset="-78"/>
              </a:rPr>
              <a:t>k=1,2 </a:t>
            </a:r>
            <a:r>
              <a:rPr lang="fa-IR" sz="2800" dirty="0" smtClean="0">
                <a:cs typeface="B Nazanin" panose="00000400000000000000" pitchFamily="2" charset="-78"/>
              </a:rPr>
              <a:t> می‌باشد</a:t>
            </a:r>
            <a:r>
              <a:rPr lang="fa-IR" sz="2800" dirty="0">
                <a:cs typeface="B Nazanin" panose="00000400000000000000" pitchFamily="2" charset="-78"/>
              </a:rPr>
              <a:t>. خروجی مدل سواک مطلوب می‌باشد، که بین صفر و یک قرار دارد. بنابراین، تمام فرآیند می‌تواند به عنوان یک نگاشت غیرخطی از فضای ورودی دیده شود، که شامل توزیع های ظرفیت تخلیه شده/ احیا و توزیع های دما می‌باشد، و این نگاشت به فضای خروجی می‌باشد</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23</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912736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01527" y="5994838"/>
            <a:ext cx="151899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315585" y="168441"/>
            <a:ext cx="8652346" cy="5097923"/>
          </a:xfrm>
          <a:prstGeom prst="rect">
            <a:avLst/>
          </a:prstGeom>
          <a:noFill/>
        </p:spPr>
        <p:txBody>
          <a:bodyPr wrap="square" rtlCol="0" anchor="t">
            <a:noAutofit/>
          </a:bodyPr>
          <a:lstStyle/>
          <a:p>
            <a:pPr algn="ctr" rtl="1">
              <a:lnSpc>
                <a:spcPct val="150000"/>
              </a:lnSpc>
            </a:pPr>
            <a:endParaRPr lang="fa-IR" sz="2800" dirty="0" smtClean="0">
              <a:cs typeface="B Nazanin" panose="00000400000000000000" pitchFamily="2" charset="-78"/>
            </a:endParaRPr>
          </a:p>
          <a:p>
            <a:pPr algn="ctr" rtl="1">
              <a:lnSpc>
                <a:spcPct val="150000"/>
              </a:lnSpc>
            </a:pPr>
            <a:endParaRPr lang="fa-IR" sz="2800" dirty="0">
              <a:cs typeface="B Nazanin" panose="00000400000000000000" pitchFamily="2" charset="-78"/>
            </a:endParaRPr>
          </a:p>
          <a:p>
            <a:pPr algn="ctr" rtl="1">
              <a:lnSpc>
                <a:spcPct val="150000"/>
              </a:lnSpc>
            </a:pPr>
            <a:endParaRPr lang="fa-IR" sz="2800" dirty="0" smtClean="0">
              <a:cs typeface="B Nazanin" panose="00000400000000000000" pitchFamily="2" charset="-78"/>
            </a:endParaRPr>
          </a:p>
          <a:p>
            <a:pPr algn="ctr" rtl="1">
              <a:lnSpc>
                <a:spcPct val="150000"/>
              </a:lnSpc>
            </a:pPr>
            <a:endParaRPr lang="fa-IR" sz="2800" dirty="0">
              <a:cs typeface="B Nazanin" panose="00000400000000000000" pitchFamily="2" charset="-78"/>
            </a:endParaRPr>
          </a:p>
          <a:p>
            <a:pPr algn="ctr" rtl="1">
              <a:lnSpc>
                <a:spcPct val="150000"/>
              </a:lnSpc>
            </a:pPr>
            <a:endParaRPr lang="fa-IR" sz="2800" dirty="0" smtClean="0">
              <a:cs typeface="B Nazanin" panose="00000400000000000000" pitchFamily="2" charset="-78"/>
            </a:endParaRPr>
          </a:p>
          <a:p>
            <a:pPr algn="ctr" rtl="1">
              <a:lnSpc>
                <a:spcPct val="150000"/>
              </a:lnSpc>
            </a:pPr>
            <a:endParaRPr lang="fa-IR" sz="2800" dirty="0">
              <a:cs typeface="B Nazanin" panose="00000400000000000000" pitchFamily="2" charset="-78"/>
            </a:endParaRPr>
          </a:p>
          <a:p>
            <a:pPr algn="ctr" rtl="1">
              <a:lnSpc>
                <a:spcPct val="150000"/>
              </a:lnSpc>
            </a:pPr>
            <a:endParaRPr lang="fa-IR" sz="2800" dirty="0" smtClean="0">
              <a:cs typeface="B Nazanin" panose="00000400000000000000" pitchFamily="2" charset="-78"/>
            </a:endParaRPr>
          </a:p>
          <a:p>
            <a:pPr algn="ctr" rtl="1">
              <a:lnSpc>
                <a:spcPct val="150000"/>
              </a:lnSpc>
            </a:pPr>
            <a:endParaRPr lang="fa-IR" sz="2800" dirty="0">
              <a:cs typeface="B Nazanin" panose="00000400000000000000" pitchFamily="2" charset="-78"/>
            </a:endParaRPr>
          </a:p>
          <a:p>
            <a:pPr algn="ctr" rtl="1">
              <a:lnSpc>
                <a:spcPct val="150000"/>
              </a:lnSpc>
            </a:pPr>
            <a:r>
              <a:rPr lang="fa-IR" sz="2200" dirty="0" smtClean="0">
                <a:cs typeface="B Nazanin" panose="00000400000000000000" pitchFamily="2" charset="-78"/>
              </a:rPr>
              <a:t>شکل </a:t>
            </a:r>
            <a:r>
              <a:rPr lang="fa-IR" sz="2200" dirty="0">
                <a:cs typeface="B Nazanin" panose="00000400000000000000" pitchFamily="2" charset="-78"/>
              </a:rPr>
              <a:t>5: مدل لیتیم-یون برای تخمین </a:t>
            </a:r>
            <a:r>
              <a:rPr lang="fa-IR" sz="2200" dirty="0" smtClean="0">
                <a:cs typeface="B Nazanin" panose="00000400000000000000" pitchFamily="2" charset="-78"/>
              </a:rPr>
              <a:t>سواک</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24</a:t>
            </a:r>
            <a:r>
              <a:rPr lang="en-US" sz="2400" dirty="0" smtClean="0"/>
              <a:t>/</a:t>
            </a:r>
            <a:r>
              <a:rPr lang="fa-IR" sz="2400" dirty="0" smtClean="0"/>
              <a:t>35</a:t>
            </a:r>
            <a:endParaRPr lang="en-US" dirty="0"/>
          </a:p>
        </p:txBody>
      </p:sp>
      <p:pic>
        <p:nvPicPr>
          <p:cNvPr id="3" name="Picture 2"/>
          <p:cNvPicPr>
            <a:picLocks noChangeAspect="1"/>
          </p:cNvPicPr>
          <p:nvPr/>
        </p:nvPicPr>
        <p:blipFill>
          <a:blip r:embed="rId3"/>
          <a:stretch>
            <a:fillRect/>
          </a:stretch>
        </p:blipFill>
        <p:spPr>
          <a:xfrm>
            <a:off x="2410007" y="326627"/>
            <a:ext cx="4286250" cy="4781550"/>
          </a:xfrm>
          <a:prstGeom prst="rect">
            <a:avLst/>
          </a:prstGeom>
        </p:spPr>
      </p:pic>
    </p:spTree>
    <p:extLst>
      <p:ext uri="{BB962C8B-B14F-4D97-AF65-F5344CB8AC3E}">
        <p14:creationId xmlns:p14="http://schemas.microsoft.com/office/powerpoint/2010/main" val="14450836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77276" cy="4154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چهارم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مجموعه داده ها</a:t>
            </a:r>
            <a:endParaRPr lang="fa-IR" sz="9600" b="1"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25</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444833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77276" cy="4154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just" rtl="1">
              <a:lnSpc>
                <a:spcPct val="150000"/>
              </a:lnSpc>
            </a:pPr>
            <a:r>
              <a:rPr lang="fa-IR" sz="2800" b="1" u="sng" dirty="0">
                <a:cs typeface="B Nazanin" panose="00000400000000000000" pitchFamily="2" charset="-78"/>
              </a:rPr>
              <a:t>مجموعه داده‌ها</a:t>
            </a:r>
          </a:p>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یک باتری تجاری لیتیم-یون در دسترس برای آزمایش استفاده شده است. این باتری ولتاژ اسمی</a:t>
            </a:r>
            <a:r>
              <a:rPr lang="en-US" sz="2800" dirty="0">
                <a:cs typeface="B Nazanin" panose="00000400000000000000" pitchFamily="2" charset="-78"/>
              </a:rPr>
              <a:t>3.6 V </a:t>
            </a:r>
            <a:r>
              <a:rPr lang="fa-IR" sz="2800" dirty="0">
                <a:cs typeface="B Nazanin" panose="00000400000000000000" pitchFamily="2" charset="-78"/>
              </a:rPr>
              <a:t> و ظرفیت اسمی</a:t>
            </a:r>
            <a:r>
              <a:rPr lang="en-US" sz="2800" dirty="0">
                <a:cs typeface="B Nazanin" panose="00000400000000000000" pitchFamily="2" charset="-78"/>
              </a:rPr>
              <a:t>15 Ah </a:t>
            </a:r>
            <a:r>
              <a:rPr lang="fa-IR" sz="2800" dirty="0">
                <a:cs typeface="B Nazanin" panose="00000400000000000000" pitchFamily="2" charset="-78"/>
              </a:rPr>
              <a:t> و نرخ تخلیه </a:t>
            </a:r>
            <a:r>
              <a:rPr lang="en-US" sz="2800" dirty="0">
                <a:cs typeface="B Nazanin" panose="00000400000000000000" pitchFamily="2" charset="-78"/>
              </a:rPr>
              <a:t>0.2C </a:t>
            </a:r>
            <a:r>
              <a:rPr lang="fa-IR" sz="2800" dirty="0">
                <a:cs typeface="B Nazanin" panose="00000400000000000000" pitchFamily="2" charset="-78"/>
              </a:rPr>
              <a:t>دارد. این ظرفیت اسمی صرفاً یک مقدار مرجع می‌باشد، زیراکه نرخ تخلیه واقعی در یک</a:t>
            </a:r>
            <a:r>
              <a:rPr lang="en-US" sz="2800" dirty="0">
                <a:cs typeface="B Nazanin" panose="00000400000000000000" pitchFamily="2" charset="-78"/>
              </a:rPr>
              <a:t>EV </a:t>
            </a:r>
            <a:r>
              <a:rPr lang="fa-IR" sz="2800" dirty="0">
                <a:cs typeface="B Nazanin" panose="00000400000000000000" pitchFamily="2" charset="-78"/>
              </a:rPr>
              <a:t> معمولاً خیلی بزرگ‌تر از</a:t>
            </a:r>
            <a:r>
              <a:rPr lang="en-US" sz="2800" dirty="0">
                <a:cs typeface="B Nazanin" panose="00000400000000000000" pitchFamily="2" charset="-78"/>
              </a:rPr>
              <a:t>0.2C </a:t>
            </a:r>
            <a:r>
              <a:rPr lang="fa-IR" sz="2800" dirty="0">
                <a:cs typeface="B Nazanin" panose="00000400000000000000" pitchFamily="2" charset="-78"/>
              </a:rPr>
              <a:t> می‌باشد. همچنان که قبلاً گفته شد، </a:t>
            </a:r>
            <a:r>
              <a:rPr lang="en-US" sz="2800" dirty="0">
                <a:cs typeface="B Nazanin" panose="00000400000000000000" pitchFamily="2" charset="-78"/>
              </a:rPr>
              <a:t>BAC</a:t>
            </a:r>
            <a:r>
              <a:rPr lang="fa-IR" sz="2800" dirty="0">
                <a:cs typeface="B Nazanin" panose="00000400000000000000" pitchFamily="2" charset="-78"/>
              </a:rPr>
              <a:t> به صورت مقدار الکتریسیته در حالت کاملاً شارژ شده می‌باشد که می‌تواند در یک پروفایل جریان تخلیه مشخص و در یک دمای مشخص آزاد شود تا زمانی که به ولتاژ برش مشخص شده</a:t>
            </a:r>
            <a:r>
              <a:rPr lang="en-US" sz="2800" dirty="0">
                <a:cs typeface="B Nazanin" panose="00000400000000000000" pitchFamily="2" charset="-78"/>
              </a:rPr>
              <a:t>3 V </a:t>
            </a:r>
            <a:r>
              <a:rPr lang="fa-IR" sz="2800" dirty="0">
                <a:cs typeface="B Nazanin" panose="00000400000000000000" pitchFamily="2" charset="-78"/>
              </a:rPr>
              <a:t> رسیده شود. </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26</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1447233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77276" cy="4154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شکل 6: سیستم آزمایش باتری برای جمع آوری داده ها.</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27</a:t>
            </a:r>
            <a:r>
              <a:rPr lang="en-US" sz="2400" dirty="0" smtClean="0"/>
              <a:t>/</a:t>
            </a:r>
            <a:r>
              <a:rPr lang="fa-IR" sz="2400" dirty="0" smtClean="0"/>
              <a:t>35</a:t>
            </a:r>
            <a:endParaRPr lang="en-US" dirty="0"/>
          </a:p>
        </p:txBody>
      </p:sp>
      <p:pic>
        <p:nvPicPr>
          <p:cNvPr id="25" name="Picture 24"/>
          <p:cNvPicPr>
            <a:picLocks noChangeAspect="1"/>
          </p:cNvPicPr>
          <p:nvPr/>
        </p:nvPicPr>
        <p:blipFill>
          <a:blip r:embed="rId3"/>
          <a:stretch>
            <a:fillRect/>
          </a:stretch>
        </p:blipFill>
        <p:spPr>
          <a:xfrm>
            <a:off x="1623583" y="375894"/>
            <a:ext cx="6130499" cy="4102451"/>
          </a:xfrm>
          <a:prstGeom prst="rect">
            <a:avLst/>
          </a:prstGeom>
        </p:spPr>
      </p:pic>
    </p:spTree>
    <p:extLst>
      <p:ext uri="{BB962C8B-B14F-4D97-AF65-F5344CB8AC3E}">
        <p14:creationId xmlns:p14="http://schemas.microsoft.com/office/powerpoint/2010/main" val="31606759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16148" cy="400110"/>
          </a:xfrm>
          <a:prstGeom prst="rect">
            <a:avLst/>
          </a:prstGeom>
          <a:noFill/>
        </p:spPr>
        <p:txBody>
          <a:bodyPr wrap="square" rtlCol="0">
            <a:spAutoFit/>
          </a:bodyPr>
          <a:lstStyle/>
          <a:p>
            <a:pPr algn="ctr" rtl="1"/>
            <a:r>
              <a:rPr lang="fa-IR" sz="2000" dirty="0" smtClean="0">
                <a:solidFill>
                  <a:schemeClr val="bg1"/>
                </a:solidFill>
                <a:cs typeface="B Nazanin" panose="00000400000000000000" pitchFamily="2" charset="-78"/>
              </a:rPr>
              <a:t>مجموعه داده ها</a:t>
            </a:r>
            <a:endParaRPr lang="en-US" sz="20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اول</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مقدمه</a:t>
            </a:r>
            <a:endParaRPr lang="fa-IR" sz="9600" b="1" dirty="0" smtClean="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1</a:t>
            </a:r>
            <a:r>
              <a:rPr lang="en-US" sz="2400" dirty="0" smtClean="0"/>
              <a:t>/</a:t>
            </a:r>
            <a:r>
              <a:rPr lang="fa-IR" sz="2400" smtClean="0"/>
              <a:t>35</a:t>
            </a:r>
            <a:endParaRPr lang="en-US" dirty="0"/>
          </a:p>
        </p:txBody>
      </p:sp>
    </p:spTree>
    <p:extLst>
      <p:ext uri="{BB962C8B-B14F-4D97-AF65-F5344CB8AC3E}">
        <p14:creationId xmlns:p14="http://schemas.microsoft.com/office/powerpoint/2010/main" val="10505912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پنجم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فهمیدن مدل</a:t>
            </a:r>
            <a:endParaRPr lang="fa-IR" sz="9600" b="1"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28</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019704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مدل سواک مطرح‌شده به آسانی می‌تواند به عنوان یک شاخص عملی </a:t>
            </a:r>
            <a:r>
              <a:rPr lang="fa-IR" sz="2800" dirty="0" smtClean="0">
                <a:cs typeface="B Nazanin" panose="00000400000000000000" pitchFamily="2" charset="-78"/>
              </a:rPr>
              <a:t>بی آرسی </a:t>
            </a:r>
            <a:r>
              <a:rPr lang="fa-IR" sz="2800" dirty="0">
                <a:cs typeface="B Nazanin" panose="00000400000000000000" pitchFamily="2" charset="-78"/>
              </a:rPr>
              <a:t>با استفاده از میکرو- کنترلر کم‌هزینه فهمیده شود. شکل 10 نمودار مربوطه فهم را نشان می‌دهد. سخت‌افزار اصلی این شاخص یک میکرو- کنترلر می‌باشد، از قبیل اینتل 80</a:t>
            </a:r>
            <a:r>
              <a:rPr lang="en-US" sz="2800" dirty="0">
                <a:cs typeface="B Nazanin" panose="00000400000000000000" pitchFamily="2" charset="-78"/>
              </a:rPr>
              <a:t>C193، </a:t>
            </a:r>
            <a:r>
              <a:rPr lang="fa-IR" sz="2800" dirty="0">
                <a:cs typeface="B Nazanin" panose="00000400000000000000" pitchFamily="2" charset="-78"/>
              </a:rPr>
              <a:t>که شامل همه توابع مورد نیاز شامل </a:t>
            </a:r>
            <a:r>
              <a:rPr lang="fa-IR" sz="2800" dirty="0" smtClean="0">
                <a:cs typeface="B Nazanin" panose="00000400000000000000" pitchFamily="2" charset="-78"/>
              </a:rPr>
              <a:t>تبدیل</a:t>
            </a:r>
            <a:r>
              <a:rPr lang="en-US" sz="2800" dirty="0" smtClean="0">
                <a:cs typeface="B Nazanin" panose="00000400000000000000" pitchFamily="2" charset="-78"/>
              </a:rPr>
              <a:t>A/D </a:t>
            </a:r>
            <a:r>
              <a:rPr lang="fa-IR" sz="2800" dirty="0" smtClean="0">
                <a:cs typeface="B Nazanin" panose="00000400000000000000" pitchFamily="2" charset="-78"/>
              </a:rPr>
              <a:t> یک قطعه </a:t>
            </a:r>
            <a:r>
              <a:rPr lang="fa-IR" sz="2800" dirty="0">
                <a:cs typeface="B Nazanin" panose="00000400000000000000" pitchFamily="2" charset="-78"/>
              </a:rPr>
              <a:t>میکرو-کامپیوتر می‌باشد. نرم‌افزار این شاخص عمدتاً شامل 3 تا جزء می‌باشد، به‌عبارت‌دیگر، واحد دسته‌بندی، واحد اتحاد و واحد انفیس.</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29</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3843846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واحد دسته‌بندی جریان تخلیه را به 4 تا محدوده جریان از پیش تعریف‌شده دسته‌بندی می‌کند، برای اینکه جریان احیا را شناسایی کند و دما را به 2 تا محدوده از پیش تعریف شده دسته‌بندی کند. واحد اتحاد برای به‌انضمام درآوردن جریان‌های تخلیه/ احیا می‌باشد، بنابراین، برای تولید توزیع های ظرفیت تخلیه/ احیا می‌باشد. نهایتاً، واحد انفیس برای تخمین سواک به‌وسیلة مدل مطرح شده می‌باشد. مشخص است که مجموعه زبان جا داده شده در میکرو-کنترلر می‌تواند همه این توابع را بفهمد.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30</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284448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b">
            <a:noAutofit/>
          </a:bodyPr>
          <a:lstStyle/>
          <a:p>
            <a:pPr algn="ctr" rtl="1">
              <a:lnSpc>
                <a:spcPct val="150000"/>
              </a:lnSpc>
            </a:pPr>
            <a:r>
              <a:rPr lang="fa-IR" sz="2200" dirty="0">
                <a:cs typeface="B Nazanin" panose="00000400000000000000" pitchFamily="2" charset="-78"/>
              </a:rPr>
              <a:t>شکل </a:t>
            </a:r>
            <a:r>
              <a:rPr lang="fa-IR" sz="2200" dirty="0" smtClean="0">
                <a:cs typeface="B Nazanin" panose="00000400000000000000" pitchFamily="2" charset="-78"/>
              </a:rPr>
              <a:t>7: </a:t>
            </a:r>
            <a:r>
              <a:rPr lang="fa-IR" sz="2200" dirty="0">
                <a:cs typeface="B Nazanin" panose="00000400000000000000" pitchFamily="2" charset="-78"/>
              </a:rPr>
              <a:t>فهم مدل مطرح شده.</a:t>
            </a:r>
            <a:endParaRPr lang="fa-IR" sz="22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31</a:t>
            </a:r>
            <a:r>
              <a:rPr lang="en-US" sz="2400" dirty="0" smtClean="0"/>
              <a:t>/</a:t>
            </a:r>
            <a:r>
              <a:rPr lang="fa-IR" sz="2400" dirty="0" smtClean="0"/>
              <a:t>35</a:t>
            </a:r>
            <a:endParaRPr lang="en-US" dirty="0"/>
          </a:p>
        </p:txBody>
      </p:sp>
      <p:pic>
        <p:nvPicPr>
          <p:cNvPr id="3" name="Picture 2"/>
          <p:cNvPicPr>
            <a:picLocks noChangeAspect="1"/>
          </p:cNvPicPr>
          <p:nvPr/>
        </p:nvPicPr>
        <p:blipFill>
          <a:blip r:embed="rId3"/>
          <a:stretch>
            <a:fillRect/>
          </a:stretch>
        </p:blipFill>
        <p:spPr>
          <a:xfrm>
            <a:off x="1837894" y="1179933"/>
            <a:ext cx="5770050" cy="3028084"/>
          </a:xfrm>
          <a:prstGeom prst="rect">
            <a:avLst/>
          </a:prstGeom>
        </p:spPr>
      </p:pic>
    </p:spTree>
    <p:extLst>
      <p:ext uri="{BB962C8B-B14F-4D97-AF65-F5344CB8AC3E}">
        <p14:creationId xmlns:p14="http://schemas.microsoft.com/office/powerpoint/2010/main" val="19727650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ششم</a:t>
            </a:r>
            <a:endParaRPr lang="fa-IR" sz="5400" b="1" dirty="0">
              <a:effectLst>
                <a:outerShdw blurRad="38100" dist="38100" dir="2700000" algn="tl">
                  <a:srgbClr val="000000">
                    <a:alpha val="43137"/>
                  </a:srgbClr>
                </a:outerShdw>
              </a:effectLst>
              <a:cs typeface="B Nazanin" panose="00000400000000000000" pitchFamily="2" charset="-78"/>
            </a:endParaRPr>
          </a:p>
          <a:p>
            <a:pPr algn="ctr" rtl="1"/>
            <a:r>
              <a:rPr lang="fa-IR" sz="9600" b="1" dirty="0" smtClean="0">
                <a:effectLst>
                  <a:outerShdw blurRad="38100" dist="38100" dir="2700000" algn="tl">
                    <a:srgbClr val="000000">
                      <a:alpha val="43137"/>
                    </a:srgbClr>
                  </a:outerShdw>
                </a:effectLst>
                <a:cs typeface="B Nazanin" panose="00000400000000000000" pitchFamily="2" charset="-78"/>
              </a:rPr>
              <a:t>نتیجه گیری</a:t>
            </a:r>
            <a:endParaRPr lang="fa-IR" sz="9600" b="1" dirty="0">
              <a:effectLst>
                <a:outerShdw blurRad="38100" dist="38100" dir="2700000" algn="tl">
                  <a:srgbClr val="000000">
                    <a:alpha val="43137"/>
                  </a:srgbClr>
                </a:outerShdw>
              </a:effectLst>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32</a:t>
            </a:r>
            <a:r>
              <a:rPr lang="en-US" sz="2400" dirty="0" smtClean="0"/>
              <a:t>/</a:t>
            </a:r>
            <a:r>
              <a:rPr lang="fa-IR" sz="2400" dirty="0" smtClean="0"/>
              <a:t>35</a:t>
            </a:r>
            <a:endParaRPr lang="en-US" dirty="0"/>
          </a:p>
        </p:txBody>
      </p:sp>
      <p:sp>
        <p:nvSpPr>
          <p:cNvPr id="25" name="Rounded Rectangle 24"/>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083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این مقاله یک مدل جدید سواک برای تخمین صحیح </a:t>
            </a:r>
            <a:r>
              <a:rPr lang="fa-IR" sz="2800" dirty="0" smtClean="0">
                <a:cs typeface="B Nazanin" panose="00000400000000000000" pitchFamily="2" charset="-78"/>
              </a:rPr>
              <a:t>بی آرسی </a:t>
            </a:r>
            <a:r>
              <a:rPr lang="fa-IR" sz="2800" dirty="0">
                <a:cs typeface="B Nazanin" panose="00000400000000000000" pitchFamily="2" charset="-78"/>
              </a:rPr>
              <a:t>مربوط به یک باتری لیتیم-یون </a:t>
            </a:r>
            <a:r>
              <a:rPr lang="fa-IR" sz="2800" dirty="0" smtClean="0">
                <a:cs typeface="B Nazanin" panose="00000400000000000000" pitchFamily="2" charset="-78"/>
              </a:rPr>
              <a:t>برای</a:t>
            </a:r>
            <a:r>
              <a:rPr lang="en-US" sz="2800" dirty="0" smtClean="0">
                <a:cs typeface="B Nazanin" panose="00000400000000000000" pitchFamily="2" charset="-78"/>
              </a:rPr>
              <a:t>EV </a:t>
            </a:r>
            <a:r>
              <a:rPr lang="fa-IR" sz="2800" dirty="0">
                <a:cs typeface="B Nazanin" panose="00000400000000000000" pitchFamily="2" charset="-78"/>
              </a:rPr>
              <a:t>های مدرن را مطرح می‌کند. نکته مهم این است که این مدل از توزیع های ظرفیت تخلیه/ احیا و توزیع های دما به عنوان پارامترهای ورودی و سواک عنوان پارامتر خروجی استفاده می‌کند. </a:t>
            </a:r>
            <a:endParaRPr lang="fa-IR"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33</a:t>
            </a:r>
            <a:r>
              <a:rPr lang="en-US" sz="2400" dirty="0" smtClean="0"/>
              <a:t>/</a:t>
            </a:r>
            <a:r>
              <a:rPr lang="fa-IR" sz="2400" dirty="0" smtClean="0"/>
              <a:t>35</a:t>
            </a:r>
            <a:endParaRPr lang="en-US" dirty="0"/>
          </a:p>
        </p:txBody>
      </p:sp>
      <p:sp>
        <p:nvSpPr>
          <p:cNvPr id="25" name="Rounded Rectangle 24"/>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6044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علاوه بر این، پروفایل‌های جریان تخلیه واقعی</a:t>
            </a:r>
            <a:r>
              <a:rPr lang="en-US" sz="2800" dirty="0">
                <a:cs typeface="B Nazanin" panose="00000400000000000000" pitchFamily="2" charset="-78"/>
              </a:rPr>
              <a:t>EV </a:t>
            </a:r>
            <a:r>
              <a:rPr lang="fa-IR" sz="2800" dirty="0">
                <a:cs typeface="B Nazanin" panose="00000400000000000000" pitchFamily="2" charset="-78"/>
              </a:rPr>
              <a:t> برای فرمول بندی مدل مطرح شده استفاده شده‌اند. با مقایسه کردن سواک های به دست آمده از این مدل و </a:t>
            </a:r>
            <a:r>
              <a:rPr lang="fa-IR" sz="2800" dirty="0" smtClean="0">
                <a:cs typeface="B Nazanin" panose="00000400000000000000" pitchFamily="2" charset="-78"/>
              </a:rPr>
              <a:t>سواک های </a:t>
            </a:r>
            <a:r>
              <a:rPr lang="fa-IR" sz="2800" dirty="0">
                <a:cs typeface="B Nazanin" panose="00000400000000000000" pitchFamily="2" charset="-78"/>
              </a:rPr>
              <a:t>واقعی به دست آمده در آزمایشات، مدل مطرح شده اعتبارسنجی شده است تا یک صحت بالاتری را فراهم آورد.</a:t>
            </a:r>
            <a:endParaRPr lang="fa-IR"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34</a:t>
            </a:r>
            <a:r>
              <a:rPr lang="en-US" sz="2400" dirty="0" smtClean="0"/>
              <a:t>/</a:t>
            </a:r>
            <a:r>
              <a:rPr lang="fa-IR" sz="2400" dirty="0" smtClean="0"/>
              <a:t>35</a:t>
            </a:r>
            <a:endParaRPr lang="en-US" dirty="0"/>
          </a:p>
        </p:txBody>
      </p:sp>
      <p:sp>
        <p:nvSpPr>
          <p:cNvPr id="25" name="Rounded Rectangle 24"/>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546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66387"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پیشنهادات</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ctr" rtl="1"/>
            <a:r>
              <a:rPr lang="fa-IR" sz="8000" b="1" dirty="0" smtClean="0">
                <a:effectLst>
                  <a:outerShdw blurRad="38100" dist="38100" dir="2700000" algn="tl">
                    <a:srgbClr val="000000">
                      <a:alpha val="43137"/>
                    </a:srgbClr>
                  </a:outerShdw>
                </a:effectLst>
                <a:cs typeface="B Nazanin" panose="00000400000000000000" pitchFamily="2" charset="-78"/>
              </a:rPr>
              <a:t>پیشنهادات</a:t>
            </a:r>
            <a:endParaRPr lang="fa-IR" sz="8000" b="1" dirty="0">
              <a:effectLst>
                <a:outerShdw blurRad="38100" dist="38100" dir="2700000" algn="tl">
                  <a:srgbClr val="000000">
                    <a:alpha val="43137"/>
                  </a:srgbClr>
                </a:outerShdw>
              </a:effectLst>
              <a:cs typeface="B Nazanin" panose="00000400000000000000" pitchFamily="2" charset="-78"/>
            </a:endParaRPr>
          </a:p>
          <a:p>
            <a:pPr algn="ctr" rtl="1"/>
            <a:r>
              <a:rPr lang="fa-IR" sz="3600" b="1" dirty="0" smtClean="0">
                <a:cs typeface="B Nazanin" panose="00000400000000000000" pitchFamily="2" charset="-78"/>
              </a:rPr>
              <a:t>لطفا سوالات و </a:t>
            </a:r>
            <a:r>
              <a:rPr lang="fa-IR" sz="3600" b="1" dirty="0" smtClean="0">
                <a:cs typeface="B Nazanin" panose="00000400000000000000" pitchFamily="2" charset="-78"/>
              </a:rPr>
              <a:t>پیشنهادات خود </a:t>
            </a:r>
            <a:r>
              <a:rPr lang="fa-IR" sz="3600" b="1" dirty="0" smtClean="0">
                <a:cs typeface="B Nazanin" panose="00000400000000000000" pitchFamily="2" charset="-78"/>
              </a:rPr>
              <a:t>را مطرح فرمائید.</a:t>
            </a:r>
            <a:endParaRPr lang="fa-IR" sz="3600" b="1" dirty="0">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35</a:t>
            </a:r>
            <a:r>
              <a:rPr lang="en-US" sz="2400" dirty="0" smtClean="0"/>
              <a:t>/</a:t>
            </a:r>
            <a:r>
              <a:rPr lang="fa-IR" sz="2400" dirty="0" smtClean="0"/>
              <a:t>35</a:t>
            </a:r>
            <a:endParaRPr lang="en-US" dirty="0"/>
          </a:p>
        </p:txBody>
      </p:sp>
      <p:sp>
        <p:nvSpPr>
          <p:cNvPr id="25" name="Rounded Rectangle 24"/>
          <p:cNvSpPr/>
          <p:nvPr/>
        </p:nvSpPr>
        <p:spPr>
          <a:xfrm>
            <a:off x="1557478" y="642572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721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361236" y="5994838"/>
            <a:ext cx="1466261"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oAutofit/>
          </a:bodyPr>
          <a:lstStyle/>
          <a:p>
            <a:pPr algn="r" rtl="1"/>
            <a:endParaRPr lang="fa-IR" sz="2400" dirty="0" smtClean="0">
              <a:effectLst>
                <a:outerShdw blurRad="38100" dist="38100" dir="2700000" algn="tl">
                  <a:srgbClr val="000000">
                    <a:alpha val="43137"/>
                  </a:srgbClr>
                </a:outerShdw>
              </a:effectLst>
              <a:cs typeface="B Nazanin" panose="00000400000000000000" pitchFamily="2" charset="-78"/>
            </a:endParaRPr>
          </a:p>
          <a:p>
            <a:pPr algn="ctr" rtl="1"/>
            <a:endParaRPr lang="fa-IR" sz="6600" dirty="0" smtClean="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endParaRPr>
          </a:p>
          <a:p>
            <a:pPr algn="ctr" rtl="1"/>
            <a:r>
              <a:rPr lang="fa-IR" sz="6600" dirty="0" smtClean="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rPr>
              <a:t>با </a:t>
            </a:r>
            <a:r>
              <a:rPr lang="fa-IR" sz="6600" dirty="0">
                <a:effectLst>
                  <a:outerShdw blurRad="38100" dist="38100" dir="2700000" algn="tl">
                    <a:srgbClr val="000000">
                      <a:alpha val="43137"/>
                    </a:srgbClr>
                  </a:outerShdw>
                  <a:reflection blurRad="6350" stA="60000" endA="900" endPos="60000" dist="29997" dir="5400000" sy="-100000" algn="bl" rotWithShape="0"/>
                </a:effectLst>
                <a:cs typeface="B Titr" panose="00000700000000000000" pitchFamily="2" charset="-78"/>
              </a:rPr>
              <a:t>تشکر از توجه شما</a:t>
            </a:r>
          </a:p>
          <a:p>
            <a:pPr algn="ctr" rtl="1"/>
            <a:endParaRPr lang="fa-IR" sz="6600" dirty="0" smtClean="0">
              <a:effectLst>
                <a:outerShdw blurRad="38100" dist="38100" dir="2700000" algn="tl">
                  <a:srgbClr val="000000">
                    <a:alpha val="43137"/>
                  </a:srgbClr>
                </a:outerShdw>
              </a:effectLst>
              <a:cs typeface="B Nazanin" panose="00000400000000000000" pitchFamily="2" charset="-78"/>
            </a:endParaRPr>
          </a:p>
          <a:p>
            <a:pPr algn="r" rtl="1"/>
            <a:endParaRPr lang="en-US" sz="2400" dirty="0">
              <a:effectLst>
                <a:outerShdw blurRad="38100" dist="38100" dir="2700000" algn="tl">
                  <a:srgbClr val="000000">
                    <a:alpha val="43137"/>
                  </a:srgbClr>
                </a:outerShdw>
              </a:effectLst>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76353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2000"/>
                                        <p:tgtEl>
                                          <p:spTgt spid="20">
                                            <p:txEl>
                                              <p:pRg st="2" end="2"/>
                                            </p:txEl>
                                          </p:spTgt>
                                        </p:tgtEl>
                                      </p:cBhvr>
                                    </p:animEffect>
                                    <p:anim calcmode="lin" valueType="num">
                                      <p:cBhvr>
                                        <p:cTn id="8" dur="2000" fill="hold"/>
                                        <p:tgtEl>
                                          <p:spTgt spid="20">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16148" cy="400110"/>
          </a:xfrm>
          <a:prstGeom prst="rect">
            <a:avLst/>
          </a:prstGeom>
          <a:noFill/>
        </p:spPr>
        <p:txBody>
          <a:bodyPr wrap="square" rtlCol="0">
            <a:spAutoFit/>
          </a:bodyPr>
          <a:lstStyle/>
          <a:p>
            <a:pPr algn="ctr" rtl="1"/>
            <a:r>
              <a:rPr lang="fa-IR" sz="2000" dirty="0" smtClean="0">
                <a:solidFill>
                  <a:schemeClr val="bg1"/>
                </a:solidFill>
                <a:cs typeface="B Nazanin" panose="00000400000000000000" pitchFamily="2" charset="-78"/>
              </a:rPr>
              <a:t>مجموعه داده ها</a:t>
            </a:r>
            <a:endParaRPr lang="en-US" sz="20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در </a:t>
            </a:r>
            <a:r>
              <a:rPr lang="fa-IR" sz="2800" dirty="0">
                <a:cs typeface="B Nazanin" panose="00000400000000000000" pitchFamily="2" charset="-78"/>
              </a:rPr>
              <a:t>حال حاضر و در آینده قابل پیش‌بینی، باتری‌ها به عنوان منبع انرژی برای وسایل نقلیه الکتریکی مدرن (</a:t>
            </a:r>
            <a:r>
              <a:rPr lang="en-US" sz="2800" dirty="0">
                <a:cs typeface="B Nazanin" panose="00000400000000000000" pitchFamily="2" charset="-78"/>
              </a:rPr>
              <a:t>EVs</a:t>
            </a:r>
            <a:r>
              <a:rPr lang="fa-IR" sz="2800" dirty="0">
                <a:cs typeface="B Nazanin" panose="00000400000000000000" pitchFamily="2" charset="-78"/>
              </a:rPr>
              <a:t>)، شامل باتری </a:t>
            </a:r>
            <a:r>
              <a:rPr lang="en-US" sz="2800" dirty="0">
                <a:cs typeface="B Nazanin" panose="00000400000000000000" pitchFamily="2" charset="-78"/>
              </a:rPr>
              <a:t>EV</a:t>
            </a:r>
            <a:r>
              <a:rPr lang="fa-IR" sz="2800" dirty="0">
                <a:cs typeface="B Nazanin" panose="00000400000000000000" pitchFamily="2" charset="-78"/>
              </a:rPr>
              <a:t> (</a:t>
            </a:r>
            <a:r>
              <a:rPr lang="en-US" sz="2800" dirty="0">
                <a:cs typeface="B Nazanin" panose="00000400000000000000" pitchFamily="2" charset="-78"/>
              </a:rPr>
              <a:t>BEV</a:t>
            </a:r>
            <a:r>
              <a:rPr lang="fa-IR" sz="2800" dirty="0">
                <a:cs typeface="B Nazanin" panose="00000400000000000000" pitchFamily="2" charset="-78"/>
              </a:rPr>
              <a:t>)، هیبرید </a:t>
            </a:r>
            <a:r>
              <a:rPr lang="en-US" sz="2800" dirty="0">
                <a:cs typeface="B Nazanin" panose="00000400000000000000" pitchFamily="2" charset="-78"/>
              </a:rPr>
              <a:t>EV</a:t>
            </a:r>
            <a:r>
              <a:rPr lang="fa-IR" sz="2800" dirty="0">
                <a:cs typeface="B Nazanin" panose="00000400000000000000" pitchFamily="2" charset="-78"/>
              </a:rPr>
              <a:t> (</a:t>
            </a:r>
            <a:r>
              <a:rPr lang="en-US" sz="2800" dirty="0">
                <a:cs typeface="B Nazanin" panose="00000400000000000000" pitchFamily="2" charset="-78"/>
              </a:rPr>
              <a:t>HEV</a:t>
            </a:r>
            <a:r>
              <a:rPr lang="fa-IR" sz="2800" dirty="0">
                <a:cs typeface="B Nazanin" panose="00000400000000000000" pitchFamily="2" charset="-78"/>
              </a:rPr>
              <a:t>) و پیل سوختی </a:t>
            </a:r>
            <a:r>
              <a:rPr lang="en-US" sz="2800" dirty="0">
                <a:cs typeface="B Nazanin" panose="00000400000000000000" pitchFamily="2" charset="-78"/>
              </a:rPr>
              <a:t>EV</a:t>
            </a:r>
            <a:r>
              <a:rPr lang="fa-IR" sz="2800" dirty="0">
                <a:cs typeface="B Nazanin" panose="00000400000000000000" pitchFamily="2" charset="-78"/>
              </a:rPr>
              <a:t> (</a:t>
            </a:r>
            <a:r>
              <a:rPr lang="en-US" sz="2800" dirty="0">
                <a:cs typeface="B Nazanin" panose="00000400000000000000" pitchFamily="2" charset="-78"/>
              </a:rPr>
              <a:t>FCEV</a:t>
            </a:r>
            <a:r>
              <a:rPr lang="fa-IR" sz="2800" dirty="0">
                <a:cs typeface="B Nazanin" panose="00000400000000000000" pitchFamily="2" charset="-78"/>
              </a:rPr>
              <a:t>) مورد توافق هستند. این باتری‌های زیست </a:t>
            </a:r>
            <a:r>
              <a:rPr lang="fa-IR" sz="2800" dirty="0" smtClean="0">
                <a:cs typeface="B Nazanin" panose="00000400000000000000" pitchFamily="2" charset="-78"/>
              </a:rPr>
              <a:t>پذیر</a:t>
            </a:r>
            <a:r>
              <a:rPr lang="en-US" sz="2800" dirty="0" smtClean="0">
                <a:cs typeface="B Nazanin" panose="00000400000000000000" pitchFamily="2" charset="-78"/>
              </a:rPr>
              <a:t>EV </a:t>
            </a:r>
            <a:r>
              <a:rPr lang="fa-IR" sz="2800" dirty="0" smtClean="0">
                <a:cs typeface="B Nazanin" panose="00000400000000000000" pitchFamily="2" charset="-78"/>
              </a:rPr>
              <a:t> شامل </a:t>
            </a:r>
            <a:r>
              <a:rPr lang="fa-IR" sz="2800" dirty="0">
                <a:cs typeface="B Nazanin" panose="00000400000000000000" pitchFamily="2" charset="-78"/>
              </a:rPr>
              <a:t>یک شیر تنظیم کننده اسید می­باشند (</a:t>
            </a:r>
            <a:r>
              <a:rPr lang="en-US" sz="2800" dirty="0">
                <a:cs typeface="B Nazanin" panose="00000400000000000000" pitchFamily="2" charset="-78"/>
              </a:rPr>
              <a:t>VRLA</a:t>
            </a:r>
            <a:r>
              <a:rPr lang="fa-IR" sz="2800" dirty="0" smtClean="0">
                <a:cs typeface="B Nazanin" panose="00000400000000000000" pitchFamily="2" charset="-78"/>
              </a:rPr>
              <a:t>) و </a:t>
            </a:r>
            <a:r>
              <a:rPr lang="fa-IR" sz="2800" dirty="0">
                <a:cs typeface="B Nazanin" panose="00000400000000000000" pitchFamily="2" charset="-78"/>
              </a:rPr>
              <a:t>شامل نیکل-کادمیوم، نیکل-روی، هیبرید فلزی-نیکل، روی/هوا، آلومینیوم/هوا، سدیم/گوگرد، سدیم/ نیکل کلرید، لیتیم-پلیمر و لیتیم-یون می‌باشند</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2</a:t>
            </a:r>
            <a:r>
              <a:rPr lang="en-US" sz="2400" dirty="0" smtClean="0"/>
              <a:t>/</a:t>
            </a:r>
            <a:r>
              <a:rPr lang="fa-IR" sz="2400" dirty="0" smtClean="0"/>
              <a:t>35</a:t>
            </a:r>
            <a:endParaRPr lang="en-US" dirty="0"/>
          </a:p>
        </p:txBody>
      </p:sp>
    </p:spTree>
    <p:extLst>
      <p:ext uri="{BB962C8B-B14F-4D97-AF65-F5344CB8AC3E}">
        <p14:creationId xmlns:p14="http://schemas.microsoft.com/office/powerpoint/2010/main" val="2167140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16148" cy="400110"/>
          </a:xfrm>
          <a:prstGeom prst="rect">
            <a:avLst/>
          </a:prstGeom>
          <a:noFill/>
        </p:spPr>
        <p:txBody>
          <a:bodyPr wrap="square" rtlCol="0">
            <a:spAutoFit/>
          </a:bodyPr>
          <a:lstStyle/>
          <a:p>
            <a:pPr algn="ctr" rtl="1"/>
            <a:r>
              <a:rPr lang="fa-IR" sz="2000" dirty="0" smtClean="0">
                <a:solidFill>
                  <a:schemeClr val="bg1"/>
                </a:solidFill>
                <a:cs typeface="B Nazanin" panose="00000400000000000000" pitchFamily="2" charset="-78"/>
              </a:rPr>
              <a:t>مجموعه داده ها</a:t>
            </a:r>
            <a:endParaRPr lang="en-US" sz="20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باطری</a:t>
            </a:r>
            <a:r>
              <a:rPr lang="en-US" sz="2800" dirty="0" smtClean="0">
                <a:cs typeface="B Nazanin" panose="00000400000000000000" pitchFamily="2" charset="-78"/>
              </a:rPr>
              <a:t>VRLA </a:t>
            </a:r>
            <a:r>
              <a:rPr lang="fa-IR" sz="2800" dirty="0" smtClean="0">
                <a:cs typeface="B Nazanin" panose="00000400000000000000" pitchFamily="2" charset="-78"/>
              </a:rPr>
              <a:t> برای </a:t>
            </a:r>
            <a:r>
              <a:rPr lang="fa-IR" sz="2800" dirty="0">
                <a:cs typeface="B Nazanin" panose="00000400000000000000" pitchFamily="2" charset="-78"/>
              </a:rPr>
              <a:t>عملکرد </a:t>
            </a:r>
            <a:r>
              <a:rPr lang="fa-IR" sz="2800" dirty="0" smtClean="0">
                <a:cs typeface="B Nazanin" panose="00000400000000000000" pitchFamily="2" charset="-78"/>
              </a:rPr>
              <a:t>پایین</a:t>
            </a:r>
            <a:r>
              <a:rPr lang="en-US" sz="2800" dirty="0" smtClean="0">
                <a:cs typeface="B Nazanin" panose="00000400000000000000" pitchFamily="2" charset="-78"/>
              </a:rPr>
              <a:t>EV </a:t>
            </a:r>
            <a:r>
              <a:rPr lang="fa-IR" sz="2800" dirty="0">
                <a:cs typeface="B Nazanin" panose="00000400000000000000" pitchFamily="2" charset="-78"/>
              </a:rPr>
              <a:t>ها به دلیل سودمندی هزینه به طور گسترده‌ای مورد پذیرش قرار گرفته است؛ باطری هیبرید فلزی-نیکل برای عملکرد </a:t>
            </a:r>
            <a:r>
              <a:rPr lang="fa-IR" sz="2800" dirty="0" smtClean="0">
                <a:cs typeface="B Nazanin" panose="00000400000000000000" pitchFamily="2" charset="-78"/>
              </a:rPr>
              <a:t>متوسط</a:t>
            </a:r>
            <a:r>
              <a:rPr lang="en-US" sz="2800" dirty="0" smtClean="0">
                <a:cs typeface="B Nazanin" panose="00000400000000000000" pitchFamily="2" charset="-78"/>
              </a:rPr>
              <a:t>EV </a:t>
            </a:r>
            <a:r>
              <a:rPr lang="fa-IR" sz="2800" dirty="0">
                <a:cs typeface="B Nazanin" panose="00000400000000000000" pitchFamily="2" charset="-78"/>
              </a:rPr>
              <a:t>ها به دلیل انرژی مشخص خوب آن و توان مشخص خوب آن جذاب </a:t>
            </a:r>
            <a:r>
              <a:rPr lang="fa-IR" sz="2800" dirty="0" smtClean="0">
                <a:cs typeface="B Nazanin" panose="00000400000000000000" pitchFamily="2" charset="-78"/>
              </a:rPr>
              <a:t>می باشد</a:t>
            </a:r>
            <a:r>
              <a:rPr lang="fa-IR" sz="2800" dirty="0">
                <a:cs typeface="B Nazanin" panose="00000400000000000000" pitchFamily="2" charset="-78"/>
              </a:rPr>
              <a:t>؛ و باتری لیتیم-یون برای عملکرد </a:t>
            </a:r>
            <a:r>
              <a:rPr lang="fa-IR" sz="2800" dirty="0" smtClean="0">
                <a:cs typeface="B Nazanin" panose="00000400000000000000" pitchFamily="2" charset="-78"/>
              </a:rPr>
              <a:t>بالای</a:t>
            </a:r>
            <a:r>
              <a:rPr lang="en-US" sz="2800" dirty="0" smtClean="0">
                <a:cs typeface="B Nazanin" panose="00000400000000000000" pitchFamily="2" charset="-78"/>
              </a:rPr>
              <a:t>EV </a:t>
            </a:r>
            <a:r>
              <a:rPr lang="fa-IR" sz="2800" dirty="0">
                <a:cs typeface="B Nazanin" panose="00000400000000000000" pitchFamily="2" charset="-78"/>
              </a:rPr>
              <a:t>ها مورد پذیرش قرار گرفته است زیراکه انرژی مشخص عالی و توان مشخص عالی را فراهم </a:t>
            </a:r>
            <a:r>
              <a:rPr lang="fa-IR" sz="2800" dirty="0" smtClean="0">
                <a:cs typeface="B Nazanin" panose="00000400000000000000" pitchFamily="2" charset="-78"/>
              </a:rPr>
              <a:t>می‌آورد.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3</a:t>
            </a:r>
            <a:r>
              <a:rPr lang="en-US" sz="2400" dirty="0" smtClean="0"/>
              <a:t>/</a:t>
            </a:r>
            <a:r>
              <a:rPr lang="fa-IR" sz="2400" dirty="0" smtClean="0"/>
              <a:t>35</a:t>
            </a:r>
            <a:endParaRPr lang="en-US" dirty="0"/>
          </a:p>
        </p:txBody>
      </p:sp>
    </p:spTree>
    <p:extLst>
      <p:ext uri="{BB962C8B-B14F-4D97-AF65-F5344CB8AC3E}">
        <p14:creationId xmlns:p14="http://schemas.microsoft.com/office/powerpoint/2010/main" val="16318588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827179" y="5991246"/>
            <a:ext cx="1140752"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29" name="TextBox 28"/>
          <p:cNvSpPr txBox="1"/>
          <p:nvPr/>
        </p:nvSpPr>
        <p:spPr>
          <a:xfrm>
            <a:off x="6320357" y="5983134"/>
            <a:ext cx="1476358"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416148" cy="400110"/>
          </a:xfrm>
          <a:prstGeom prst="rect">
            <a:avLst/>
          </a:prstGeom>
          <a:noFill/>
        </p:spPr>
        <p:txBody>
          <a:bodyPr wrap="square" rtlCol="0">
            <a:spAutoFit/>
          </a:bodyPr>
          <a:lstStyle/>
          <a:p>
            <a:pPr algn="ctr" rtl="1"/>
            <a:r>
              <a:rPr lang="fa-IR" sz="2000" dirty="0" smtClean="0">
                <a:solidFill>
                  <a:schemeClr val="bg1"/>
                </a:solidFill>
                <a:cs typeface="B Nazanin" panose="00000400000000000000" pitchFamily="2" charset="-78"/>
              </a:rPr>
              <a:t>مجموعه داده ها</a:t>
            </a:r>
            <a:endParaRPr lang="en-US" sz="20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اخیراً، دیدگاه </a:t>
            </a:r>
            <a:r>
              <a:rPr lang="fa-IR" sz="2800" dirty="0" smtClean="0">
                <a:cs typeface="B Nazanin" panose="00000400000000000000" pitchFamily="2" charset="-78"/>
              </a:rPr>
              <a:t>مدلسازی</a:t>
            </a:r>
            <a:r>
              <a:rPr lang="en-US" sz="2800" dirty="0" smtClean="0">
                <a:cs typeface="B Nazanin" panose="00000400000000000000" pitchFamily="2" charset="-78"/>
              </a:rPr>
              <a:t>ANN </a:t>
            </a:r>
            <a:r>
              <a:rPr lang="fa-IR" sz="2800" dirty="0" smtClean="0">
                <a:cs typeface="B Nazanin" panose="00000400000000000000" pitchFamily="2" charset="-78"/>
              </a:rPr>
              <a:t> با </a:t>
            </a:r>
            <a:r>
              <a:rPr lang="fa-IR" sz="2800" dirty="0">
                <a:cs typeface="B Nazanin" panose="00000400000000000000" pitchFamily="2" charset="-78"/>
              </a:rPr>
              <a:t>شامل کردن فازی-لاجیک گسترده‌تر شده است، بنابراین استفاده از یک مدل سازی سیستم استنتاج نورو-فازی آداپتیو (انفیس) برای تخمین ظرفیت باتری هیبرید فلزی-نیکل به کار گرفته شده است. این دیدگاه به درستی می‌تواند حالت ظرفیت در دسترس (سواک) مربوط به باتری هیبرید فلزی-نیکل را تخمین بزند، سواک به </a:t>
            </a:r>
            <a:r>
              <a:rPr lang="fa-IR" sz="2800" dirty="0" smtClean="0">
                <a:cs typeface="B Nazanin" panose="00000400000000000000" pitchFamily="2" charset="-78"/>
              </a:rPr>
              <a:t>بی آرسی </a:t>
            </a:r>
            <a:r>
              <a:rPr lang="fa-IR" sz="2800" dirty="0">
                <a:cs typeface="B Nazanin" panose="00000400000000000000" pitchFamily="2" charset="-78"/>
              </a:rPr>
              <a:t>نرمالایز شده به </a:t>
            </a:r>
            <a:r>
              <a:rPr lang="fa-IR" sz="2800" dirty="0" smtClean="0">
                <a:cs typeface="B Nazanin" panose="00000400000000000000" pitchFamily="2" charset="-78"/>
              </a:rPr>
              <a:t>وسیله</a:t>
            </a:r>
            <a:r>
              <a:rPr lang="en-US" sz="2800" dirty="0" smtClean="0">
                <a:cs typeface="B Nazanin" panose="00000400000000000000" pitchFamily="2" charset="-78"/>
              </a:rPr>
              <a:t>BAC </a:t>
            </a:r>
            <a:r>
              <a:rPr lang="fa-IR" sz="2800" dirty="0" smtClean="0">
                <a:cs typeface="B Nazanin" panose="00000400000000000000" pitchFamily="2" charset="-78"/>
              </a:rPr>
              <a:t> نسبت </a:t>
            </a:r>
            <a:r>
              <a:rPr lang="fa-IR" sz="2800" dirty="0">
                <a:cs typeface="B Nazanin" panose="00000400000000000000" pitchFamily="2" charset="-78"/>
              </a:rPr>
              <a:t>داده می‌شود.</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4</a:t>
            </a:r>
            <a:r>
              <a:rPr lang="en-US" sz="2400" dirty="0" smtClean="0"/>
              <a:t>/</a:t>
            </a:r>
            <a:r>
              <a:rPr lang="fa-IR" sz="2400" dirty="0" smtClean="0"/>
              <a:t>35</a:t>
            </a:r>
            <a:endParaRPr lang="en-US" dirty="0"/>
          </a:p>
        </p:txBody>
      </p:sp>
    </p:spTree>
    <p:extLst>
      <p:ext uri="{BB962C8B-B14F-4D97-AF65-F5344CB8AC3E}">
        <p14:creationId xmlns:p14="http://schemas.microsoft.com/office/powerpoint/2010/main" val="35431016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algn="r" rtl="1"/>
            <a:r>
              <a:rPr lang="fa-IR" sz="5400" b="1" dirty="0" smtClean="0">
                <a:effectLst>
                  <a:outerShdw blurRad="38100" dist="38100" dir="2700000" algn="tl">
                    <a:srgbClr val="000000">
                      <a:alpha val="43137"/>
                    </a:srgbClr>
                  </a:outerShdw>
                </a:effectLst>
                <a:cs typeface="B Nazanin" panose="00000400000000000000" pitchFamily="2" charset="-78"/>
              </a:rPr>
              <a:t>فصل دوم</a:t>
            </a:r>
            <a:endParaRPr lang="fa-IR" sz="5400" b="1" dirty="0" smtClean="0">
              <a:effectLst>
                <a:outerShdw blurRad="38100" dist="38100" dir="2700000" algn="tl">
                  <a:srgbClr val="000000">
                    <a:alpha val="43137"/>
                  </a:srgbClr>
                </a:outerShdw>
              </a:effectLst>
              <a:cs typeface="B Nazanin" panose="00000400000000000000" pitchFamily="2" charset="-78"/>
            </a:endParaRPr>
          </a:p>
          <a:p>
            <a:pPr algn="ctr" rtl="1"/>
            <a:r>
              <a:rPr lang="fa-IR" sz="6600" b="1" dirty="0">
                <a:effectLst>
                  <a:outerShdw blurRad="38100" dist="38100" dir="2700000" algn="tl">
                    <a:srgbClr val="000000">
                      <a:alpha val="43137"/>
                    </a:srgbClr>
                  </a:outerShdw>
                </a:effectLst>
                <a:cs typeface="B Nazanin" panose="00000400000000000000" pitchFamily="2" charset="-78"/>
              </a:rPr>
              <a:t>ویژگی‌های باتری لیتیم-یون</a:t>
            </a: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5</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354115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smtClean="0">
                <a:cs typeface="B Nazanin" panose="00000400000000000000" pitchFamily="2" charset="-78"/>
              </a:rPr>
              <a:t>باطری </a:t>
            </a:r>
            <a:r>
              <a:rPr lang="fa-IR" sz="2800" dirty="0">
                <a:cs typeface="B Nazanin" panose="00000400000000000000" pitchFamily="2" charset="-78"/>
              </a:rPr>
              <a:t>لیتیم-یون از مواد درج شده کربن لیتیاد (</a:t>
            </a:r>
            <a:r>
              <a:rPr lang="en-US" sz="2800" dirty="0" err="1">
                <a:cs typeface="B Nazanin" panose="00000400000000000000" pitchFamily="2" charset="-78"/>
              </a:rPr>
              <a:t>Li</a:t>
            </a:r>
            <a:r>
              <a:rPr lang="en-US" sz="2800" baseline="-25000" dirty="0" err="1">
                <a:cs typeface="B Nazanin" panose="00000400000000000000" pitchFamily="2" charset="-78"/>
              </a:rPr>
              <a:t>x</a:t>
            </a:r>
            <a:r>
              <a:rPr lang="en-US" sz="2800" dirty="0" err="1">
                <a:cs typeface="B Nazanin" panose="00000400000000000000" pitchFamily="2" charset="-78"/>
              </a:rPr>
              <a:t>C</a:t>
            </a:r>
            <a:r>
              <a:rPr lang="fa-IR" sz="2800" dirty="0">
                <a:cs typeface="B Nazanin" panose="00000400000000000000" pitchFamily="2" charset="-78"/>
              </a:rPr>
              <a:t>) برای الکترود منفی به جای لیتیم فلزی استفاده می‌کند، اکسید درج شده فلز گذر لیتیاد (</a:t>
            </a:r>
            <a:r>
              <a:rPr lang="en-US" sz="2800" dirty="0">
                <a:cs typeface="B Nazanin" panose="00000400000000000000" pitchFamily="2" charset="-78"/>
              </a:rPr>
              <a:t>Li</a:t>
            </a:r>
            <a:r>
              <a:rPr lang="en-US" sz="2800" baseline="-25000" dirty="0">
                <a:cs typeface="B Nazanin" panose="00000400000000000000" pitchFamily="2" charset="-78"/>
              </a:rPr>
              <a:t>1-x</a:t>
            </a:r>
            <a:r>
              <a:rPr lang="en-US" sz="2800" dirty="0">
                <a:cs typeface="B Nazanin" panose="00000400000000000000" pitchFamily="2" charset="-78"/>
              </a:rPr>
              <a:t>M</a:t>
            </a:r>
            <a:r>
              <a:rPr lang="en-US" sz="2800" baseline="-25000" dirty="0">
                <a:cs typeface="B Nazanin" panose="00000400000000000000" pitchFamily="2" charset="-78"/>
              </a:rPr>
              <a:t>y</a:t>
            </a:r>
            <a:r>
              <a:rPr lang="en-US" sz="2800" dirty="0">
                <a:cs typeface="B Nazanin" panose="00000400000000000000" pitchFamily="2" charset="-78"/>
              </a:rPr>
              <a:t>O</a:t>
            </a:r>
            <a:r>
              <a:rPr lang="en-US" sz="2800" baseline="-25000" dirty="0">
                <a:cs typeface="B Nazanin" panose="00000400000000000000" pitchFamily="2" charset="-78"/>
              </a:rPr>
              <a:t>z</a:t>
            </a:r>
            <a:r>
              <a:rPr lang="fa-IR" sz="2800" dirty="0">
                <a:cs typeface="B Nazanin" panose="00000400000000000000" pitchFamily="2" charset="-78"/>
              </a:rPr>
              <a:t>) برای الکترود مثبت و یک محلول ارگانیک آبی یا یک پلیمر جامد برای الکترولیت استفاده می‌شود. یون‌های لیتیم از طریق الکترولیت بین الکتردهای مثبت و منفی در حین تخلیه و شارژ عبور می‌کنند. واکنش‌های الکتروشیمی کلی به </a:t>
            </a:r>
            <a:r>
              <a:rPr lang="fa-IR" sz="2800" dirty="0" smtClean="0">
                <a:cs typeface="B Nazanin" panose="00000400000000000000" pitchFamily="2" charset="-78"/>
              </a:rPr>
              <a:t>صورت</a:t>
            </a:r>
            <a:r>
              <a:rPr lang="en-US" sz="2800" dirty="0" smtClean="0">
                <a:cs typeface="B Nazanin" panose="00000400000000000000" pitchFamily="2" charset="-78"/>
              </a:rPr>
              <a:t>Li</a:t>
            </a:r>
            <a:r>
              <a:rPr lang="en-US" sz="2800" baseline="-25000" dirty="0" smtClean="0">
                <a:cs typeface="B Nazanin" panose="00000400000000000000" pitchFamily="2" charset="-78"/>
              </a:rPr>
              <a:t>x</a:t>
            </a:r>
            <a:r>
              <a:rPr lang="en-US" sz="2800" dirty="0" smtClean="0">
                <a:cs typeface="B Nazanin" panose="00000400000000000000" pitchFamily="2" charset="-78"/>
              </a:rPr>
              <a:t>C+Li</a:t>
            </a:r>
            <a:r>
              <a:rPr lang="en-US" sz="2800" baseline="-25000" dirty="0" smtClean="0">
                <a:cs typeface="B Nazanin" panose="00000400000000000000" pitchFamily="2" charset="-78"/>
              </a:rPr>
              <a:t>1-x</a:t>
            </a:r>
            <a:r>
              <a:rPr lang="en-US" sz="2800" dirty="0" smtClean="0">
                <a:cs typeface="B Nazanin" panose="00000400000000000000" pitchFamily="2" charset="-78"/>
              </a:rPr>
              <a:t>M</a:t>
            </a:r>
            <a:r>
              <a:rPr lang="en-US" sz="2800" baseline="-25000" dirty="0" smtClean="0">
                <a:cs typeface="B Nazanin" panose="00000400000000000000" pitchFamily="2" charset="-78"/>
              </a:rPr>
              <a:t>y</a:t>
            </a:r>
            <a:r>
              <a:rPr lang="en-US" sz="2800" dirty="0" smtClean="0">
                <a:cs typeface="B Nazanin" panose="00000400000000000000" pitchFamily="2" charset="-78"/>
              </a:rPr>
              <a:t>O</a:t>
            </a:r>
            <a:r>
              <a:rPr lang="en-US" sz="2800" baseline="-25000" dirty="0" smtClean="0">
                <a:cs typeface="B Nazanin" panose="00000400000000000000" pitchFamily="2" charset="-78"/>
              </a:rPr>
              <a:t>z</a:t>
            </a:r>
            <a:r>
              <a:rPr lang="en-US" sz="2800" dirty="0" smtClean="0">
                <a:cs typeface="B Nazanin" panose="00000400000000000000" pitchFamily="2" charset="-78"/>
              </a:rPr>
              <a:t> </a:t>
            </a:r>
            <a:r>
              <a:rPr lang="en-US" sz="2800" dirty="0">
                <a:cs typeface="B Nazanin" panose="00000400000000000000" pitchFamily="2" charset="-78"/>
              </a:rPr>
              <a:t>↔ C + </a:t>
            </a:r>
            <a:r>
              <a:rPr lang="en-US" sz="2800" dirty="0" err="1">
                <a:cs typeface="B Nazanin" panose="00000400000000000000" pitchFamily="2" charset="-78"/>
              </a:rPr>
              <a:t>LiM</a:t>
            </a:r>
            <a:r>
              <a:rPr lang="en-US" sz="2800" baseline="-25000" dirty="0" err="1">
                <a:cs typeface="B Nazanin" panose="00000400000000000000" pitchFamily="2" charset="-78"/>
              </a:rPr>
              <a:t>y</a:t>
            </a:r>
            <a:r>
              <a:rPr lang="en-US" sz="2800" dirty="0" err="1">
                <a:cs typeface="B Nazanin" panose="00000400000000000000" pitchFamily="2" charset="-78"/>
              </a:rPr>
              <a:t>O</a:t>
            </a:r>
            <a:r>
              <a:rPr lang="en-US" sz="2800" baseline="-25000" dirty="0" err="1">
                <a:cs typeface="B Nazanin" panose="00000400000000000000" pitchFamily="2" charset="-78"/>
              </a:rPr>
              <a:t>z</a:t>
            </a:r>
            <a:r>
              <a:rPr lang="en-US" sz="2800" dirty="0">
                <a:cs typeface="B Nazanin" panose="00000400000000000000" pitchFamily="2" charset="-78"/>
              </a:rPr>
              <a:t> </a:t>
            </a:r>
            <a:r>
              <a:rPr lang="fa-IR" sz="2800" dirty="0" smtClean="0">
                <a:cs typeface="B Nazanin" panose="00000400000000000000" pitchFamily="2" charset="-78"/>
              </a:rPr>
              <a:t> توصیف </a:t>
            </a:r>
            <a:r>
              <a:rPr lang="fa-IR" sz="2800" dirty="0">
                <a:cs typeface="B Nazanin" panose="00000400000000000000" pitchFamily="2" charset="-78"/>
              </a:rPr>
              <a:t>شده‌اند. </a:t>
            </a:r>
            <a:endParaRPr lang="en-US" sz="2800" dirty="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6</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0674844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106325" y="5864352"/>
            <a:ext cx="8910083" cy="646176"/>
          </a:xfrm>
          <a:prstGeom prst="roundRect">
            <a:avLst/>
          </a:prstGeom>
          <a:effectLst>
            <a:reflection blurRad="6350" stA="50000" endA="300" endPos="555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557478" y="6436862"/>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p:cNvSpPr txBox="1"/>
          <p:nvPr/>
        </p:nvSpPr>
        <p:spPr>
          <a:xfrm>
            <a:off x="7796715" y="5991246"/>
            <a:ext cx="1171216"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مقدمه</a:t>
            </a:r>
            <a:endParaRPr lang="en-US" sz="2200" dirty="0">
              <a:solidFill>
                <a:schemeClr val="bg1"/>
              </a:solidFill>
              <a:cs typeface="B Nazanin" panose="00000400000000000000" pitchFamily="2" charset="-78"/>
            </a:endParaRPr>
          </a:p>
        </p:txBody>
      </p:sp>
      <p:sp>
        <p:nvSpPr>
          <p:cNvPr id="30" name="TextBox 29"/>
          <p:cNvSpPr txBox="1"/>
          <p:nvPr/>
        </p:nvSpPr>
        <p:spPr>
          <a:xfrm>
            <a:off x="4827498" y="5983134"/>
            <a:ext cx="1462395"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مدل سازی</a:t>
            </a:r>
            <a:endParaRPr lang="en-US" sz="2200" dirty="0">
              <a:solidFill>
                <a:schemeClr val="bg1"/>
              </a:solidFill>
              <a:cs typeface="B Nazanin" panose="00000400000000000000" pitchFamily="2" charset="-78"/>
            </a:endParaRPr>
          </a:p>
        </p:txBody>
      </p:sp>
      <p:sp>
        <p:nvSpPr>
          <p:cNvPr id="31" name="TextBox 30"/>
          <p:cNvSpPr txBox="1"/>
          <p:nvPr/>
        </p:nvSpPr>
        <p:spPr>
          <a:xfrm>
            <a:off x="3439225" y="5994838"/>
            <a:ext cx="1509020" cy="415498"/>
          </a:xfrm>
          <a:prstGeom prst="rect">
            <a:avLst/>
          </a:prstGeom>
          <a:noFill/>
        </p:spPr>
        <p:txBody>
          <a:bodyPr wrap="square" rtlCol="0">
            <a:spAutoFit/>
          </a:bodyPr>
          <a:lstStyle/>
          <a:p>
            <a:pPr algn="ctr" rtl="1"/>
            <a:r>
              <a:rPr lang="fa-IR" sz="2100" dirty="0" smtClean="0">
                <a:solidFill>
                  <a:schemeClr val="bg1"/>
                </a:solidFill>
                <a:cs typeface="B Nazanin" panose="00000400000000000000" pitchFamily="2" charset="-78"/>
              </a:rPr>
              <a:t>مجموعه داده ها</a:t>
            </a:r>
            <a:endParaRPr lang="en-US" sz="2100" dirty="0">
              <a:solidFill>
                <a:schemeClr val="bg1"/>
              </a:solidFill>
              <a:cs typeface="B Nazanin" panose="00000400000000000000" pitchFamily="2" charset="-78"/>
            </a:endParaRPr>
          </a:p>
        </p:txBody>
      </p:sp>
      <p:sp>
        <p:nvSpPr>
          <p:cNvPr id="32" name="TextBox 31"/>
          <p:cNvSpPr txBox="1"/>
          <p:nvPr/>
        </p:nvSpPr>
        <p:spPr>
          <a:xfrm>
            <a:off x="1733781" y="5983133"/>
            <a:ext cx="1670440"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فهمیدن مدل</a:t>
            </a:r>
            <a:endParaRPr lang="en-US" sz="2200" dirty="0">
              <a:solidFill>
                <a:schemeClr val="bg1"/>
              </a:solidFill>
              <a:cs typeface="B Nazanin" panose="00000400000000000000" pitchFamily="2" charset="-78"/>
            </a:endParaRPr>
          </a:p>
        </p:txBody>
      </p:sp>
      <p:sp>
        <p:nvSpPr>
          <p:cNvPr id="33" name="TextBox 32"/>
          <p:cNvSpPr txBox="1"/>
          <p:nvPr/>
        </p:nvSpPr>
        <p:spPr>
          <a:xfrm>
            <a:off x="226959" y="5967890"/>
            <a:ext cx="1506821" cy="430887"/>
          </a:xfrm>
          <a:prstGeom prst="rect">
            <a:avLst/>
          </a:prstGeom>
          <a:noFill/>
        </p:spPr>
        <p:txBody>
          <a:bodyPr wrap="square" rtlCol="0">
            <a:spAutoFit/>
          </a:bodyPr>
          <a:lstStyle/>
          <a:p>
            <a:pPr algn="ctr" rtl="1"/>
            <a:r>
              <a:rPr lang="fa-IR" sz="2200" dirty="0" smtClean="0">
                <a:solidFill>
                  <a:schemeClr val="bg1"/>
                </a:solidFill>
                <a:cs typeface="B Nazanin" panose="00000400000000000000" pitchFamily="2" charset="-78"/>
              </a:rPr>
              <a:t>نتیجه گیری</a:t>
            </a:r>
            <a:endParaRPr lang="en-US" sz="2200" dirty="0">
              <a:solidFill>
                <a:schemeClr val="bg1"/>
              </a:solidFill>
              <a:cs typeface="B Nazanin" panose="00000400000000000000" pitchFamily="2" charset="-78"/>
            </a:endParaRPr>
          </a:p>
        </p:txBody>
      </p:sp>
      <p:sp>
        <p:nvSpPr>
          <p:cNvPr id="34" name="Rounded Rectangle 33"/>
          <p:cNvSpPr/>
          <p:nvPr/>
        </p:nvSpPr>
        <p:spPr>
          <a:xfrm>
            <a:off x="3289046" y="642926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ounded Rectangle 34"/>
          <p:cNvSpPr/>
          <p:nvPr/>
        </p:nvSpPr>
        <p:spPr>
          <a:xfrm>
            <a:off x="4680310" y="6422133"/>
            <a:ext cx="280416" cy="243840"/>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ounded Rectangle 35"/>
          <p:cNvSpPr/>
          <p:nvPr/>
        </p:nvSpPr>
        <p:spPr>
          <a:xfrm>
            <a:off x="6137516" y="6409910"/>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ounded Rectangle 36"/>
          <p:cNvSpPr/>
          <p:nvPr/>
        </p:nvSpPr>
        <p:spPr>
          <a:xfrm>
            <a:off x="7754082" y="6418995"/>
            <a:ext cx="280416" cy="243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Rectangle 1"/>
          <p:cNvSpPr/>
          <p:nvPr/>
        </p:nvSpPr>
        <p:spPr>
          <a:xfrm>
            <a:off x="106325" y="96253"/>
            <a:ext cx="8910084" cy="5716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226959" y="168442"/>
            <a:ext cx="8652346" cy="5097923"/>
          </a:xfrm>
          <a:prstGeom prst="rect">
            <a:avLst/>
          </a:prstGeom>
          <a:noFill/>
        </p:spPr>
        <p:txBody>
          <a:bodyPr wrap="square" rtlCol="0">
            <a:noAutofit/>
          </a:bodyPr>
          <a:lstStyle/>
          <a:p>
            <a:pPr algn="r" rtl="1"/>
            <a:endParaRPr lang="en-US" dirty="0"/>
          </a:p>
        </p:txBody>
      </p:sp>
      <p:sp>
        <p:nvSpPr>
          <p:cNvPr id="20" name="TextBox 19"/>
          <p:cNvSpPr txBox="1"/>
          <p:nvPr/>
        </p:nvSpPr>
        <p:spPr>
          <a:xfrm>
            <a:off x="271174" y="168442"/>
            <a:ext cx="8652346" cy="5097923"/>
          </a:xfrm>
          <a:prstGeom prst="rect">
            <a:avLst/>
          </a:prstGeom>
          <a:noFill/>
        </p:spPr>
        <p:txBody>
          <a:bodyPr wrap="square" rtlCol="0" anchor="ctr">
            <a:noAutofit/>
          </a:bodyPr>
          <a:lstStyle/>
          <a:p>
            <a:pPr marL="457200" indent="-457200" algn="just" rtl="1">
              <a:lnSpc>
                <a:spcPct val="150000"/>
              </a:lnSpc>
              <a:buFont typeface="Wingdings" panose="05000000000000000000" pitchFamily="2" charset="2"/>
              <a:buChar char="§"/>
            </a:pPr>
            <a:r>
              <a:rPr lang="fa-IR" sz="2800" dirty="0">
                <a:cs typeface="B Nazanin" panose="00000400000000000000" pitchFamily="2" charset="-78"/>
              </a:rPr>
              <a:t>در زمان تخلیه، یون های لیتیم از الکترود منفی آزاد می‌شوند، از طریق الکترولیت عبور کرده و به الکترود مثبت می‌رسند. در زمان شارژ شدن، فرایند برعکس انجام می‌شود. مواد الکترود مثبت </a:t>
            </a:r>
            <a:r>
              <a:rPr lang="en-US" sz="2800" dirty="0">
                <a:cs typeface="B Nazanin" panose="00000400000000000000" pitchFamily="2" charset="-78"/>
              </a:rPr>
              <a:t>Li-</a:t>
            </a:r>
            <a:r>
              <a:rPr lang="en-US" sz="2800" dirty="0" err="1">
                <a:cs typeface="B Nazanin" panose="00000400000000000000" pitchFamily="2" charset="-78"/>
              </a:rPr>
              <a:t>xCoO</a:t>
            </a:r>
            <a:r>
              <a:rPr lang="en-US" sz="2800" dirty="0">
                <a:cs typeface="B Nazanin" panose="00000400000000000000" pitchFamily="2" charset="-78"/>
              </a:rPr>
              <a:t>، Li1-xNiO2 </a:t>
            </a:r>
            <a:r>
              <a:rPr lang="fa-IR" sz="2800" dirty="0" smtClean="0">
                <a:cs typeface="B Nazanin" panose="00000400000000000000" pitchFamily="2" charset="-78"/>
              </a:rPr>
              <a:t>و</a:t>
            </a:r>
            <a:r>
              <a:rPr lang="en-US" sz="2800" dirty="0" smtClean="0">
                <a:cs typeface="B Nazanin" panose="00000400000000000000" pitchFamily="2" charset="-78"/>
              </a:rPr>
              <a:t>Li1-xMn2O4 </a:t>
            </a:r>
            <a:r>
              <a:rPr lang="fa-IR" sz="2800" dirty="0" smtClean="0">
                <a:cs typeface="B Nazanin" panose="00000400000000000000" pitchFamily="2" charset="-78"/>
              </a:rPr>
              <a:t> می‌باشند</a:t>
            </a:r>
            <a:r>
              <a:rPr lang="fa-IR" sz="2800" dirty="0">
                <a:cs typeface="B Nazanin" panose="00000400000000000000" pitchFamily="2" charset="-78"/>
              </a:rPr>
              <a:t>، که مزیت‌هایی از قبیل پایداری در هوا، ولتاژ بالا و قابلیت برگشت پذیری برای واکنش لیتیم دارد. </a:t>
            </a:r>
            <a:endParaRPr lang="fa-IR" sz="2800" dirty="0" smtClean="0">
              <a:cs typeface="B Nazanin" panose="00000400000000000000" pitchFamily="2" charset="-78"/>
            </a:endParaRPr>
          </a:p>
        </p:txBody>
      </p:sp>
      <p:sp>
        <p:nvSpPr>
          <p:cNvPr id="21" name="Action Button: Home 20">
            <a:hlinkClick r:id="" action="ppaction://hlinkshowjump?jump=firstslide" highlightClick="1"/>
          </p:cNvPr>
          <p:cNvSpPr/>
          <p:nvPr/>
        </p:nvSpPr>
        <p:spPr>
          <a:xfrm>
            <a:off x="226959" y="5266365"/>
            <a:ext cx="421105" cy="489703"/>
          </a:xfrm>
          <a:prstGeom prst="actionButtonHom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Action Button: Return 21">
            <a:hlinkClick r:id="" action="ppaction://hlinkshowjump?jump=lastslideviewed" highlightClick="1"/>
          </p:cNvPr>
          <p:cNvSpPr/>
          <p:nvPr/>
        </p:nvSpPr>
        <p:spPr>
          <a:xfrm>
            <a:off x="757989" y="5266366"/>
            <a:ext cx="457200" cy="486236"/>
          </a:xfrm>
          <a:prstGeom prst="actionButtonRetur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Action Button: Custom 23">
            <a:hlinkClick r:id="" action="ppaction://noaction" highlightClick="1"/>
          </p:cNvPr>
          <p:cNvSpPr/>
          <p:nvPr/>
        </p:nvSpPr>
        <p:spPr>
          <a:xfrm>
            <a:off x="7799364" y="5270777"/>
            <a:ext cx="1079941" cy="438015"/>
          </a:xfrm>
          <a:prstGeom prst="actionButtonBlan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dirty="0" smtClean="0"/>
              <a:t>7</a:t>
            </a:r>
            <a:r>
              <a:rPr lang="en-US" sz="2400" dirty="0" smtClean="0"/>
              <a:t>/</a:t>
            </a:r>
            <a:r>
              <a:rPr lang="fa-IR" sz="2400" dirty="0" smtClean="0"/>
              <a:t>35</a:t>
            </a:r>
            <a:endParaRPr lang="en-US" dirty="0"/>
          </a:p>
        </p:txBody>
      </p:sp>
      <p:sp>
        <p:nvSpPr>
          <p:cNvPr id="25" name="TextBox 24"/>
          <p:cNvSpPr txBox="1"/>
          <p:nvPr/>
        </p:nvSpPr>
        <p:spPr>
          <a:xfrm>
            <a:off x="6320357" y="5983134"/>
            <a:ext cx="1476358"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fa-IR" sz="2200" dirty="0" smtClean="0">
                <a:solidFill>
                  <a:schemeClr val="bg1"/>
                </a:solidFill>
                <a:cs typeface="B Nazanin" panose="00000400000000000000" pitchFamily="2" charset="-78"/>
              </a:rPr>
              <a:t>ویژگی باتری</a:t>
            </a:r>
            <a:endParaRPr lang="en-US" sz="2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119300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7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2511</Words>
  <Application>Microsoft Office PowerPoint</Application>
  <PresentationFormat>On-screen Show (4:3)</PresentationFormat>
  <Paragraphs>336</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 Nazanin</vt:lpstr>
      <vt:lpstr>B Titr</vt:lpstr>
      <vt:lpstr>Calibri</vt:lpstr>
      <vt:lpstr>Calibri Light</vt:lpstr>
      <vt:lpstr>Courier New</vt:lpstr>
      <vt:lpstr>Wingdings</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madsg.com</dc:description>
  <cp:lastModifiedBy/>
  <cp:revision>1</cp:revision>
  <dcterms:created xsi:type="dcterms:W3CDTF">2013-09-24T05:01:40Z</dcterms:created>
  <dcterms:modified xsi:type="dcterms:W3CDTF">2017-06-08T05:04:57Z</dcterms:modified>
</cp:coreProperties>
</file>