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تحقیق وابسته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ar-SA" sz="2800" b="1" u="sng" dirty="0">
                <a:cs typeface="B Nazanin" panose="00000400000000000000" pitchFamily="2" charset="-78"/>
              </a:rPr>
              <a:t>ارزیابی </a:t>
            </a:r>
            <a:r>
              <a:rPr lang="ar-SA" sz="2800" b="1" u="sng" dirty="0" smtClean="0">
                <a:cs typeface="B Nazanin" panose="00000400000000000000" pitchFamily="2" charset="-78"/>
              </a:rPr>
              <a:t>پایایی</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پایایی شبکه نیرو به درجه اطمینان از عرضه خدمات پیوسته با کیفیت رضایت بخش به مشترکین برق اشاره می کند. در این مطالعه، از </a:t>
            </a:r>
            <a:r>
              <a:rPr lang="en-US" sz="2800" dirty="0">
                <a:cs typeface="B Nazanin" panose="00000400000000000000" pitchFamily="2" charset="-78"/>
              </a:rPr>
              <a:t>EUE</a:t>
            </a:r>
            <a:r>
              <a:rPr lang="fa-IR" sz="2800" dirty="0">
                <a:cs typeface="B Nazanin" panose="00000400000000000000" pitchFamily="2" charset="-78"/>
              </a:rPr>
              <a:t> به عنوان شاخص پایایی استفاده شده است. </a:t>
            </a:r>
            <a:r>
              <a:rPr lang="en-US" sz="2800" dirty="0">
                <a:cs typeface="B Nazanin" panose="00000400000000000000" pitchFamily="2" charset="-78"/>
              </a:rPr>
              <a:t>EUE</a:t>
            </a:r>
            <a:r>
              <a:rPr lang="fa-IR" sz="2800" dirty="0">
                <a:cs typeface="B Nazanin" panose="00000400000000000000" pitchFamily="2" charset="-78"/>
              </a:rPr>
              <a:t> به مقدار انرژی مورد انتظار تامین نشده به خاطر ظرفیت ناکافی تولید و انتقال گفته میشود. بازارهای مختلف دارای استانداردهای مختلفی از پایایی هستند. در </a:t>
            </a:r>
            <a:r>
              <a:rPr lang="en-US" sz="2800" dirty="0">
                <a:cs typeface="B Nazanin" panose="00000400000000000000" pitchFamily="2" charset="-78"/>
              </a:rPr>
              <a:t>NEM</a:t>
            </a:r>
            <a:r>
              <a:rPr lang="fa-IR" sz="2800" dirty="0">
                <a:cs typeface="B Nazanin" panose="00000400000000000000" pitchFamily="2" charset="-78"/>
              </a:rPr>
              <a:t> استرالیا، </a:t>
            </a:r>
            <a:r>
              <a:rPr lang="en-US" sz="2800" dirty="0">
                <a:cs typeface="B Nazanin" panose="00000400000000000000" pitchFamily="2" charset="-78"/>
              </a:rPr>
              <a:t>EUE</a:t>
            </a:r>
            <a:r>
              <a:rPr lang="fa-IR" sz="2800" dirty="0">
                <a:cs typeface="B Nazanin" panose="00000400000000000000" pitchFamily="2" charset="-78"/>
              </a:rPr>
              <a:t> باید </a:t>
            </a:r>
            <a:r>
              <a:rPr lang="ar-SA" sz="2800" dirty="0">
                <a:cs typeface="B Nazanin" panose="00000400000000000000" pitchFamily="2" charset="-78"/>
              </a:rPr>
              <a:t>0.002% از کل انرژی تجارت شده در بازار را به خود اختصاص دهد</a:t>
            </a:r>
            <a:r>
              <a:rPr lang="ar-SA" sz="2800" dirty="0" smtClean="0">
                <a:cs typeface="B Nazanin" panose="00000400000000000000" pitchFamily="2" charset="-78"/>
              </a:rPr>
              <a:t>.</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a:t>
            </a:r>
            <a:r>
              <a:rPr lang="en-US" sz="2400" dirty="0" smtClean="0"/>
              <a:t>/</a:t>
            </a:r>
            <a:r>
              <a:rPr lang="fa-IR" sz="2400" dirty="0" smtClean="0"/>
              <a:t>42</a:t>
            </a:r>
            <a:endParaRPr lang="en-US" dirty="0"/>
          </a:p>
        </p:txBody>
      </p:sp>
    </p:spTree>
    <p:extLst>
      <p:ext uri="{BB962C8B-B14F-4D97-AF65-F5344CB8AC3E}">
        <p14:creationId xmlns:p14="http://schemas.microsoft.com/office/powerpoint/2010/main" val="304878288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تحقیق وابسته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en-AU" sz="2800" dirty="0" smtClean="0">
                <a:cs typeface="B Nazanin" panose="00000400000000000000" pitchFamily="2" charset="-78"/>
              </a:rPr>
              <a:t>EUE</a:t>
            </a:r>
            <a:r>
              <a:rPr lang="fa-IR" sz="2800" dirty="0" smtClean="0">
                <a:cs typeface="B Nazanin" panose="00000400000000000000" pitchFamily="2" charset="-78"/>
              </a:rPr>
              <a:t> </a:t>
            </a:r>
            <a:r>
              <a:rPr lang="ar-SA" sz="2800" dirty="0" smtClean="0">
                <a:cs typeface="B Nazanin" panose="00000400000000000000" pitchFamily="2" charset="-78"/>
              </a:rPr>
              <a:t>را </a:t>
            </a:r>
            <a:r>
              <a:rPr lang="ar-SA" sz="2800" dirty="0">
                <a:cs typeface="B Nazanin" panose="00000400000000000000" pitchFamily="2" charset="-78"/>
              </a:rPr>
              <a:t>می توان با روش شبیه سازی مونت کارلو </a:t>
            </a:r>
            <a:r>
              <a:rPr lang="ar-SA" sz="2800" dirty="0" smtClean="0">
                <a:cs typeface="B Nazanin" panose="00000400000000000000" pitchFamily="2" charset="-78"/>
              </a:rPr>
              <a:t>و</a:t>
            </a:r>
            <a:r>
              <a:rPr lang="en-AU" sz="2800" dirty="0" smtClean="0">
                <a:cs typeface="B Nazanin" panose="00000400000000000000" pitchFamily="2" charset="-78"/>
              </a:rPr>
              <a:t>OPF </a:t>
            </a:r>
            <a:r>
              <a:rPr lang="fa-IR" sz="2800" dirty="0" smtClean="0">
                <a:cs typeface="B Nazanin" panose="00000400000000000000" pitchFamily="2" charset="-78"/>
              </a:rPr>
              <a:t> </a:t>
            </a:r>
            <a:r>
              <a:rPr lang="ar-SA" sz="2800" dirty="0" smtClean="0">
                <a:cs typeface="B Nazanin" panose="00000400000000000000" pitchFamily="2" charset="-78"/>
              </a:rPr>
              <a:t>محاسبه </a:t>
            </a:r>
            <a:r>
              <a:rPr lang="ar-SA" sz="2800" dirty="0">
                <a:cs typeface="B Nazanin" panose="00000400000000000000" pitchFamily="2" charset="-78"/>
              </a:rPr>
              <a:t>نمود.قبل از محاسبه </a:t>
            </a:r>
            <a:r>
              <a:rPr lang="en-AU" sz="2800" dirty="0">
                <a:cs typeface="B Nazanin" panose="00000400000000000000" pitchFamily="2" charset="-78"/>
              </a:rPr>
              <a:t>EUE، </a:t>
            </a:r>
            <a:r>
              <a:rPr lang="ar-SA" sz="2800" dirty="0">
                <a:cs typeface="B Nazanin" panose="00000400000000000000" pitchFamily="2" charset="-78"/>
              </a:rPr>
              <a:t>ابتدا فرض می شود توزیع های احتمال سطوح بار و دسترس پذیری کلیه ژنراتورها در بازار را مدلسازی می کنند. سطوح بار معمولاً از توزیع عادی پیروی می کنند. ماکزیمم خروجی توربین بادی و </a:t>
            </a:r>
            <a:r>
              <a:rPr lang="en-AU" sz="2800" dirty="0">
                <a:cs typeface="B Nazanin" panose="00000400000000000000" pitchFamily="2" charset="-78"/>
              </a:rPr>
              <a:t>PV </a:t>
            </a:r>
            <a:r>
              <a:rPr lang="fa-IR" sz="2800" dirty="0" smtClean="0">
                <a:cs typeface="B Nazanin" panose="00000400000000000000" pitchFamily="2" charset="-78"/>
              </a:rPr>
              <a:t> </a:t>
            </a:r>
            <a:r>
              <a:rPr lang="ar-SA" sz="2800" dirty="0" smtClean="0">
                <a:cs typeface="B Nazanin" panose="00000400000000000000" pitchFamily="2" charset="-78"/>
              </a:rPr>
              <a:t>خورشیدی </a:t>
            </a:r>
            <a:r>
              <a:rPr lang="ar-SA" sz="2800" dirty="0">
                <a:cs typeface="B Nazanin" panose="00000400000000000000" pitchFamily="2" charset="-78"/>
              </a:rPr>
              <a:t>بر حسب سرعت باد و تابش خورشید تعیین می گردد.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24</a:t>
            </a:r>
            <a:r>
              <a:rPr lang="en-US" sz="2400" dirty="0" smtClean="0"/>
              <a:t>/</a:t>
            </a:r>
            <a:r>
              <a:rPr lang="fa-IR" sz="2400" dirty="0" smtClean="0"/>
              <a:t>42</a:t>
            </a:r>
            <a:endParaRPr lang="en-US" dirty="0"/>
          </a:p>
        </p:txBody>
      </p:sp>
    </p:spTree>
    <p:extLst>
      <p:ext uri="{BB962C8B-B14F-4D97-AF65-F5344CB8AC3E}">
        <p14:creationId xmlns:p14="http://schemas.microsoft.com/office/powerpoint/2010/main" val="214155261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تحقیق وابسته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ar-SA" sz="2800" b="1" u="sng" dirty="0">
                <a:cs typeface="B Nazanin" panose="00000400000000000000" pitchFamily="2" charset="-78"/>
              </a:rPr>
              <a:t>ارزیابی ایمنی </a:t>
            </a:r>
          </a:p>
          <a:p>
            <a:pPr marL="457200" indent="-457200" algn="just" rtl="1">
              <a:lnSpc>
                <a:spcPct val="150000"/>
              </a:lnSpc>
              <a:buFont typeface="Wingdings" panose="05000000000000000000" pitchFamily="2" charset="2"/>
              <a:buChar char="§"/>
            </a:pPr>
            <a:r>
              <a:rPr lang="ar-SA" sz="2800" dirty="0">
                <a:cs typeface="B Nazanin" panose="00000400000000000000" pitchFamily="2" charset="-78"/>
              </a:rPr>
              <a:t>ایمنی شبکه نیرو به توانایی تحمل سطح خاصی از نویز و اغتشاش ها بدون از دست دادن ثبات و پایداری اشاره می کند. از دست دادن ثبات و پایداری موجب خاموشی و در نتیجه تحمیل خسارات و آسیب های اقتصادی و اجتماعی شدید می شود. در این مطالعه از دو شاخص به نام های شاخص پایداری و ثبات ولتاژ و ضریب ثبات و پایداری گذرا برای اندازه گیری ایمنی سیستم استفاده شده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25</a:t>
            </a:r>
            <a:r>
              <a:rPr lang="en-US" sz="2400" dirty="0" smtClean="0"/>
              <a:t>/</a:t>
            </a:r>
            <a:r>
              <a:rPr lang="fa-IR" sz="2400" dirty="0" smtClean="0"/>
              <a:t>42</a:t>
            </a:r>
            <a:endParaRPr lang="en-US" dirty="0"/>
          </a:p>
        </p:txBody>
      </p:sp>
    </p:spTree>
    <p:extLst>
      <p:ext uri="{BB962C8B-B14F-4D97-AF65-F5344CB8AC3E}">
        <p14:creationId xmlns:p14="http://schemas.microsoft.com/office/powerpoint/2010/main" val="19555348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تحقیق وابسته</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ثبات </a:t>
                </a:r>
                <a:r>
                  <a:rPr lang="fa-IR" sz="2800" dirty="0">
                    <a:cs typeface="B Nazanin" panose="00000400000000000000" pitchFamily="2" charset="-78"/>
                  </a:rPr>
                  <a:t>ولتاژ به توانایی شبکه نیرو برای حفظ سطوح ولتاژ در معرض اغتشاش اشاره می کند. در اطراف جهان، ثابت شده تعدادی از خاموشی های بزرگ ناشی از فروپاشی ولتاژ بوده است. یک روش راحت برای ارزیابی ثبات ولتاژ ، بکارگیری </a:t>
                </a:r>
                <a:r>
                  <a:rPr lang="en-US" sz="2800" dirty="0">
                    <a:cs typeface="B Nazanin" panose="00000400000000000000" pitchFamily="2" charset="-78"/>
                  </a:rPr>
                  <a:t>SVD</a:t>
                </a:r>
                <a:r>
                  <a:rPr lang="fa-IR" sz="2800" dirty="0">
                    <a:cs typeface="B Nazanin" panose="00000400000000000000" pitchFamily="2" charset="-78"/>
                  </a:rPr>
                  <a:t> می باشد. برای شبکه نیرویی با </a:t>
                </a:r>
                <a:r>
                  <a:rPr lang="en-US" sz="2800" dirty="0">
                    <a:cs typeface="B Nazanin" panose="00000400000000000000" pitchFamily="2" charset="-78"/>
                  </a:rPr>
                  <a:t>n</a:t>
                </a:r>
                <a:r>
                  <a:rPr lang="fa-IR" sz="2800" dirty="0">
                    <a:cs typeface="B Nazanin" panose="00000400000000000000" pitchFamily="2" charset="-78"/>
                  </a:rPr>
                  <a:t> انشعاب، </a:t>
                </a:r>
                <a14:m>
                  <m:oMath xmlns:m="http://schemas.openxmlformats.org/officeDocument/2006/math">
                    <m:acc>
                      <m:accPr>
                        <m:chr m:val="̅"/>
                        <m:ctrlPr>
                          <a:rPr lang="en-AU" sz="2800" i="1">
                            <a:latin typeface="Cambria Math" panose="02040503050406030204" pitchFamily="18" charset="0"/>
                          </a:rPr>
                        </m:ctrlPr>
                      </m:accPr>
                      <m:e>
                        <m:r>
                          <a:rPr lang="en-US" sz="2800" i="1">
                            <a:latin typeface="Cambria Math" panose="02040503050406030204" pitchFamily="18" charset="0"/>
                          </a:rPr>
                          <m:t>𝐽</m:t>
                        </m:r>
                      </m:e>
                    </m:acc>
                  </m:oMath>
                </a14:m>
                <a:r>
                  <a:rPr lang="ar-SA" sz="2800" dirty="0">
                    <a:cs typeface="B Nazanin" panose="00000400000000000000" pitchFamily="2" charset="-78"/>
                  </a:rPr>
                  <a:t> ماتریس جاکوبی جریان برق را نشان می دهد که حاوی مشتقات اول توان حقیقی و واکنشی کلیه انشعابات در سیستم نسبت به دامنه های ولتاژ </a:t>
                </a:r>
                <a14:m>
                  <m:oMath xmlns:m="http://schemas.openxmlformats.org/officeDocument/2006/math">
                    <m:acc>
                      <m:accPr>
                        <m:chr m:val="⃑"/>
                        <m:ctrlPr>
                          <a:rPr lang="en-AU" sz="2800" i="1">
                            <a:latin typeface="Cambria Math" panose="02040503050406030204" pitchFamily="18" charset="0"/>
                          </a:rPr>
                        </m:ctrlPr>
                      </m:accPr>
                      <m:e>
                        <m:r>
                          <a:rPr lang="en-US" sz="2800" i="1">
                            <a:latin typeface="Cambria Math" panose="02040503050406030204" pitchFamily="18" charset="0"/>
                          </a:rPr>
                          <m:t>𝑉</m:t>
                        </m:r>
                      </m:e>
                    </m:acc>
                  </m:oMath>
                </a14:m>
                <a:r>
                  <a:rPr lang="ar-SA" sz="2800" dirty="0">
                    <a:cs typeface="B Nazanin" panose="00000400000000000000" pitchFamily="2" charset="-78"/>
                  </a:rPr>
                  <a:t> و زاویه </a:t>
                </a:r>
                <a14:m>
                  <m:oMath xmlns:m="http://schemas.openxmlformats.org/officeDocument/2006/math">
                    <m:acc>
                      <m:accPr>
                        <m:chr m:val="⃑"/>
                        <m:ctrlPr>
                          <a:rPr lang="en-AU" sz="2800" i="1">
                            <a:latin typeface="Cambria Math" panose="02040503050406030204" pitchFamily="18" charset="0"/>
                          </a:rPr>
                        </m:ctrlPr>
                      </m:accPr>
                      <m:e>
                        <m:r>
                          <a:rPr lang="en-US" sz="2800" i="1">
                            <a:latin typeface="Cambria Math" panose="02040503050406030204" pitchFamily="18" charset="0"/>
                          </a:rPr>
                          <m:t>𝜃</m:t>
                        </m:r>
                      </m:e>
                    </m:acc>
                  </m:oMath>
                </a14:m>
                <a:r>
                  <a:rPr lang="ar-SA" sz="2800" dirty="0">
                    <a:cs typeface="B Nazanin" panose="00000400000000000000" pitchFamily="2" charset="-78"/>
                  </a:rPr>
                  <a:t> می باشد</a:t>
                </a:r>
                <a:r>
                  <a:rPr lang="ar-SA" sz="2800" dirty="0" smtClean="0">
                    <a:cs typeface="B Nazanin" panose="00000400000000000000" pitchFamily="2" charset="-78"/>
                  </a:rPr>
                  <a:t>:</a:t>
                </a:r>
                <a:endParaRPr lang="en-AU" sz="2800" dirty="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271174" y="168442"/>
                <a:ext cx="8652346" cy="5097923"/>
              </a:xfrm>
              <a:prstGeom prst="rect">
                <a:avLst/>
              </a:prstGeom>
              <a:blipFill rotWithShape="0">
                <a:blip r:embed="rId2"/>
                <a:stretch>
                  <a:fillRect l="-2465" r="-126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26</a:t>
            </a:r>
            <a:r>
              <a:rPr lang="en-US" sz="2400" dirty="0" smtClean="0"/>
              <a:t>/</a:t>
            </a:r>
            <a:r>
              <a:rPr lang="fa-IR" sz="2400" dirty="0" smtClean="0"/>
              <a:t>42</a:t>
            </a:r>
            <a:endParaRPr lang="en-US" dirty="0"/>
          </a:p>
        </p:txBody>
      </p:sp>
    </p:spTree>
    <p:extLst>
      <p:ext uri="{BB962C8B-B14F-4D97-AF65-F5344CB8AC3E}">
        <p14:creationId xmlns:p14="http://schemas.microsoft.com/office/powerpoint/2010/main" val="7619248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337</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Cambria Math</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2017-06-13T05:25:00Z</dcterms:modified>
</cp:coreProperties>
</file>