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خصوصیات مدل 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تست رابطه طولانی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تغییر ساختاری 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مبانی سیاست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</a:p>
          <a:p>
            <a:pPr algn="ctr" rtl="1"/>
            <a: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تست رابطه طولانی مدت تقاضای صادرات در اندونزی 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7</a:t>
            </a:r>
            <a:r>
              <a:rPr lang="en-US" sz="2400" dirty="0" smtClean="0"/>
              <a:t>/</a:t>
            </a:r>
            <a:r>
              <a:rPr lang="fa-IR" sz="2400" dirty="0" smtClean="0"/>
              <a:t>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707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خصوصیات مدل 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تست رابطه طولانی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تغییر ساختاری 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مبانی سیاست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315585" y="168441"/>
                <a:ext cx="8652346" cy="5097923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algn="just" rtl="1">
                  <a:lnSpc>
                    <a:spcPct val="150000"/>
                  </a:lnSpc>
                </a:pPr>
                <a:r>
                  <a:rPr lang="fa-IR" sz="2800" b="1" u="sng" dirty="0" smtClean="0">
                    <a:cs typeface="B Nazanin" panose="00000400000000000000" pitchFamily="2" charset="-78"/>
                  </a:rPr>
                  <a:t> شیوه تست حدی </a:t>
                </a:r>
                <a:r>
                  <a:rPr lang="en-US" sz="2800" b="1" u="sng" dirty="0" smtClean="0">
                    <a:cs typeface="B Nazanin" panose="00000400000000000000" pitchFamily="2" charset="-78"/>
                  </a:rPr>
                  <a:t>ARDL</a:t>
                </a:r>
                <a:r>
                  <a:rPr lang="fa-IR" sz="2800" b="1" u="sng" dirty="0" smtClean="0">
                    <a:cs typeface="B Nazanin" panose="00000400000000000000" pitchFamily="2" charset="-78"/>
                  </a:rPr>
                  <a:t> برای </a:t>
                </a:r>
                <a:r>
                  <a:rPr lang="fa-IR" sz="2800" b="1" u="sng" dirty="0">
                    <a:cs typeface="B Nazanin" panose="00000400000000000000" pitchFamily="2" charset="-78"/>
                  </a:rPr>
                  <a:t>انتگرال گیری همگام </a:t>
                </a:r>
                <a:endParaRPr lang="fa-IR" sz="2800" b="1" u="sng" dirty="0" smtClean="0">
                  <a:cs typeface="B Nazanin" panose="00000400000000000000" pitchFamily="2" charset="-78"/>
                </a:endParaRP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fa-IR" sz="2600" dirty="0">
                    <a:cs typeface="B Nazanin" panose="00000400000000000000" pitchFamily="2" charset="-78"/>
                  </a:rPr>
                  <a:t>فرم تصحیح شده خطای مدل </a:t>
                </a:r>
                <a:r>
                  <a:rPr lang="en-US" sz="2600" dirty="0">
                    <a:cs typeface="B Nazanin" panose="00000400000000000000" pitchFamily="2" charset="-78"/>
                  </a:rPr>
                  <a:t>ARDL</a:t>
                </a:r>
                <a:r>
                  <a:rPr lang="fa-IR" sz="2600" dirty="0">
                    <a:cs typeface="B Nazanin" panose="00000400000000000000" pitchFamily="2" charset="-78"/>
                  </a:rPr>
                  <a:t> در صادرات واقعی متغیرها </a:t>
                </a:r>
                <a:r>
                  <a:rPr lang="en-US" sz="2600" dirty="0">
                    <a:cs typeface="B Nazanin" panose="00000400000000000000" pitchFamily="2" charset="-78"/>
                  </a:rPr>
                  <a:t>(REX)</a:t>
                </a:r>
                <a:r>
                  <a:rPr lang="fa-IR" sz="2600" dirty="0">
                    <a:cs typeface="B Nazanin" panose="00000400000000000000" pitchFamily="2" charset="-78"/>
                  </a:rPr>
                  <a:t>، درآمد جهانی </a:t>
                </a:r>
                <a:r>
                  <a:rPr lang="en-US" sz="2600" dirty="0">
                    <a:cs typeface="B Nazanin" panose="00000400000000000000" pitchFamily="2" charset="-78"/>
                  </a:rPr>
                  <a:t>(</a:t>
                </a:r>
                <a:r>
                  <a:rPr lang="en-US" sz="2600" dirty="0" err="1">
                    <a:cs typeface="B Nazanin" panose="00000400000000000000" pitchFamily="2" charset="-78"/>
                  </a:rPr>
                  <a:t>Y</a:t>
                </a:r>
                <a:r>
                  <a:rPr lang="en-US" sz="2600" baseline="30000" dirty="0" err="1">
                    <a:cs typeface="B Nazanin" panose="00000400000000000000" pitchFamily="2" charset="-78"/>
                  </a:rPr>
                  <a:t>w</a:t>
                </a:r>
                <a:r>
                  <a:rPr lang="en-US" sz="2600" dirty="0">
                    <a:cs typeface="B Nazanin" panose="00000400000000000000" pitchFamily="2" charset="-78"/>
                  </a:rPr>
                  <a:t>)</a:t>
                </a:r>
                <a:r>
                  <a:rPr lang="ar-SA" sz="2600" dirty="0">
                    <a:cs typeface="B Nazanin" panose="00000400000000000000" pitchFamily="2" charset="-78"/>
                  </a:rPr>
                  <a:t> و قیمت های نسبی صادرات </a:t>
                </a:r>
                <a:r>
                  <a:rPr lang="en-US" sz="2600" dirty="0">
                    <a:cs typeface="B Nazanin" panose="00000400000000000000" pitchFamily="2" charset="-78"/>
                  </a:rPr>
                  <a:t>(REP)</a:t>
                </a:r>
                <a:r>
                  <a:rPr lang="fa-IR" sz="2600" dirty="0">
                    <a:cs typeface="B Nazanin" panose="00000400000000000000" pitchFamily="2" charset="-78"/>
                  </a:rPr>
                  <a:t> به شکل زیر مطرح شده است: </a:t>
                </a:r>
                <a:endParaRPr lang="fa-IR" sz="2600" dirty="0" smtClean="0">
                  <a:cs typeface="B Nazanin" panose="00000400000000000000" pitchFamily="2" charset="-78"/>
                </a:endParaRP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fa-IR" sz="2800" dirty="0" smtClean="0">
                  <a:cs typeface="B Nazanin" panose="00000400000000000000" pitchFamily="2" charset="-78"/>
                </a:endParaRP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fa-IR" sz="2800" dirty="0" smtClean="0">
                  <a:cs typeface="B Nazanin" panose="00000400000000000000" pitchFamily="2" charset="-78"/>
                </a:endParaRP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fa-IR" sz="2800" dirty="0">
                  <a:cs typeface="B Nazanin" panose="00000400000000000000" pitchFamily="2" charset="-78"/>
                </a:endParaRP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fa-IR" sz="2600" dirty="0">
                    <a:cs typeface="B Nazanin" panose="00000400000000000000" pitchFamily="2" charset="-78"/>
                  </a:rPr>
                  <a:t>در این رابطه ضرایب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6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a-IR" sz="2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ar-SA" sz="2600" dirty="0">
                    <a:cs typeface="B Nazanin" panose="00000400000000000000" pitchFamily="2" charset="-78"/>
                  </a:rPr>
                  <a:t> </a:t>
                </a:r>
                <a:r>
                  <a:rPr lang="ar-SA" sz="2600" dirty="0" smtClean="0">
                    <a:cs typeface="B Nazanin" panose="00000400000000000000" pitchFamily="2" charset="-78"/>
                  </a:rPr>
                  <a:t>و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∅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600" dirty="0">
                    <a:cs typeface="B Nazanin" panose="00000400000000000000" pitchFamily="2" charset="-78"/>
                  </a:rPr>
                  <a:t> </a:t>
                </a:r>
                <a:r>
                  <a:rPr lang="fa-IR" sz="2600" dirty="0" smtClean="0">
                    <a:cs typeface="B Nazanin" panose="00000400000000000000" pitchFamily="2" charset="-78"/>
                  </a:rPr>
                  <a:t> </a:t>
                </a:r>
                <a:r>
                  <a:rPr lang="ar-SA" sz="2600" dirty="0" smtClean="0">
                    <a:cs typeface="B Nazanin" panose="00000400000000000000" pitchFamily="2" charset="-78"/>
                  </a:rPr>
                  <a:t>دینامیک </a:t>
                </a:r>
                <a:r>
                  <a:rPr lang="ar-SA" sz="2600" dirty="0">
                    <a:cs typeface="B Nazanin" panose="00000400000000000000" pitchFamily="2" charset="-78"/>
                  </a:rPr>
                  <a:t>کوتاه مدت متغیرهای اصلی در مدل </a:t>
                </a:r>
                <a:r>
                  <a:rPr lang="en-US" sz="2600" dirty="0">
                    <a:cs typeface="B Nazanin" panose="00000400000000000000" pitchFamily="2" charset="-78"/>
                  </a:rPr>
                  <a:t>ARDL</a:t>
                </a:r>
                <a:r>
                  <a:rPr lang="fa-IR" sz="2600" dirty="0">
                    <a:cs typeface="B Nazanin" panose="00000400000000000000" pitchFamily="2" charset="-78"/>
                  </a:rPr>
                  <a:t> و ضریب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ar-SA" sz="2600" dirty="0">
                    <a:cs typeface="B Nazanin" panose="00000400000000000000" pitchFamily="2" charset="-78"/>
                  </a:rPr>
                  <a:t> رابطه بلند مدت را نشان می دهد</a:t>
                </a:r>
                <a:r>
                  <a:rPr lang="ar-SA" sz="2600" dirty="0" smtClean="0">
                    <a:cs typeface="B Nazanin" panose="00000400000000000000" pitchFamily="2" charset="-78"/>
                  </a:rPr>
                  <a:t>.</a:t>
                </a:r>
                <a:endParaRPr lang="en-US" sz="2600" dirty="0">
                  <a:cs typeface="B Nazanin" panose="00000400000000000000" pitchFamily="2" charset="-78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585" y="168441"/>
                <a:ext cx="8652346" cy="5097923"/>
              </a:xfrm>
              <a:prstGeom prst="rect">
                <a:avLst/>
              </a:prstGeom>
              <a:blipFill rotWithShape="0">
                <a:blip r:embed="rId2"/>
                <a:stretch>
                  <a:fillRect l="-2255" r="-1409" b="-17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8</a:t>
            </a:r>
            <a:r>
              <a:rPr lang="en-US" sz="2400" dirty="0" smtClean="0"/>
              <a:t>/</a:t>
            </a:r>
            <a:r>
              <a:rPr lang="fa-IR" sz="2400" dirty="0" smtClean="0"/>
              <a:t>33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3"/>
          <a:stretch>
            <a:fillRect/>
          </a:stretch>
        </p:blipFill>
        <p:spPr>
          <a:xfrm>
            <a:off x="1995669" y="2304185"/>
            <a:ext cx="511492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185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خصوصیات مدل 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تست رابطه طولانی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تغییر ساختاری 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مبانی سیاست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315585" y="168441"/>
                <a:ext cx="8652346" cy="5097923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algn="just" rtl="1">
                  <a:lnSpc>
                    <a:spcPct val="150000"/>
                  </a:lnSpc>
                </a:pPr>
                <a:r>
                  <a:rPr lang="fa-IR" sz="2800" b="1" u="sng" dirty="0" smtClean="0">
                    <a:cs typeface="B Nazanin" panose="00000400000000000000" pitchFamily="2" charset="-78"/>
                  </a:rPr>
                  <a:t>تست </a:t>
                </a:r>
                <a:r>
                  <a:rPr lang="fa-IR" sz="2800" b="1" u="sng" dirty="0">
                    <a:cs typeface="B Nazanin" panose="00000400000000000000" pitchFamily="2" charset="-78"/>
                  </a:rPr>
                  <a:t>فرضیه </a:t>
                </a:r>
                <a14:m>
                  <m:oMath xmlns:m="http://schemas.openxmlformats.org/officeDocument/2006/math">
                    <m:r>
                      <a:rPr lang="fa-IR" sz="2800" b="1" i="1" u="sng">
                        <a:latin typeface="Cambria Math" panose="02040503050406030204" pitchFamily="18" charset="0"/>
                      </a:rPr>
                      <m:t>𝜹</m:t>
                    </m:r>
                    <m:r>
                      <a:rPr lang="en-US" sz="2800" b="1" i="1" u="sng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800" b="1" i="1" u="sng">
                        <a:latin typeface="Cambria Math" panose="02040503050406030204" pitchFamily="18" charset="0"/>
                      </a:rPr>
                      <m:t>=</m:t>
                    </m:r>
                    <m:r>
                      <a:rPr lang="fa-IR" sz="2800" b="1" i="1" u="sng">
                        <a:latin typeface="Cambria Math" panose="02040503050406030204" pitchFamily="18" charset="0"/>
                      </a:rPr>
                      <m:t>𝜹</m:t>
                    </m:r>
                    <m:r>
                      <a:rPr lang="en-US" sz="2800" b="1" i="1" u="sng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800" b="1" i="1" u="sng">
                        <a:latin typeface="Cambria Math" panose="02040503050406030204" pitchFamily="18" charset="0"/>
                      </a:rPr>
                      <m:t>=</m:t>
                    </m:r>
                    <m:r>
                      <a:rPr lang="fa-IR" sz="2800" b="1" i="1" u="sng">
                        <a:latin typeface="Cambria Math" panose="02040503050406030204" pitchFamily="18" charset="0"/>
                      </a:rPr>
                      <m:t>𝜹</m:t>
                    </m:r>
                    <m:r>
                      <a:rPr lang="en-US" sz="2800" b="1" i="1" u="sng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2800" b="1" i="1" u="sng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1" u="sng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fa-IR" sz="2800" b="1" u="sng" dirty="0" smtClean="0">
                  <a:cs typeface="B Nazanin" panose="00000400000000000000" pitchFamily="2" charset="-78"/>
                </a:endParaRP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fa-IR" sz="2800" dirty="0">
                    <a:cs typeface="B Nazanin" panose="00000400000000000000" pitchFamily="2" charset="-78"/>
                  </a:rPr>
                  <a:t>معادله (2) ابتدا به شکلی محدود با حذف متغیرهای تاخیر فرم سطح برآورد شده و سپس برای تعیین معناداری متغیرهای سطح تاخیری از طریق تست اضافه شدن متغیر (تست </a:t>
                </a:r>
                <a:r>
                  <a:rPr lang="en-US" sz="2800" dirty="0">
                    <a:cs typeface="B Nazanin" panose="00000400000000000000" pitchFamily="2" charset="-78"/>
                  </a:rPr>
                  <a:t>F</a:t>
                </a:r>
                <a:r>
                  <a:rPr lang="fa-IR" sz="2800" dirty="0">
                    <a:cs typeface="B Nazanin" panose="00000400000000000000" pitchFamily="2" charset="-78"/>
                  </a:rPr>
                  <a:t>) تست گردید. آماره </a:t>
                </a:r>
                <a:r>
                  <a:rPr lang="en-US" sz="2800" dirty="0">
                    <a:cs typeface="B Nazanin" panose="00000400000000000000" pitchFamily="2" charset="-78"/>
                  </a:rPr>
                  <a:t>F</a:t>
                </a:r>
                <a:r>
                  <a:rPr lang="fa-IR" sz="2800" dirty="0">
                    <a:cs typeface="B Nazanin" panose="00000400000000000000" pitchFamily="2" charset="-78"/>
                  </a:rPr>
                  <a:t> برآورد شده برای محدودیت </a:t>
                </a:r>
                <a14:m>
                  <m:oMath xmlns:m="http://schemas.openxmlformats.org/officeDocument/2006/math">
                    <m:r>
                      <a:rPr lang="fa-IR" sz="2800" b="0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800" b="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800" b="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fa-IR" sz="2800" b="0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800" b="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800" b="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fa-IR" sz="2800" b="0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800" b="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800" b="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ar-SA" sz="2800" dirty="0">
                    <a:cs typeface="B Nazanin" panose="00000400000000000000" pitchFamily="2" charset="-78"/>
                  </a:rPr>
                  <a:t> در مشخصات با </a:t>
                </a:r>
                <a:r>
                  <a:rPr lang="en-US" sz="2800" dirty="0">
                    <a:cs typeface="B Nazanin" panose="00000400000000000000" pitchFamily="2" charset="-78"/>
                  </a:rPr>
                  <a:t>LREX</a:t>
                </a:r>
                <a:r>
                  <a:rPr lang="fa-IR" sz="2800" dirty="0">
                    <a:cs typeface="B Nazanin" panose="00000400000000000000" pitchFamily="2" charset="-78"/>
                  </a:rPr>
                  <a:t> به عنوان متغیر وابسته با </a:t>
                </a:r>
                <a:r>
                  <a:rPr lang="en-US" sz="2800" dirty="0">
                    <a:cs typeface="B Nazanin" panose="00000400000000000000" pitchFamily="2" charset="-78"/>
                  </a:rPr>
                  <a:t>F(</a:t>
                </a:r>
                <a:r>
                  <a:rPr lang="en-US" sz="2800" dirty="0" err="1">
                    <a:cs typeface="B Nazanin" panose="00000400000000000000" pitchFamily="2" charset="-78"/>
                  </a:rPr>
                  <a:t>LREX|LY</a:t>
                </a:r>
                <a:r>
                  <a:rPr lang="en-US" sz="2800" baseline="30000" dirty="0" err="1">
                    <a:cs typeface="B Nazanin" panose="00000400000000000000" pitchFamily="2" charset="-78"/>
                  </a:rPr>
                  <a:t>w</a:t>
                </a:r>
                <a:r>
                  <a:rPr lang="en-US" sz="2800" dirty="0" err="1">
                    <a:cs typeface="B Nazanin" panose="00000400000000000000" pitchFamily="2" charset="-78"/>
                  </a:rPr>
                  <a:t>;LREP</a:t>
                </a:r>
                <a:r>
                  <a:rPr lang="en-US" sz="2800" dirty="0">
                    <a:cs typeface="B Nazanin" panose="00000400000000000000" pitchFamily="2" charset="-78"/>
                  </a:rPr>
                  <a:t>)</a:t>
                </a:r>
                <a:r>
                  <a:rPr lang="ar-SA" sz="2800" dirty="0">
                    <a:cs typeface="B Nazanin" panose="00000400000000000000" pitchFamily="2" charset="-78"/>
                  </a:rPr>
                  <a:t> نشان داده شده است، در اینجا </a:t>
                </a:r>
                <a:r>
                  <a:rPr lang="en-US" sz="2800" dirty="0" err="1">
                    <a:cs typeface="B Nazanin" panose="00000400000000000000" pitchFamily="2" charset="-78"/>
                  </a:rPr>
                  <a:t>LY</a:t>
                </a:r>
                <a:r>
                  <a:rPr lang="en-US" sz="2800" baseline="30000" dirty="0" err="1">
                    <a:cs typeface="B Nazanin" panose="00000400000000000000" pitchFamily="2" charset="-78"/>
                  </a:rPr>
                  <a:t>w</a:t>
                </a:r>
                <a:r>
                  <a:rPr lang="ar-SA" sz="2800" dirty="0">
                    <a:cs typeface="B Nazanin" panose="00000400000000000000" pitchFamily="2" charset="-78"/>
                  </a:rPr>
                  <a:t> لوگ درآمد جهانی و </a:t>
                </a:r>
                <a:r>
                  <a:rPr lang="en-US" sz="2800" dirty="0">
                    <a:cs typeface="B Nazanin" panose="00000400000000000000" pitchFamily="2" charset="-78"/>
                  </a:rPr>
                  <a:t>LREP</a:t>
                </a:r>
                <a:r>
                  <a:rPr lang="fa-IR" sz="2800" dirty="0">
                    <a:cs typeface="B Nazanin" panose="00000400000000000000" pitchFamily="2" charset="-78"/>
                  </a:rPr>
                  <a:t> ، لوگ قیمت های نسبی صادرات را نشان می دهد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.</a:t>
                </a:r>
                <a:endParaRPr lang="en-US" sz="2800" dirty="0">
                  <a:cs typeface="B Nazanin" panose="00000400000000000000" pitchFamily="2" charset="-78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585" y="168441"/>
                <a:ext cx="8652346" cy="5097923"/>
              </a:xfrm>
              <a:prstGeom prst="rect">
                <a:avLst/>
              </a:prstGeom>
              <a:blipFill rotWithShape="0">
                <a:blip r:embed="rId2"/>
                <a:stretch>
                  <a:fillRect l="-2537" r="-1409" b="-37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9</a:t>
            </a:r>
            <a:r>
              <a:rPr lang="en-US" sz="2400" dirty="0" smtClean="0"/>
              <a:t>/</a:t>
            </a:r>
            <a:r>
              <a:rPr lang="fa-IR" sz="2400" dirty="0" smtClean="0"/>
              <a:t>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706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خصوصیات مدل 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تست رابطه طولانی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تغییر ساختاری 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مبانی سیاست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315585" y="168441"/>
                <a:ext cx="8652346" cy="5097923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fa-IR" sz="2800" dirty="0" smtClean="0">
                    <a:cs typeface="B Nazanin" panose="00000400000000000000" pitchFamily="2" charset="-78"/>
                  </a:rPr>
                  <a:t>این </a:t>
                </a:r>
                <a:r>
                  <a:rPr lang="fa-IR" sz="2800" dirty="0">
                    <a:cs typeface="B Nazanin" panose="00000400000000000000" pitchFamily="2" charset="-78"/>
                  </a:rPr>
                  <a:t>فرایند برای تعیین </a:t>
                </a:r>
                <a:r>
                  <a:rPr lang="en-US" sz="2800" dirty="0">
                    <a:cs typeface="B Nazanin" panose="00000400000000000000" pitchFamily="2" charset="-78"/>
                  </a:rPr>
                  <a:t>LREP</a:t>
                </a:r>
                <a:r>
                  <a:rPr lang="fa-IR" sz="2800" dirty="0">
                    <a:cs typeface="B Nazanin" panose="00000400000000000000" pitchFamily="2" charset="-78"/>
                  </a:rPr>
                  <a:t> یا </a:t>
                </a:r>
                <a:r>
                  <a:rPr lang="en-US" sz="2800" dirty="0" err="1">
                    <a:cs typeface="B Nazanin" panose="00000400000000000000" pitchFamily="2" charset="-78"/>
                  </a:rPr>
                  <a:t>LY</a:t>
                </a:r>
                <a:r>
                  <a:rPr lang="en-US" sz="2800" baseline="30000" dirty="0" err="1">
                    <a:cs typeface="B Nazanin" panose="00000400000000000000" pitchFamily="2" charset="-78"/>
                  </a:rPr>
                  <a:t>w</a:t>
                </a:r>
                <a:r>
                  <a:rPr lang="ar-SA" sz="2800" dirty="0">
                    <a:cs typeface="B Nazanin" panose="00000400000000000000" pitchFamily="2" charset="-78"/>
                  </a:rPr>
                  <a:t> به عنوان متغیر وابسته تکرار شده است. آماره </a:t>
                </a:r>
                <a:r>
                  <a:rPr lang="en-US" sz="2800" dirty="0">
                    <a:cs typeface="B Nazanin" panose="00000400000000000000" pitchFamily="2" charset="-78"/>
                  </a:rPr>
                  <a:t>F</a:t>
                </a:r>
                <a:r>
                  <a:rPr lang="fa-IR" sz="2800" dirty="0">
                    <a:cs typeface="B Nazanin" panose="00000400000000000000" pitchFamily="2" charset="-78"/>
                  </a:rPr>
                  <a:t> برآورد شده برای محدودیت </a:t>
                </a:r>
                <a14:m>
                  <m:oMath xmlns:m="http://schemas.openxmlformats.org/officeDocument/2006/math">
                    <m:r>
                      <a:rPr lang="fa-IR" sz="2800" b="0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800" b="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800" b="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fa-IR" sz="2800" b="0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800" b="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800" b="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fa-IR" sz="2800" b="0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800" b="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800" b="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ar-SA" sz="2800" dirty="0">
                    <a:cs typeface="B Nazanin" panose="00000400000000000000" pitchFamily="2" charset="-78"/>
                  </a:rPr>
                  <a:t> در مشخصات بعدی، با </a:t>
                </a:r>
                <a:r>
                  <a:rPr lang="en-US" sz="2800" dirty="0">
                    <a:cs typeface="B Nazanin" panose="00000400000000000000" pitchFamily="2" charset="-78"/>
                  </a:rPr>
                  <a:t>F(</a:t>
                </a:r>
                <a:r>
                  <a:rPr lang="en-US" sz="2800" dirty="0" err="1">
                    <a:cs typeface="B Nazanin" panose="00000400000000000000" pitchFamily="2" charset="-78"/>
                  </a:rPr>
                  <a:t>LY</a:t>
                </a:r>
                <a:r>
                  <a:rPr lang="en-US" sz="2800" baseline="30000" dirty="0" err="1">
                    <a:cs typeface="B Nazanin" panose="00000400000000000000" pitchFamily="2" charset="-78"/>
                  </a:rPr>
                  <a:t>w</a:t>
                </a:r>
                <a:r>
                  <a:rPr lang="en-US" sz="2800" dirty="0" err="1">
                    <a:cs typeface="B Nazanin" panose="00000400000000000000" pitchFamily="2" charset="-78"/>
                  </a:rPr>
                  <a:t>|LREX;LREP</a:t>
                </a:r>
                <a:r>
                  <a:rPr lang="en-US" sz="2800" dirty="0">
                    <a:cs typeface="B Nazanin" panose="00000400000000000000" pitchFamily="2" charset="-78"/>
                  </a:rPr>
                  <a:t>)</a:t>
                </a:r>
                <a:r>
                  <a:rPr lang="ar-SA" sz="2800" dirty="0">
                    <a:cs typeface="B Nazanin" panose="00000400000000000000" pitchFamily="2" charset="-78"/>
                  </a:rPr>
                  <a:t> یا </a:t>
                </a:r>
                <a:r>
                  <a:rPr lang="en-US" sz="2800" dirty="0">
                    <a:cs typeface="B Nazanin" panose="00000400000000000000" pitchFamily="2" charset="-78"/>
                  </a:rPr>
                  <a:t>F(</a:t>
                </a:r>
                <a:r>
                  <a:rPr lang="en-US" sz="2800" dirty="0" err="1">
                    <a:cs typeface="B Nazanin" panose="00000400000000000000" pitchFamily="2" charset="-78"/>
                  </a:rPr>
                  <a:t>LREP|LREX;LY</a:t>
                </a:r>
                <a:r>
                  <a:rPr lang="en-US" sz="2800" baseline="30000" dirty="0" err="1">
                    <a:cs typeface="B Nazanin" panose="00000400000000000000" pitchFamily="2" charset="-78"/>
                  </a:rPr>
                  <a:t>w</a:t>
                </a:r>
                <a:r>
                  <a:rPr lang="en-US" sz="2800" dirty="0">
                    <a:cs typeface="B Nazanin" panose="00000400000000000000" pitchFamily="2" charset="-78"/>
                  </a:rPr>
                  <a:t>)</a:t>
                </a:r>
                <a:r>
                  <a:rPr lang="ar-SA" sz="2800" dirty="0">
                    <a:cs typeface="B Nazanin" panose="00000400000000000000" pitchFamily="2" charset="-78"/>
                  </a:rPr>
                  <a:t> نشان داده شده است. سپس برای تعیین رابطه بلند مدت بین صادرات واقعی، درآمد جهانی و قیمت های نسبی صادرات، آماره های </a:t>
                </a:r>
                <a:r>
                  <a:rPr lang="en-US" sz="2800" dirty="0">
                    <a:cs typeface="B Nazanin" panose="00000400000000000000" pitchFamily="2" charset="-78"/>
                  </a:rPr>
                  <a:t>F</a:t>
                </a:r>
                <a:r>
                  <a:rPr lang="fa-IR" sz="2800" dirty="0">
                    <a:cs typeface="B Nazanin" panose="00000400000000000000" pitchFamily="2" charset="-78"/>
                  </a:rPr>
                  <a:t> برآورد شده با مقادیر بحرانی مقایسه شدند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.</a:t>
                </a:r>
                <a:endParaRPr lang="en-US" sz="2800" dirty="0">
                  <a:cs typeface="B Nazanin" panose="00000400000000000000" pitchFamily="2" charset="-78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585" y="168441"/>
                <a:ext cx="8652346" cy="5097923"/>
              </a:xfrm>
              <a:prstGeom prst="rect">
                <a:avLst/>
              </a:prstGeom>
              <a:blipFill rotWithShape="0">
                <a:blip r:embed="rId2"/>
                <a:stretch>
                  <a:fillRect l="-2537" r="-1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10</a:t>
            </a:r>
            <a:r>
              <a:rPr lang="en-US" sz="2400" dirty="0" smtClean="0"/>
              <a:t>/</a:t>
            </a:r>
            <a:r>
              <a:rPr lang="fa-IR" sz="2400" dirty="0" smtClean="0"/>
              <a:t>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893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288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Cambria Math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2017-06-21T09:22:41Z</dcterms:modified>
</cp:coreProperties>
</file>