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92"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A731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7400" autoAdjust="0"/>
    <p:restoredTop sz="94660"/>
  </p:normalViewPr>
  <p:slideViewPr>
    <p:cSldViewPr snapToGrid="0">
      <p:cViewPr varScale="1">
        <p:scale>
          <a:sx n="74" d="100"/>
          <a:sy n="74" d="100"/>
        </p:scale>
        <p:origin x="780" y="54"/>
      </p:cViewPr>
      <p:guideLst>
        <p:guide orient="horz" pos="2160"/>
        <p:guide pos="2880"/>
      </p:guideLst>
    </p:cSldViewPr>
  </p:slideViewPr>
  <p:notesTextViewPr>
    <p:cViewPr>
      <p:scale>
        <a:sx n="1" d="1"/>
        <a:sy n="1" d="1"/>
      </p:scale>
      <p:origin x="0" y="0"/>
    </p:cViewPr>
  </p:notesTextViewPr>
  <p:sorterViewPr>
    <p:cViewPr varScale="1">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843072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502190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7763456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834790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610909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10145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0198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643390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525102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040210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CFC436C-4D9D-4627-9D98-4A15F1D889EB}" type="datetimeFigureOut">
              <a:rPr lang="en-US" smtClean="0">
                <a:solidFill>
                  <a:prstClr val="black">
                    <a:tint val="75000"/>
                  </a:prstClr>
                </a:solidFill>
              </a:rPr>
              <a:pPr/>
              <a:t>6/18/2017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D3D688C-C062-40ED-BD6C-ADA8FBA67D79}"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58655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CFC436C-4D9D-4627-9D98-4A15F1D889EB}" type="datetimeFigureOut">
              <a:rPr lang="en-US" smtClean="0"/>
              <a:t>6/18/2017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6D3D688C-C062-40ED-BD6C-ADA8FBA67D79}" type="slidenum">
              <a:rPr lang="en-US" smtClean="0"/>
              <a:t>‹#›</a:t>
            </a:fld>
            <a:endParaRPr lang="en-US"/>
          </a:p>
        </p:txBody>
      </p:sp>
    </p:spTree>
    <p:extLst>
      <p:ext uri="{BB962C8B-B14F-4D97-AF65-F5344CB8AC3E}">
        <p14:creationId xmlns:p14="http://schemas.microsoft.com/office/powerpoint/2010/main" val="164141529"/>
      </p:ext>
    </p:extLst>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داده ها و متغیرها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سهم استخدام</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روند </a:t>
            </a:r>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r" rtl="1"/>
            <a:r>
              <a:rPr lang="fa-IR" sz="5400" b="1" dirty="0" smtClean="0">
                <a:effectLst>
                  <a:outerShdw blurRad="38100" dist="38100" dir="2700000" algn="tl">
                    <a:srgbClr val="000000">
                      <a:alpha val="43137"/>
                    </a:srgbClr>
                  </a:outerShdw>
                </a:effectLst>
                <a:cs typeface="B Nazanin" panose="00000400000000000000" pitchFamily="2" charset="-78"/>
              </a:rPr>
              <a:t>فصل دوم</a:t>
            </a:r>
          </a:p>
          <a:p>
            <a:pPr algn="ctr" rtl="1"/>
            <a:r>
              <a:rPr lang="fa-IR" sz="7200" b="1" dirty="0">
                <a:effectLst>
                  <a:outerShdw blurRad="38100" dist="38100" dir="2700000" algn="tl">
                    <a:srgbClr val="000000">
                      <a:alpha val="43137"/>
                    </a:srgbClr>
                  </a:outerShdw>
                </a:effectLst>
                <a:cs typeface="B Nazanin" panose="00000400000000000000" pitchFamily="2" charset="-78"/>
              </a:rPr>
              <a:t>بازدهی کل عوامل </a:t>
            </a:r>
            <a:r>
              <a:rPr lang="en-US" sz="7200" b="1" dirty="0" smtClean="0">
                <a:effectLst>
                  <a:outerShdw blurRad="38100" dist="38100" dir="2700000" algn="tl">
                    <a:srgbClr val="000000">
                      <a:alpha val="43137"/>
                    </a:srgbClr>
                  </a:outerShdw>
                </a:effectLst>
                <a:cs typeface="B Nazanin" panose="00000400000000000000" pitchFamily="2" charset="-78"/>
              </a:rPr>
              <a:t>(TFP</a:t>
            </a:r>
            <a:r>
              <a:rPr lang="en-US" sz="7200" b="1" dirty="0">
                <a:effectLst>
                  <a:outerShdw blurRad="38100" dist="38100" dir="2700000" algn="tl">
                    <a:srgbClr val="000000">
                      <a:alpha val="43137"/>
                    </a:srgbClr>
                  </a:outerShdw>
                </a:effectLst>
                <a:cs typeface="B Nazanin" panose="00000400000000000000" pitchFamily="2" charset="-78"/>
              </a:rPr>
              <a:t>) </a:t>
            </a: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5</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128243891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داده ها و متغیرها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سهم استخدام</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روند </a:t>
            </a:r>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marL="457200" indent="-457200" algn="just" rtl="1">
              <a:lnSpc>
                <a:spcPct val="150000"/>
              </a:lnSpc>
              <a:buFont typeface="Wingdings" panose="05000000000000000000" pitchFamily="2" charset="2"/>
              <a:buChar char="§"/>
            </a:pPr>
            <a:r>
              <a:rPr lang="fa-IR" sz="2800" dirty="0">
                <a:cs typeface="B Nazanin" panose="00000400000000000000" pitchFamily="2" charset="-78"/>
              </a:rPr>
              <a:t>در سطح گسترده عقیده برآن بوده است که بازدهی کل </a:t>
            </a:r>
            <a:r>
              <a:rPr lang="fa-IR" sz="2800" dirty="0" smtClean="0">
                <a:cs typeface="B Nazanin" panose="00000400000000000000" pitchFamily="2" charset="-78"/>
              </a:rPr>
              <a:t>عوامل</a:t>
            </a:r>
            <a:r>
              <a:rPr lang="en-US" sz="2800" dirty="0" smtClean="0">
                <a:cs typeface="B Nazanin" panose="00000400000000000000" pitchFamily="2" charset="-78"/>
              </a:rPr>
              <a:t>(TFP) </a:t>
            </a:r>
            <a:r>
              <a:rPr lang="fa-IR" sz="2800" dirty="0" smtClean="0">
                <a:cs typeface="B Nazanin" panose="00000400000000000000" pitchFamily="2" charset="-78"/>
              </a:rPr>
              <a:t> با </a:t>
            </a:r>
            <a:r>
              <a:rPr lang="fa-IR" sz="2800" dirty="0">
                <a:cs typeface="B Nazanin" panose="00000400000000000000" pitchFamily="2" charset="-78"/>
              </a:rPr>
              <a:t>شاخص خروجیها تقسیم بر شاخص ورودها یا به شکل جابجایی در تابع تولید اندازه گیری می شود. تغییر فناوری نیز به صورت جابجایی در تابع تولیدتعریف و اندازه گیری شده است و به همین خاطر مترادف با </a:t>
            </a:r>
            <a:r>
              <a:rPr lang="en-US" sz="2800" dirty="0" smtClean="0">
                <a:cs typeface="B Nazanin" panose="00000400000000000000" pitchFamily="2" charset="-78"/>
              </a:rPr>
              <a:t>TFP</a:t>
            </a:r>
            <a:r>
              <a:rPr lang="fa-IR" sz="2800" dirty="0" smtClean="0">
                <a:cs typeface="B Nazanin" panose="00000400000000000000" pitchFamily="2" charset="-78"/>
              </a:rPr>
              <a:t> می </a:t>
            </a:r>
            <a:r>
              <a:rPr lang="fa-IR" sz="2800" dirty="0">
                <a:cs typeface="B Nazanin" panose="00000400000000000000" pitchFamily="2" charset="-78"/>
              </a:rPr>
              <a:t>باشد. اما، زمانی که تولید ناکارآمد تلقی شده باشد، تغییر </a:t>
            </a:r>
            <a:r>
              <a:rPr lang="en-US" sz="2800" dirty="0" smtClean="0">
                <a:cs typeface="B Nazanin" panose="00000400000000000000" pitchFamily="2" charset="-78"/>
              </a:rPr>
              <a:t>TFP، </a:t>
            </a:r>
            <a:r>
              <a:rPr lang="fa-IR" sz="2800" dirty="0">
                <a:cs typeface="B Nazanin" panose="00000400000000000000" pitchFamily="2" charset="-78"/>
              </a:rPr>
              <a:t>تغییر کارایی فنی را نیز دربرمی گیرد.</a:t>
            </a:r>
            <a:endParaRPr lang="fa-IR" sz="2800" dirty="0" smtClean="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6</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215256907"/>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داده ها و متغیرها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سهم استخدام</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روند </a:t>
            </a:r>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شیوه </a:t>
            </a:r>
            <a:r>
              <a:rPr lang="en-US" sz="2800" b="1" u="sng" dirty="0">
                <a:cs typeface="B Nazanin" panose="00000400000000000000" pitchFamily="2" charset="-78"/>
              </a:rPr>
              <a:t>DEA </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fa-IR" sz="2600" dirty="0">
                <a:cs typeface="B Nazanin" panose="00000400000000000000" pitchFamily="2" charset="-78"/>
              </a:rPr>
              <a:t>شیوه </a:t>
            </a:r>
            <a:r>
              <a:rPr lang="en-US" sz="2600" dirty="0">
                <a:cs typeface="B Nazanin" panose="00000400000000000000" pitchFamily="2" charset="-78"/>
              </a:rPr>
              <a:t>DEA</a:t>
            </a:r>
            <a:r>
              <a:rPr lang="fa-IR" sz="2600" dirty="0">
                <a:cs typeface="B Nazanin" panose="00000400000000000000" pitchFamily="2" charset="-78"/>
              </a:rPr>
              <a:t> برای اولین بار توسط </a:t>
            </a:r>
            <a:r>
              <a:rPr lang="en-US" sz="2600" dirty="0" err="1">
                <a:cs typeface="B Nazanin" panose="00000400000000000000" pitchFamily="2" charset="-78"/>
              </a:rPr>
              <a:t>Charnes</a:t>
            </a:r>
            <a:r>
              <a:rPr lang="ar-SA" sz="2600" dirty="0">
                <a:cs typeface="B Nazanin" panose="00000400000000000000" pitchFamily="2" charset="-78"/>
              </a:rPr>
              <a:t> برای ساخت مرز تولید پیشنهاد و از آن پس کاربردهای زیادی در ادبیات با استفاده از </a:t>
            </a:r>
            <a:r>
              <a:rPr lang="en-US" sz="2600" dirty="0">
                <a:cs typeface="B Nazanin" panose="00000400000000000000" pitchFamily="2" charset="-78"/>
              </a:rPr>
              <a:t>DEA</a:t>
            </a:r>
            <a:r>
              <a:rPr lang="fa-IR" sz="2600" dirty="0">
                <a:cs typeface="B Nazanin" panose="00000400000000000000" pitchFamily="2" charset="-78"/>
              </a:rPr>
              <a:t> وجود داشته است. پوش های </a:t>
            </a:r>
            <a:r>
              <a:rPr lang="en-US" sz="2600" dirty="0">
                <a:cs typeface="B Nazanin" panose="00000400000000000000" pitchFamily="2" charset="-78"/>
              </a:rPr>
              <a:t>DEA</a:t>
            </a:r>
            <a:r>
              <a:rPr lang="fa-IR" sz="2600" dirty="0">
                <a:cs typeface="B Nazanin" panose="00000400000000000000" pitchFamily="2" charset="-78"/>
              </a:rPr>
              <a:t> ، داده های ورودی/ خروجی را بدون نیاز به مشخصات برتر فرم تابعی مشاهده نمود که این مسئله به مزیت اصلی آن تبدیل شد. این مرز تولید به صورت تجربی با استفاده از روشهای برنامه نویسی خطی از داده های خروجی/ ورودی مشاهده شده شرکتهای نمونه ساخته شده است. آنگاه کارایی شرکت ها از لحاظ دور بودن آنها از حد و مرز اندازه گیری می شود</a:t>
            </a:r>
            <a:r>
              <a:rPr lang="fa-IR" sz="2600" dirty="0" smtClean="0">
                <a:cs typeface="B Nazanin" panose="00000400000000000000" pitchFamily="2" charset="-78"/>
              </a:rPr>
              <a:t>.</a:t>
            </a:r>
            <a:endParaRPr lang="en-US" sz="26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7</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Tree>
    <p:extLst>
      <p:ext uri="{BB962C8B-B14F-4D97-AF65-F5344CB8AC3E}">
        <p14:creationId xmlns:p14="http://schemas.microsoft.com/office/powerpoint/2010/main" val="614133521"/>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ounded Rectangle 11"/>
          <p:cNvSpPr/>
          <p:nvPr/>
        </p:nvSpPr>
        <p:spPr>
          <a:xfrm>
            <a:off x="106325" y="5864352"/>
            <a:ext cx="8910083" cy="646176"/>
          </a:xfrm>
          <a:prstGeom prst="roundRect">
            <a:avLst/>
          </a:prstGeom>
          <a:effectLst>
            <a:reflection blurRad="6350" stA="50000" endA="300" endPos="55500" dist="101600" dir="5400000" sy="-100000" algn="bl" rotWithShape="0"/>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Rounded Rectangle 22"/>
          <p:cNvSpPr/>
          <p:nvPr/>
        </p:nvSpPr>
        <p:spPr>
          <a:xfrm>
            <a:off x="1557478" y="6436862"/>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28" name="TextBox 27"/>
          <p:cNvSpPr txBox="1"/>
          <p:nvPr/>
        </p:nvSpPr>
        <p:spPr>
          <a:xfrm>
            <a:off x="7796715" y="5991246"/>
            <a:ext cx="1171216"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مقدمه</a:t>
            </a:r>
            <a:endParaRPr lang="en-US" dirty="0">
              <a:solidFill>
                <a:schemeClr val="bg1"/>
              </a:solidFill>
              <a:cs typeface="B Nazanin" panose="00000400000000000000" pitchFamily="2" charset="-78"/>
            </a:endParaRPr>
          </a:p>
        </p:txBody>
      </p:sp>
      <p:sp>
        <p:nvSpPr>
          <p:cNvPr id="30" name="TextBox 29"/>
          <p:cNvSpPr txBox="1"/>
          <p:nvPr/>
        </p:nvSpPr>
        <p:spPr>
          <a:xfrm>
            <a:off x="4827498" y="5983134"/>
            <a:ext cx="1462395"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داده ها و متغیرها</a:t>
            </a:r>
            <a:endParaRPr lang="en-US" dirty="0">
              <a:solidFill>
                <a:schemeClr val="bg1"/>
              </a:solidFill>
              <a:cs typeface="B Nazanin" panose="00000400000000000000" pitchFamily="2" charset="-78"/>
            </a:endParaRPr>
          </a:p>
        </p:txBody>
      </p:sp>
      <p:sp>
        <p:nvSpPr>
          <p:cNvPr id="31" name="TextBox 30"/>
          <p:cNvSpPr txBox="1"/>
          <p:nvPr/>
        </p:nvSpPr>
        <p:spPr>
          <a:xfrm>
            <a:off x="3439225" y="5994838"/>
            <a:ext cx="138129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سهم استخدام</a:t>
            </a:r>
            <a:endParaRPr lang="en-US" dirty="0">
              <a:solidFill>
                <a:schemeClr val="bg1"/>
              </a:solidFill>
              <a:cs typeface="B Nazanin" panose="00000400000000000000" pitchFamily="2" charset="-78"/>
            </a:endParaRPr>
          </a:p>
        </p:txBody>
      </p:sp>
      <p:sp>
        <p:nvSpPr>
          <p:cNvPr id="32" name="TextBox 31"/>
          <p:cNvSpPr txBox="1"/>
          <p:nvPr/>
        </p:nvSpPr>
        <p:spPr>
          <a:xfrm>
            <a:off x="1733781" y="5983133"/>
            <a:ext cx="1670440"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روند </a:t>
            </a:r>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sp>
        <p:nvSpPr>
          <p:cNvPr id="33" name="TextBox 32"/>
          <p:cNvSpPr txBox="1"/>
          <p:nvPr/>
        </p:nvSpPr>
        <p:spPr>
          <a:xfrm>
            <a:off x="226959" y="5967890"/>
            <a:ext cx="1506821" cy="369332"/>
          </a:xfrm>
          <a:prstGeom prst="rect">
            <a:avLst/>
          </a:prstGeom>
          <a:noFill/>
        </p:spPr>
        <p:txBody>
          <a:bodyPr wrap="square" rtlCol="0">
            <a:spAutoFit/>
          </a:bodyPr>
          <a:lstStyle/>
          <a:p>
            <a:pPr algn="ctr" rtl="1"/>
            <a:r>
              <a:rPr lang="fa-IR" dirty="0" smtClean="0">
                <a:solidFill>
                  <a:schemeClr val="bg1"/>
                </a:solidFill>
                <a:cs typeface="B Nazanin" panose="00000400000000000000" pitchFamily="2" charset="-78"/>
              </a:rPr>
              <a:t>نتیجه گیری</a:t>
            </a:r>
            <a:endParaRPr lang="en-US" dirty="0">
              <a:solidFill>
                <a:schemeClr val="bg1"/>
              </a:solidFill>
              <a:cs typeface="B Nazanin" panose="00000400000000000000" pitchFamily="2" charset="-78"/>
            </a:endParaRPr>
          </a:p>
        </p:txBody>
      </p:sp>
      <p:sp>
        <p:nvSpPr>
          <p:cNvPr id="34" name="Rounded Rectangle 33"/>
          <p:cNvSpPr/>
          <p:nvPr/>
        </p:nvSpPr>
        <p:spPr>
          <a:xfrm>
            <a:off x="3289046" y="642926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5" name="Rounded Rectangle 34"/>
          <p:cNvSpPr/>
          <p:nvPr/>
        </p:nvSpPr>
        <p:spPr>
          <a:xfrm>
            <a:off x="4680310" y="6422133"/>
            <a:ext cx="280416" cy="243840"/>
          </a:xfrm>
          <a:prstGeom prst="roundRect">
            <a:avLst/>
          </a:prstGeom>
          <a:scene3d>
            <a:camera prst="orthographicFront"/>
            <a:lightRig rig="threePt" dir="t"/>
          </a:scene3d>
          <a:sp3d>
            <a:bevelT/>
          </a:sp3d>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
        <p:nvSpPr>
          <p:cNvPr id="36" name="Rounded Rectangle 35"/>
          <p:cNvSpPr/>
          <p:nvPr/>
        </p:nvSpPr>
        <p:spPr>
          <a:xfrm>
            <a:off x="6137516" y="6409910"/>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37" name="Rounded Rectangle 36"/>
          <p:cNvSpPr/>
          <p:nvPr/>
        </p:nvSpPr>
        <p:spPr>
          <a:xfrm>
            <a:off x="7754082" y="6418995"/>
            <a:ext cx="280416" cy="243840"/>
          </a:xfrm>
          <a:prstGeom prst="round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2" name="Rectangle 1"/>
          <p:cNvSpPr/>
          <p:nvPr/>
        </p:nvSpPr>
        <p:spPr>
          <a:xfrm>
            <a:off x="106325" y="96253"/>
            <a:ext cx="8910084" cy="5716329"/>
          </a:xfrm>
          <a:prstGeom prst="rect">
            <a:avLst/>
          </a:prstGeom>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2700000" scaled="1"/>
            <a:tileRect/>
          </a:gradFill>
        </p:spPr>
        <p:style>
          <a:lnRef idx="3">
            <a:schemeClr val="lt1"/>
          </a:lnRef>
          <a:fillRef idx="1">
            <a:schemeClr val="accent1"/>
          </a:fillRef>
          <a:effectRef idx="1">
            <a:schemeClr val="accent1"/>
          </a:effectRef>
          <a:fontRef idx="minor">
            <a:schemeClr val="lt1"/>
          </a:fontRef>
        </p:style>
        <p:txBody>
          <a:bodyPr rtlCol="0" anchor="ctr"/>
          <a:lstStyle/>
          <a:p>
            <a:pPr algn="ctr"/>
            <a:endParaRPr lang="en-US"/>
          </a:p>
        </p:txBody>
      </p:sp>
      <p:sp>
        <p:nvSpPr>
          <p:cNvPr id="10" name="TextBox 9"/>
          <p:cNvSpPr txBox="1"/>
          <p:nvPr/>
        </p:nvSpPr>
        <p:spPr>
          <a:xfrm>
            <a:off x="226959" y="168442"/>
            <a:ext cx="8652346" cy="5097923"/>
          </a:xfrm>
          <a:prstGeom prst="rect">
            <a:avLst/>
          </a:prstGeom>
          <a:noFill/>
        </p:spPr>
        <p:txBody>
          <a:bodyPr wrap="square" rtlCol="0">
            <a:noAutofit/>
          </a:bodyPr>
          <a:lstStyle/>
          <a:p>
            <a:pPr algn="r" rtl="1"/>
            <a:endParaRPr lang="en-US" dirty="0"/>
          </a:p>
        </p:txBody>
      </p:sp>
      <p:sp>
        <p:nvSpPr>
          <p:cNvPr id="20" name="TextBox 19"/>
          <p:cNvSpPr txBox="1"/>
          <p:nvPr/>
        </p:nvSpPr>
        <p:spPr>
          <a:xfrm>
            <a:off x="271174" y="168442"/>
            <a:ext cx="8652346" cy="5097923"/>
          </a:xfrm>
          <a:prstGeom prst="rect">
            <a:avLst/>
          </a:prstGeom>
          <a:noFill/>
        </p:spPr>
        <p:txBody>
          <a:bodyPr wrap="square" rtlCol="0" anchor="ctr">
            <a:noAutofit/>
          </a:bodyPr>
          <a:lstStyle/>
          <a:p>
            <a:pPr algn="just" rtl="1">
              <a:lnSpc>
                <a:spcPct val="150000"/>
              </a:lnSpc>
            </a:pPr>
            <a:r>
              <a:rPr lang="fa-IR" sz="2800" b="1" u="sng" dirty="0">
                <a:cs typeface="B Nazanin" panose="00000400000000000000" pitchFamily="2" charset="-78"/>
              </a:rPr>
              <a:t>رشد </a:t>
            </a:r>
            <a:r>
              <a:rPr lang="en-US" sz="2800" b="1" u="sng" dirty="0">
                <a:cs typeface="B Nazanin" panose="00000400000000000000" pitchFamily="2" charset="-78"/>
              </a:rPr>
              <a:t>Malmquist </a:t>
            </a:r>
            <a:r>
              <a:rPr lang="en-US" sz="2800" b="1" u="sng" dirty="0" smtClean="0">
                <a:cs typeface="B Nazanin" panose="00000400000000000000" pitchFamily="2" charset="-78"/>
              </a:rPr>
              <a:t>TFP</a:t>
            </a:r>
            <a:endParaRPr lang="fa-IR" sz="2800" b="1" u="sng" dirty="0" smtClean="0">
              <a:cs typeface="B Nazanin" panose="00000400000000000000" pitchFamily="2" charset="-78"/>
            </a:endParaRPr>
          </a:p>
          <a:p>
            <a:pPr marL="457200" indent="-457200" algn="just" rtl="1">
              <a:lnSpc>
                <a:spcPct val="150000"/>
              </a:lnSpc>
              <a:buFont typeface="Wingdings" panose="05000000000000000000" pitchFamily="2" charset="2"/>
              <a:buChar char="§"/>
            </a:pPr>
            <a:r>
              <a:rPr lang="ar-SA" sz="2800" dirty="0">
                <a:cs typeface="B Nazanin" panose="00000400000000000000" pitchFamily="2" charset="-78"/>
              </a:rPr>
              <a:t>شاخص </a:t>
            </a:r>
            <a:r>
              <a:rPr lang="en-US" sz="2800" dirty="0">
                <a:cs typeface="B Nazanin" panose="00000400000000000000" pitchFamily="2" charset="-78"/>
              </a:rPr>
              <a:t>Malmquist</a:t>
            </a:r>
            <a:r>
              <a:rPr lang="ar-SA" sz="2800" dirty="0">
                <a:cs typeface="B Nazanin" panose="00000400000000000000" pitchFamily="2" charset="-78"/>
              </a:rPr>
              <a:t> با استفاده از توابع فاصله تعریف شده است. شاخص </a:t>
            </a:r>
            <a:r>
              <a:rPr lang="en-US" sz="2800" dirty="0">
                <a:cs typeface="B Nazanin" panose="00000400000000000000" pitchFamily="2" charset="-78"/>
              </a:rPr>
              <a:t>Malmquist TFP </a:t>
            </a:r>
            <a:r>
              <a:rPr lang="fa-IR" sz="2800" dirty="0" smtClean="0">
                <a:cs typeface="B Nazanin" panose="00000400000000000000" pitchFamily="2" charset="-78"/>
              </a:rPr>
              <a:t> </a:t>
            </a:r>
            <a:r>
              <a:rPr lang="ar-SA" sz="2800" dirty="0" smtClean="0">
                <a:cs typeface="B Nazanin" panose="00000400000000000000" pitchFamily="2" charset="-78"/>
              </a:rPr>
              <a:t>تغییر </a:t>
            </a:r>
            <a:r>
              <a:rPr lang="ar-SA" sz="2800" dirty="0">
                <a:cs typeface="B Nazanin" panose="00000400000000000000" pitchFamily="2" charset="-78"/>
              </a:rPr>
              <a:t>رشد </a:t>
            </a:r>
            <a:r>
              <a:rPr lang="en-US" sz="2800" dirty="0">
                <a:cs typeface="B Nazanin" panose="00000400000000000000" pitchFamily="2" charset="-78"/>
              </a:rPr>
              <a:t>TFP</a:t>
            </a:r>
            <a:r>
              <a:rPr lang="fa-IR" sz="2800" dirty="0">
                <a:cs typeface="B Nazanin" panose="00000400000000000000" pitchFamily="2" charset="-78"/>
              </a:rPr>
              <a:t> بین دو نقطه داده را با محاسبه نسبت فواصل هر نقطه داده نسبت به تکنولوژی معمول اندازه گیری می کند. با پیروی از اظهارات </a:t>
            </a:r>
            <a:r>
              <a:rPr lang="en-US" sz="2800" dirty="0">
                <a:cs typeface="B Nazanin" panose="00000400000000000000" pitchFamily="2" charset="-78"/>
              </a:rPr>
              <a:t>Färe</a:t>
            </a:r>
            <a:r>
              <a:rPr lang="ar-SA" sz="2800" dirty="0">
                <a:cs typeface="B Nazanin" panose="00000400000000000000" pitchFamily="2" charset="-78"/>
              </a:rPr>
              <a:t>، شاخص تغییر </a:t>
            </a:r>
            <a:r>
              <a:rPr lang="en-US" sz="2800" dirty="0">
                <a:cs typeface="B Nazanin" panose="00000400000000000000" pitchFamily="2" charset="-78"/>
              </a:rPr>
              <a:t>Malmquist TFP</a:t>
            </a:r>
            <a:r>
              <a:rPr lang="ar-SA" sz="2800" dirty="0">
                <a:cs typeface="B Nazanin" panose="00000400000000000000" pitchFamily="2" charset="-78"/>
              </a:rPr>
              <a:t> خروجی گرا بین دوره </a:t>
            </a:r>
            <a:r>
              <a:rPr lang="en-US" sz="2800" dirty="0">
                <a:cs typeface="B Nazanin" panose="00000400000000000000" pitchFamily="2" charset="-78"/>
              </a:rPr>
              <a:t>s</a:t>
            </a:r>
            <a:r>
              <a:rPr lang="fa-IR" sz="2800" dirty="0">
                <a:cs typeface="B Nazanin" panose="00000400000000000000" pitchFamily="2" charset="-78"/>
              </a:rPr>
              <a:t> (دوره پایه) و دوره </a:t>
            </a:r>
            <a:r>
              <a:rPr lang="en-US" sz="2800" dirty="0">
                <a:cs typeface="B Nazanin" panose="00000400000000000000" pitchFamily="2" charset="-78"/>
              </a:rPr>
              <a:t>t</a:t>
            </a:r>
            <a:r>
              <a:rPr lang="fa-IR" sz="2800" dirty="0">
                <a:cs typeface="B Nazanin" panose="00000400000000000000" pitchFamily="2" charset="-78"/>
              </a:rPr>
              <a:t> (دوره پایانی) از رابطه زیر بدست می آید: </a:t>
            </a:r>
            <a:endParaRPr lang="fa-IR" sz="2800" dirty="0" smtClean="0">
              <a:cs typeface="B Nazanin" panose="00000400000000000000" pitchFamily="2" charset="-78"/>
            </a:endParaRPr>
          </a:p>
          <a:p>
            <a:pPr marL="457200" indent="-457200" algn="just" rtl="1">
              <a:lnSpc>
                <a:spcPct val="150000"/>
              </a:lnSpc>
              <a:buFont typeface="Wingdings" panose="05000000000000000000" pitchFamily="2" charset="2"/>
              <a:buChar char="§"/>
            </a:pPr>
            <a:endParaRPr lang="en-US" sz="2800" dirty="0">
              <a:cs typeface="B Nazanin" panose="00000400000000000000" pitchFamily="2" charset="-78"/>
            </a:endParaRPr>
          </a:p>
        </p:txBody>
      </p:sp>
      <p:sp>
        <p:nvSpPr>
          <p:cNvPr id="21" name="Action Button: Home 20">
            <a:hlinkClick r:id="" action="ppaction://hlinkshowjump?jump=firstslide" highlightClick="1"/>
          </p:cNvPr>
          <p:cNvSpPr/>
          <p:nvPr/>
        </p:nvSpPr>
        <p:spPr>
          <a:xfrm>
            <a:off x="226959" y="5266365"/>
            <a:ext cx="421105" cy="489703"/>
          </a:xfrm>
          <a:prstGeom prst="actionButtonHome">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2" name="Action Button: Return 21">
            <a:hlinkClick r:id="" action="ppaction://hlinkshowjump?jump=lastslideviewed" highlightClick="1"/>
          </p:cNvPr>
          <p:cNvSpPr/>
          <p:nvPr/>
        </p:nvSpPr>
        <p:spPr>
          <a:xfrm>
            <a:off x="757989" y="5266366"/>
            <a:ext cx="457200" cy="486236"/>
          </a:xfrm>
          <a:prstGeom prst="actionButtonReturn">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endParaRPr lang="en-US"/>
          </a:p>
        </p:txBody>
      </p:sp>
      <p:sp>
        <p:nvSpPr>
          <p:cNvPr id="24" name="Action Button: Custom 23">
            <a:hlinkClick r:id="" action="ppaction://noaction" highlightClick="1"/>
          </p:cNvPr>
          <p:cNvSpPr/>
          <p:nvPr/>
        </p:nvSpPr>
        <p:spPr>
          <a:xfrm>
            <a:off x="7799364" y="5270777"/>
            <a:ext cx="1079941" cy="438015"/>
          </a:xfrm>
          <a:prstGeom prst="actionButtonBlank">
            <a:avLst/>
          </a:prstGeom>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p:spPr>
        <p:style>
          <a:lnRef idx="1">
            <a:schemeClr val="accent2"/>
          </a:lnRef>
          <a:fillRef idx="2">
            <a:schemeClr val="accent2"/>
          </a:fillRef>
          <a:effectRef idx="1">
            <a:schemeClr val="accent2"/>
          </a:effectRef>
          <a:fontRef idx="minor">
            <a:schemeClr val="dk1"/>
          </a:fontRef>
        </p:style>
        <p:txBody>
          <a:bodyPr rtlCol="0" anchor="ctr"/>
          <a:lstStyle/>
          <a:p>
            <a:pPr algn="ctr"/>
            <a:r>
              <a:rPr lang="fa-IR" sz="2400" dirty="0" smtClean="0"/>
              <a:t>8</a:t>
            </a:r>
            <a:r>
              <a:rPr lang="en-US" sz="2400" dirty="0" smtClean="0"/>
              <a:t>/</a:t>
            </a:r>
            <a:r>
              <a:rPr lang="fa-IR" sz="2400" dirty="0" smtClean="0"/>
              <a:t>42</a:t>
            </a:r>
            <a:endParaRPr lang="en-US" dirty="0"/>
          </a:p>
        </p:txBody>
      </p:sp>
      <p:sp>
        <p:nvSpPr>
          <p:cNvPr id="25" name="TextBox 24"/>
          <p:cNvSpPr txBox="1"/>
          <p:nvPr/>
        </p:nvSpPr>
        <p:spPr>
          <a:xfrm>
            <a:off x="6320357" y="5983134"/>
            <a:ext cx="1476358" cy="369332"/>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wrap="square" rtlCol="0">
            <a:spAutoFit/>
          </a:bodyPr>
          <a:lstStyle/>
          <a:p>
            <a:pPr algn="ctr" rtl="1"/>
            <a:r>
              <a:rPr lang="en-US" dirty="0" smtClean="0">
                <a:solidFill>
                  <a:schemeClr val="bg1"/>
                </a:solidFill>
                <a:cs typeface="B Nazanin" panose="00000400000000000000" pitchFamily="2" charset="-78"/>
              </a:rPr>
              <a:t>TFP</a:t>
            </a:r>
            <a:endParaRPr lang="en-US" dirty="0">
              <a:solidFill>
                <a:schemeClr val="bg1"/>
              </a:solidFill>
              <a:cs typeface="B Nazanin" panose="00000400000000000000" pitchFamily="2" charset="-78"/>
            </a:endParaRPr>
          </a:p>
        </p:txBody>
      </p:sp>
      <p:pic>
        <p:nvPicPr>
          <p:cNvPr id="26" name="Picture 25"/>
          <p:cNvPicPr/>
          <p:nvPr/>
        </p:nvPicPr>
        <p:blipFill>
          <a:blip r:embed="rId2"/>
          <a:stretch>
            <a:fillRect/>
          </a:stretch>
        </p:blipFill>
        <p:spPr>
          <a:xfrm>
            <a:off x="1625547" y="4690367"/>
            <a:ext cx="5943600" cy="887730"/>
          </a:xfrm>
          <a:prstGeom prst="rect">
            <a:avLst/>
          </a:prstGeom>
        </p:spPr>
      </p:pic>
    </p:spTree>
    <p:extLst>
      <p:ext uri="{BB962C8B-B14F-4D97-AF65-F5344CB8AC3E}">
        <p14:creationId xmlns:p14="http://schemas.microsoft.com/office/powerpoint/2010/main" val="411455188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theme/theme1.xml><?xml version="1.0" encoding="utf-8"?>
<a:theme xmlns:a="http://schemas.openxmlformats.org/drawingml/2006/main" name="7_Office Theme">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0</TotalTime>
  <Words>323</Words>
  <Application>Microsoft Office PowerPoint</Application>
  <PresentationFormat>On-screen Show (4:3)</PresentationFormat>
  <Paragraphs>35</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B Nazanin</vt:lpstr>
      <vt:lpstr>Calibri</vt:lpstr>
      <vt:lpstr>Calibri Light</vt:lpstr>
      <vt:lpstr>Wingdings</vt:lpstr>
      <vt:lpstr>7_Office Theme</vt:lpstr>
      <vt:lpstr>PowerPoint Presentation</vt:lpstr>
      <vt:lpstr>PowerPoint Presentation</vt:lpstr>
      <vt:lpstr>PowerPoint Presentation</vt:lpstr>
      <vt:lpstr>PowerPoint Presentation</vt:lpstr>
    </vt:vector>
  </TitlesOfParts>
  <Manager/>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dc:description>madsg.com</dc:description>
  <cp:lastModifiedBy/>
  <cp:revision>1</cp:revision>
  <dcterms:created xsi:type="dcterms:W3CDTF">2013-09-24T05:01:40Z</dcterms:created>
  <dcterms:modified xsi:type="dcterms:W3CDTF">2017-06-18T07:22:32Z</dcterms:modified>
</cp:coreProperties>
</file>