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6/3/2017</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6/3/2017</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dirty="0"/>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سوم</a:t>
            </a:r>
          </a:p>
          <a:p>
            <a:pPr algn="ctr" rtl="1"/>
            <a:r>
              <a:rPr lang="fa-IR" sz="9600" b="1" dirty="0" smtClean="0">
                <a:effectLst>
                  <a:outerShdw blurRad="38100" dist="38100" dir="2700000" algn="tl">
                    <a:srgbClr val="000000">
                      <a:alpha val="43137"/>
                    </a:srgbClr>
                  </a:outerShdw>
                </a:effectLst>
                <a:cs typeface="B Nazanin" panose="00000400000000000000" pitchFamily="2" charset="-78"/>
              </a:rPr>
              <a:t>مواد و روش ها</a:t>
            </a:r>
            <a:endParaRPr lang="fa-IR" sz="9600" b="1" dirty="0">
              <a:effectLst>
                <a:outerShdw blurRad="38100" dist="38100" dir="2700000" algn="tl">
                  <a:srgbClr val="000000">
                    <a:alpha val="43137"/>
                  </a:srgbClr>
                </a:outerShdw>
              </a:effectLst>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9</a:t>
            </a:r>
            <a:r>
              <a:rPr lang="en-US" sz="2400" dirty="0" smtClean="0"/>
              <a:t>/</a:t>
            </a:r>
            <a:r>
              <a:rPr lang="fa-IR" sz="2400" dirty="0" smtClean="0"/>
              <a:t>33</a:t>
            </a:r>
            <a:endParaRPr lang="en-US" dirty="0"/>
          </a:p>
        </p:txBody>
      </p:sp>
    </p:spTree>
    <p:extLst>
      <p:ext uri="{BB962C8B-B14F-4D97-AF65-F5344CB8AC3E}">
        <p14:creationId xmlns:p14="http://schemas.microsoft.com/office/powerpoint/2010/main" val="126375390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ابزارها و معرف های شیمیایی (واکنشگرها</a:t>
            </a:r>
            <a:r>
              <a:rPr lang="fa-IR" sz="2800" b="1" u="sng" dirty="0" smtClean="0">
                <a:cs typeface="B Nazanin" panose="00000400000000000000" pitchFamily="2" charset="-78"/>
              </a:rPr>
              <a:t>)</a:t>
            </a:r>
            <a:endParaRPr lang="en-US" sz="2800" b="1" u="sng" dirty="0" smtClean="0">
              <a:cs typeface="B Nazanin" panose="00000400000000000000" pitchFamily="2" charset="-78"/>
            </a:endParaRPr>
          </a:p>
          <a:p>
            <a:pPr marL="457200" indent="-457200" algn="just" rtl="1">
              <a:lnSpc>
                <a:spcPct val="150000"/>
              </a:lnSpc>
              <a:buFont typeface="Webdings" panose="05030102010509060703" pitchFamily="18" charset="2"/>
              <a:buChar char="3"/>
            </a:pPr>
            <a:r>
              <a:rPr lang="ar-SA" sz="2600" dirty="0">
                <a:cs typeface="B Nazanin" panose="00000400000000000000" pitchFamily="2" charset="-78"/>
              </a:rPr>
              <a:t>محلول </a:t>
            </a:r>
            <a:r>
              <a:rPr lang="ar-SA" sz="2600" dirty="0" smtClean="0">
                <a:cs typeface="B Nazanin" panose="00000400000000000000" pitchFamily="2" charset="-78"/>
              </a:rPr>
              <a:t>اصلی</a:t>
            </a:r>
            <a:r>
              <a:rPr lang="en-US" sz="2600" dirty="0" smtClean="0">
                <a:cs typeface="B Nazanin" panose="00000400000000000000" pitchFamily="2" charset="-78"/>
              </a:rPr>
              <a:t>Sudan </a:t>
            </a:r>
            <a:r>
              <a:rPr lang="en-US" sz="2600" dirty="0">
                <a:cs typeface="B Nazanin" panose="00000400000000000000" pitchFamily="2" charset="-78"/>
              </a:rPr>
              <a:t>red 7B (Merck, Darmstadt, Germany) </a:t>
            </a:r>
            <a:r>
              <a:rPr lang="ar-SA" sz="2600" dirty="0">
                <a:cs typeface="B Nazanin" panose="00000400000000000000" pitchFamily="2" charset="-78"/>
              </a:rPr>
              <a:t> از طریق انحلال مقدار موردنیاز ماده جامد در آب مقطر دومرحله ای (دوگانه) تهیه گردید. محلول های تست به صورت روزانه از طریق تقطیر محلول اصلی تا رسیدن به غلظت های مطلوب تهیه می شدند. اندازه گیریهای </a:t>
            </a:r>
            <a:r>
              <a:rPr lang="en-US" sz="2600" dirty="0">
                <a:cs typeface="B Nazanin" panose="00000400000000000000" pitchFamily="2" charset="-78"/>
              </a:rPr>
              <a:t>pH</a:t>
            </a:r>
            <a:r>
              <a:rPr lang="fa-IR" sz="2600" dirty="0">
                <a:cs typeface="B Nazanin" panose="00000400000000000000" pitchFamily="2" charset="-78"/>
              </a:rPr>
              <a:t> با استفاده از </a:t>
            </a:r>
            <a:r>
              <a:rPr lang="en-US" sz="2600" dirty="0">
                <a:cs typeface="B Nazanin" panose="00000400000000000000" pitchFamily="2" charset="-78"/>
              </a:rPr>
              <a:t>pH</a:t>
            </a:r>
            <a:r>
              <a:rPr lang="fa-IR" sz="2600" dirty="0">
                <a:cs typeface="B Nazanin" panose="00000400000000000000" pitchFamily="2" charset="-78"/>
              </a:rPr>
              <a:t>/ یون سنج مدل 682 انجام و تحقیقات و مطالعات جذب سطحی با استفاده از مدل </a:t>
            </a:r>
            <a:r>
              <a:rPr lang="fa-IR" sz="2600" dirty="0" smtClean="0">
                <a:cs typeface="B Nazanin" panose="00000400000000000000" pitchFamily="2" charset="-78"/>
              </a:rPr>
              <a:t>اسپکتروفوتومتر</a:t>
            </a:r>
            <a:r>
              <a:rPr lang="en-US" sz="2600" dirty="0" smtClean="0">
                <a:cs typeface="B Nazanin" panose="00000400000000000000" pitchFamily="2" charset="-78"/>
              </a:rPr>
              <a:t> Jusco </a:t>
            </a:r>
            <a:r>
              <a:rPr lang="en-US" sz="2600" dirty="0">
                <a:cs typeface="B Nazanin" panose="00000400000000000000" pitchFamily="2" charset="-78"/>
              </a:rPr>
              <a:t>UV-Visible </a:t>
            </a:r>
            <a:r>
              <a:rPr lang="ar-SA" sz="2600" dirty="0" smtClean="0">
                <a:cs typeface="B Nazanin" panose="00000400000000000000" pitchFamily="2" charset="-78"/>
              </a:rPr>
              <a:t>اجرا </a:t>
            </a:r>
            <a:r>
              <a:rPr lang="ar-SA" sz="2600" dirty="0">
                <a:cs typeface="B Nazanin" panose="00000400000000000000" pitchFamily="2" charset="-78"/>
              </a:rPr>
              <a:t>گردید. کلیه مواد شیمیایی شامل </a:t>
            </a:r>
            <a:r>
              <a:rPr lang="en-US" sz="2600" dirty="0">
                <a:cs typeface="B Nazanin" panose="00000400000000000000" pitchFamily="2" charset="-78"/>
              </a:rPr>
              <a:t>KOH, HNO3, KCl</a:t>
            </a:r>
            <a:r>
              <a:rPr lang="ar-SA" sz="2600" dirty="0">
                <a:cs typeface="B Nazanin" panose="00000400000000000000" pitchFamily="2" charset="-78"/>
              </a:rPr>
              <a:t> </a:t>
            </a:r>
            <a:r>
              <a:rPr lang="ar-SA" sz="2600" dirty="0" smtClean="0">
                <a:cs typeface="B Nazanin" panose="00000400000000000000" pitchFamily="2" charset="-78"/>
              </a:rPr>
              <a:t>از</a:t>
            </a:r>
            <a:r>
              <a:rPr lang="en-US" sz="2600" dirty="0" smtClean="0">
                <a:cs typeface="B Nazanin" panose="00000400000000000000" pitchFamily="2" charset="-78"/>
              </a:rPr>
              <a:t>Merck </a:t>
            </a:r>
            <a:r>
              <a:rPr lang="en-US" sz="2600" dirty="0">
                <a:cs typeface="B Nazanin" panose="00000400000000000000" pitchFamily="2" charset="-78"/>
              </a:rPr>
              <a:t>(Darmstadt, Germany</a:t>
            </a:r>
            <a:r>
              <a:rPr lang="en-US" sz="2600" dirty="0" smtClean="0">
                <a:cs typeface="B Nazanin" panose="00000400000000000000" pitchFamily="2" charset="-78"/>
              </a:rPr>
              <a:t>) </a:t>
            </a:r>
            <a:r>
              <a:rPr lang="fa-IR" sz="2600" dirty="0" smtClean="0">
                <a:cs typeface="B Nazanin" panose="00000400000000000000" pitchFamily="2" charset="-78"/>
              </a:rPr>
              <a:t> </a:t>
            </a:r>
            <a:r>
              <a:rPr lang="ar-SA" sz="2600" dirty="0" smtClean="0">
                <a:cs typeface="B Nazanin" panose="00000400000000000000" pitchFamily="2" charset="-78"/>
              </a:rPr>
              <a:t>می </a:t>
            </a:r>
            <a:r>
              <a:rPr lang="ar-SA" sz="2600" dirty="0">
                <a:cs typeface="B Nazanin" panose="00000400000000000000" pitchFamily="2" charset="-78"/>
              </a:rPr>
              <a:t>شوند</a:t>
            </a:r>
            <a:r>
              <a:rPr lang="ar-SA" sz="2600" dirty="0" smtClean="0">
                <a:cs typeface="B Nazanin" panose="00000400000000000000" pitchFamily="2" charset="-78"/>
              </a:rPr>
              <a:t>.</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10</a:t>
            </a:r>
            <a:r>
              <a:rPr lang="en-US" sz="2400" dirty="0" smtClean="0"/>
              <a:t>/</a:t>
            </a:r>
            <a:r>
              <a:rPr lang="fa-IR" sz="2400" dirty="0" smtClean="0"/>
              <a:t>33</a:t>
            </a:r>
            <a:endParaRPr lang="en-US" dirty="0"/>
          </a:p>
        </p:txBody>
      </p:sp>
    </p:spTree>
    <p:extLst>
      <p:ext uri="{BB962C8B-B14F-4D97-AF65-F5344CB8AC3E}">
        <p14:creationId xmlns:p14="http://schemas.microsoft.com/office/powerpoint/2010/main" val="1434486439"/>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اندازه گیری جذب رنگ </a:t>
            </a:r>
            <a:endParaRPr lang="fa-IR" sz="2800" b="1" u="sng" dirty="0" smtClean="0">
              <a:cs typeface="B Nazanin" panose="00000400000000000000" pitchFamily="2" charset="-78"/>
            </a:endParaRPr>
          </a:p>
          <a:p>
            <a:pPr marL="457200" indent="-457200" algn="just" rtl="1">
              <a:lnSpc>
                <a:spcPct val="150000"/>
              </a:lnSpc>
              <a:buFont typeface="Webdings" panose="05030102010509060703" pitchFamily="18" charset="2"/>
              <a:buChar char="3"/>
            </a:pPr>
            <a:r>
              <a:rPr lang="ar-SA" sz="2800" dirty="0">
                <a:cs typeface="B Nazanin" panose="00000400000000000000" pitchFamily="2" charset="-78"/>
              </a:rPr>
              <a:t>غلظت های </a:t>
            </a:r>
            <a:r>
              <a:rPr lang="en-US" sz="2800" dirty="0">
                <a:cs typeface="B Nazanin" panose="00000400000000000000" pitchFamily="2" charset="-78"/>
              </a:rPr>
              <a:t>SR7B</a:t>
            </a:r>
            <a:r>
              <a:rPr lang="ar-SA" sz="2800" dirty="0">
                <a:cs typeface="B Nazanin" panose="00000400000000000000" pitchFamily="2" charset="-78"/>
              </a:rPr>
              <a:t> در محلول به روش کمی با استفاده از معادلات رگرسیون خطی به دست آمده از طریق ترسیم منحنی کالیبراسیون برروی رنج غلظت ها تخمین زده شدند. ظرفیت جذب سطحی رنگ ماده جاذب در بازه های زمانی </a:t>
            </a:r>
            <a:r>
              <a:rPr lang="en-US" sz="2800" dirty="0">
                <a:cs typeface="B Nazanin" panose="00000400000000000000" pitchFamily="2" charset="-78"/>
              </a:rPr>
              <a:t>0-35 </a:t>
            </a:r>
            <a:r>
              <a:rPr lang="fa-IR" sz="2800" dirty="0" smtClean="0">
                <a:cs typeface="B Nazanin" panose="00000400000000000000" pitchFamily="2" charset="-78"/>
              </a:rPr>
              <a:t> دقیقه </a:t>
            </a:r>
            <a:r>
              <a:rPr lang="fa-IR" sz="2800" dirty="0">
                <a:cs typeface="B Nazanin" panose="00000400000000000000" pitchFamily="2" charset="-78"/>
              </a:rPr>
              <a:t>و در دماهای مختلف (60- 10 درجه سانتی گراد) تعیین گردید. </a:t>
            </a:r>
            <a:r>
              <a:rPr lang="ar-SA" sz="2800" dirty="0">
                <a:cs typeface="B Nazanin" panose="00000400000000000000" pitchFamily="2" charset="-78"/>
              </a:rPr>
              <a:t>مقدار رنگ جذب شده توسط </a:t>
            </a:r>
            <a:r>
              <a:rPr lang="ar-SA" sz="2800" dirty="0" smtClean="0">
                <a:cs typeface="B Nazanin" panose="00000400000000000000" pitchFamily="2" charset="-78"/>
              </a:rPr>
              <a:t>جاذب، </a:t>
            </a:r>
            <a:r>
              <a:rPr lang="en-US" sz="2800" dirty="0">
                <a:cs typeface="B Nazanin" panose="00000400000000000000" pitchFamily="2" charset="-78"/>
              </a:rPr>
              <a:t>qe (mg g</a:t>
            </a:r>
            <a:r>
              <a:rPr lang="en-US" sz="2800" baseline="30000" dirty="0">
                <a:cs typeface="B Nazanin" panose="00000400000000000000" pitchFamily="2" charset="-78"/>
              </a:rPr>
              <a:t>−1</a:t>
            </a:r>
            <a:r>
              <a:rPr lang="en-US" sz="2800" dirty="0">
                <a:cs typeface="B Nazanin" panose="00000400000000000000" pitchFamily="2" charset="-78"/>
              </a:rPr>
              <a:t> )</a:t>
            </a:r>
            <a:r>
              <a:rPr lang="ar-SA" sz="2800" dirty="0">
                <a:cs typeface="B Nazanin" panose="00000400000000000000" pitchFamily="2" charset="-78"/>
              </a:rPr>
              <a:t>، با رابطه موازنه جرم زیر محاسبه گردید</a:t>
            </a:r>
            <a:r>
              <a:rPr lang="ar-SA" sz="2800" dirty="0" smtClean="0">
                <a:cs typeface="B Nazanin" panose="00000400000000000000" pitchFamily="2" charset="-78"/>
              </a:rPr>
              <a:t>:</a:t>
            </a:r>
            <a:endParaRPr lang="fa-IR" sz="2800" dirty="0" smtClean="0">
              <a:cs typeface="B Nazanin" panose="00000400000000000000" pitchFamily="2" charset="-78"/>
            </a:endParaRPr>
          </a:p>
          <a:p>
            <a:pPr algn="ctr" rtl="1">
              <a:lnSpc>
                <a:spcPct val="150000"/>
              </a:lnSpc>
            </a:pPr>
            <a:r>
              <a:rPr lang="en-US" sz="2800" dirty="0"/>
              <a:t>q</a:t>
            </a:r>
            <a:r>
              <a:rPr lang="en-US" sz="2800" baseline="-25000" dirty="0"/>
              <a:t>e</a:t>
            </a:r>
            <a:r>
              <a:rPr lang="en-US" sz="2800" dirty="0"/>
              <a:t> = (C</a:t>
            </a:r>
            <a:r>
              <a:rPr lang="en-US" sz="2800" baseline="-25000" dirty="0"/>
              <a:t>0</a:t>
            </a:r>
            <a:r>
              <a:rPr lang="en-US" sz="2800" dirty="0"/>
              <a:t> − C</a:t>
            </a:r>
            <a:r>
              <a:rPr lang="en-US" sz="2800" baseline="-25000" dirty="0"/>
              <a:t>e</a:t>
            </a:r>
            <a:r>
              <a:rPr lang="en-US" sz="2800" dirty="0"/>
              <a:t>) V/W</a:t>
            </a: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11</a:t>
            </a:r>
            <a:r>
              <a:rPr lang="en-US" sz="2400" dirty="0" smtClean="0"/>
              <a:t>/</a:t>
            </a:r>
            <a:r>
              <a:rPr lang="fa-IR" sz="2400" dirty="0" smtClean="0"/>
              <a:t>33</a:t>
            </a:r>
            <a:endParaRPr lang="en-US" dirty="0"/>
          </a:p>
        </p:txBody>
      </p:sp>
    </p:spTree>
    <p:extLst>
      <p:ext uri="{BB962C8B-B14F-4D97-AF65-F5344CB8AC3E}">
        <p14:creationId xmlns:p14="http://schemas.microsoft.com/office/powerpoint/2010/main" val="19114309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مواد و روش ها</a:t>
            </a:r>
            <a:endParaRPr lang="en-US" sz="2200" dirty="0">
              <a:solidFill>
                <a:schemeClr val="bg1"/>
              </a:solidFill>
              <a:cs typeface="B Nazanin" panose="00000400000000000000" pitchFamily="2" charset="-78"/>
            </a:endParaRPr>
          </a:p>
        </p:txBody>
      </p:sp>
      <p:sp>
        <p:nvSpPr>
          <p:cNvPr id="31" name="TextBox 30"/>
          <p:cNvSpPr txBox="1"/>
          <p:nvPr/>
        </p:nvSpPr>
        <p:spPr>
          <a:xfrm>
            <a:off x="3439225" y="5994838"/>
            <a:ext cx="138129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نتایج و بحث</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dirty="0"/>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dirty="0"/>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smtClean="0">
                <a:cs typeface="B Nazanin" panose="00000400000000000000" pitchFamily="2" charset="-78"/>
              </a:rPr>
              <a:t>تهیه</a:t>
            </a:r>
            <a:r>
              <a:rPr lang="en-US" sz="2800" b="1" u="sng" dirty="0" smtClean="0">
                <a:cs typeface="B Nazanin" panose="00000400000000000000" pitchFamily="2" charset="-78"/>
              </a:rPr>
              <a:t>SNPC </a:t>
            </a:r>
            <a:endParaRPr lang="fa-IR" sz="2800" b="1" u="sng" dirty="0" smtClean="0">
              <a:cs typeface="B Nazanin" panose="00000400000000000000" pitchFamily="2" charset="-78"/>
            </a:endParaRPr>
          </a:p>
          <a:p>
            <a:pPr marL="457200" indent="-457200" algn="just" rtl="1">
              <a:lnSpc>
                <a:spcPct val="150000"/>
              </a:lnSpc>
              <a:buFont typeface="Webdings" panose="05030102010509060703" pitchFamily="18" charset="2"/>
              <a:buChar char="3"/>
            </a:pPr>
            <a:r>
              <a:rPr lang="fa-IR" sz="2800" dirty="0">
                <a:cs typeface="B Nazanin" panose="00000400000000000000" pitchFamily="2" charset="-78"/>
              </a:rPr>
              <a:t>نانولوله های کربن چند دیواره پوشیده شده با نانوسیلور به روش آبکاری شیمیایی تهیه شدند. ابتدا </a:t>
            </a:r>
            <a:r>
              <a:rPr lang="en-US" sz="2800" dirty="0">
                <a:cs typeface="B Nazanin" panose="00000400000000000000" pitchFamily="2" charset="-78"/>
              </a:rPr>
              <a:t>1.0</a:t>
            </a:r>
            <a:r>
              <a:rPr lang="fa-IR" sz="2800" dirty="0">
                <a:cs typeface="B Nazanin" panose="00000400000000000000" pitchFamily="2" charset="-78"/>
              </a:rPr>
              <a:t> گرم از </a:t>
            </a:r>
            <a:r>
              <a:rPr lang="en-US" sz="2800" dirty="0">
                <a:cs typeface="B Nazanin" panose="00000400000000000000" pitchFamily="2" charset="-78"/>
              </a:rPr>
              <a:t>MWNT</a:t>
            </a:r>
            <a:r>
              <a:rPr lang="fa-IR" sz="2800" dirty="0">
                <a:cs typeface="B Nazanin" panose="00000400000000000000" pitchFamily="2" charset="-78"/>
              </a:rPr>
              <a:t> های تصفیه شده و عاملی با 50 میلی لیتر محلول مخلوط متشکل از 38 درصد فرمالدهید، اتیل الکل مطلق و آب مقطر دومرحله ای </a:t>
            </a:r>
            <a:r>
              <a:rPr lang="ar-SA" sz="2800" dirty="0">
                <a:cs typeface="B Nazanin" panose="00000400000000000000" pitchFamily="2" charset="-78"/>
              </a:rPr>
              <a:t> مخلوط </a:t>
            </a:r>
            <a:r>
              <a:rPr lang="ar-SA" sz="2800" dirty="0" smtClean="0">
                <a:cs typeface="B Nazanin" panose="00000400000000000000" pitchFamily="2" charset="-78"/>
              </a:rPr>
              <a:t>گردید</a:t>
            </a:r>
            <a:r>
              <a:rPr lang="fa-IR" sz="2800" dirty="0" smtClean="0">
                <a:cs typeface="B Nazanin" panose="00000400000000000000" pitchFamily="2" charset="-78"/>
              </a:rPr>
              <a:t>.</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dirty="0"/>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12</a:t>
            </a:r>
            <a:r>
              <a:rPr lang="en-US" sz="2400" dirty="0" smtClean="0"/>
              <a:t>/</a:t>
            </a:r>
            <a:r>
              <a:rPr lang="fa-IR" sz="2400" dirty="0" smtClean="0"/>
              <a:t>33</a:t>
            </a:r>
            <a:endParaRPr lang="en-US" dirty="0"/>
          </a:p>
        </p:txBody>
      </p:sp>
    </p:spTree>
    <p:extLst>
      <p:ext uri="{BB962C8B-B14F-4D97-AF65-F5344CB8AC3E}">
        <p14:creationId xmlns:p14="http://schemas.microsoft.com/office/powerpoint/2010/main" val="2915936324"/>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319</Words>
  <Application>Microsoft Office PowerPoint</Application>
  <PresentationFormat>On-screen Show (4:3)</PresentationFormat>
  <Paragraphs>37</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Webdings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2017-06-03T07:50:12Z</dcterms:modified>
</cp:coreProperties>
</file>