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مقیاس </a:t>
            </a:r>
            <a:r>
              <a:rPr lang="fa-IR" sz="2800" b="1" u="sng" dirty="0">
                <a:cs typeface="B Nazanin" panose="00000400000000000000" pitchFamily="2" charset="-78"/>
              </a:rPr>
              <a:t>ها </a:t>
            </a:r>
            <a:endParaRPr lang="en-US" sz="2800" u="sng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اعتبار نشان تجاری با ارائه عقایدی که نشان تجاری قادر به فعالیت در مورد تعهدات است و شامل تخصص و باورپذیری می باشد بر اساس مقیاسهایی ارزیابی شده است که توسط </a:t>
            </a:r>
            <a:r>
              <a:rPr lang="en-US" sz="2600" dirty="0" err="1">
                <a:cs typeface="B Nazanin" panose="00000400000000000000" pitchFamily="2" charset="-78"/>
              </a:rPr>
              <a:t>Erdem</a:t>
            </a:r>
            <a:r>
              <a:rPr lang="en-US" sz="2600" dirty="0">
                <a:cs typeface="B Nazanin" panose="00000400000000000000" pitchFamily="2" charset="-78"/>
              </a:rPr>
              <a:t> </a:t>
            </a:r>
            <a:r>
              <a:rPr lang="fa-IR" sz="2600" dirty="0">
                <a:cs typeface="B Nazanin" panose="00000400000000000000" pitchFamily="2" charset="-78"/>
              </a:rPr>
              <a:t> و </a:t>
            </a:r>
            <a:r>
              <a:rPr lang="en-US" sz="2600" dirty="0" err="1">
                <a:cs typeface="B Nazanin" panose="00000400000000000000" pitchFamily="2" charset="-78"/>
              </a:rPr>
              <a:t>Swait</a:t>
            </a:r>
            <a:r>
              <a:rPr lang="fa-IR" sz="2600" dirty="0">
                <a:cs typeface="B Nazanin" panose="00000400000000000000" pitchFamily="2" charset="-78"/>
              </a:rPr>
              <a:t> به کار برده می‌شود . مقیاس های رضایت از </a:t>
            </a:r>
            <a:r>
              <a:rPr lang="en-US" sz="2600" dirty="0">
                <a:cs typeface="B Nazanin" panose="00000400000000000000" pitchFamily="2" charset="-78"/>
              </a:rPr>
              <a:t>Oliver </a:t>
            </a:r>
            <a:r>
              <a:rPr lang="fa-IR" sz="2600" dirty="0">
                <a:cs typeface="B Nazanin" panose="00000400000000000000" pitchFamily="2" charset="-78"/>
              </a:rPr>
              <a:t> گرفته شده است و محدوده ای از جنبه های رضایت را تشخیص می دهد . موارد تعهد صداقت مستلزم جنبه های موثر ، ابزاری و موقتی تعهد تعیین شده توسط </a:t>
            </a:r>
            <a:r>
              <a:rPr lang="en-US" sz="2600" dirty="0" err="1">
                <a:cs typeface="B Nazanin" panose="00000400000000000000" pitchFamily="2" charset="-78"/>
              </a:rPr>
              <a:t>Garbarino</a:t>
            </a:r>
            <a:r>
              <a:rPr lang="fa-IR" sz="2600" dirty="0">
                <a:cs typeface="B Nazanin" panose="00000400000000000000" pitchFamily="2" charset="-78"/>
              </a:rPr>
              <a:t> و </a:t>
            </a:r>
            <a:r>
              <a:rPr lang="en-US" sz="2600" dirty="0">
                <a:cs typeface="B Nazanin" panose="00000400000000000000" pitchFamily="2" charset="-78"/>
              </a:rPr>
              <a:t>Johnson</a:t>
            </a:r>
            <a:r>
              <a:rPr lang="fa-IR" sz="2600" dirty="0">
                <a:cs typeface="B Nazanin" panose="00000400000000000000" pitchFamily="2" charset="-78"/>
              </a:rPr>
              <a:t> است و بر اساس ارزیابی سازگار با رفتار سازمانی در تعهد محل کار قرار گرفته است 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26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50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b="1" u="sng" dirty="0">
                <a:cs typeface="B Nazanin" panose="00000400000000000000" pitchFamily="2" charset="-78"/>
              </a:rPr>
              <a:t>مقیاس های تأیید ، قابلیت اعتماد و اعتبار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بررسی اینکه اعتبار نشان تجاری می تواند به عنوان دو بعد بررسی شود یعنی باورپذیری و تخصص ، یک تحلیل عامل اکتشافی انجام شده است . نتایج نشان می دهد که اعتبار نشان تجاری در هر دو نمونه بدون ابعاد بررسی شده است و با تجارب کلی گذشته ساختارها سازگار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مقیاسه تمام 6 ساختار با استفاده از تحلیل قابلیت اعتماد ارزیابی 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مقیاسها با بررسی همبستگی و ارتباط بهبود یافته است و با حذف یک مورد متناسب می شود 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3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اعتبار تشخیص با استفاده از دو رویکرد پیشنهاد شده توسط اندرسن و گربینگ و گارور و منتزر ارزیابی شده است . اولین بررسی وقفه مطمئنی را برای ارتباط بین یک جفت از ساختارها ارزیابی می </a:t>
            </a:r>
            <a:r>
              <a:rPr lang="fa-IR" sz="2800" dirty="0" smtClean="0">
                <a:cs typeface="B Nazanin" panose="00000400000000000000" pitchFamily="2" charset="-78"/>
              </a:rPr>
              <a:t>کند. </a:t>
            </a:r>
            <a:r>
              <a:rPr lang="fa-IR" sz="2800" dirty="0">
                <a:cs typeface="B Nazanin" panose="00000400000000000000" pitchFamily="2" charset="-78"/>
              </a:rPr>
              <a:t>اگر 95 درصد وقفه ارزش مطلق ارتباط برآورده شده در نظر گرفته شود ، اعتبار تشخیصی حمایت شده است . بررسی دوم الگوی دو متغیری بین یک جفت ساختار است که در آن ارتباط بین ساختارها تغییر یافته است و همان الگو در آن ارتباط با ساختار دیگر ثابت است 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28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فرضیه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کلی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نتایج اولین بررسی شامل ارتباط و خطاهای استاندارد در جدول </a:t>
            </a:r>
            <a:r>
              <a:rPr lang="fa-IR" sz="2800" dirty="0" smtClean="0">
                <a:cs typeface="B Nazanin" panose="00000400000000000000" pitchFamily="2" charset="-78"/>
              </a:rPr>
              <a:t>1 </a:t>
            </a:r>
            <a:r>
              <a:rPr lang="fa-IR" sz="2800" dirty="0">
                <a:cs typeface="B Nazanin" panose="00000400000000000000" pitchFamily="2" charset="-78"/>
              </a:rPr>
              <a:t>مشخص شده </a:t>
            </a:r>
            <a:r>
              <a:rPr lang="fa-IR" sz="2800" dirty="0" smtClean="0">
                <a:cs typeface="B Nazanin" panose="00000400000000000000" pitchFamily="2" charset="-78"/>
              </a:rPr>
              <a:t>است. </a:t>
            </a:r>
            <a:r>
              <a:rPr lang="fa-IR" sz="2800" dirty="0">
                <a:cs typeface="B Nazanin" panose="00000400000000000000" pitchFamily="2" charset="-78"/>
              </a:rPr>
              <a:t>با رویکرد </a:t>
            </a:r>
            <a:r>
              <a:rPr lang="en-US" sz="2800" dirty="0" err="1" smtClean="0">
                <a:cs typeface="B Nazanin" panose="00000400000000000000" pitchFamily="2" charset="-78"/>
              </a:rPr>
              <a:t>Verhoef</a:t>
            </a:r>
            <a:r>
              <a:rPr lang="en-US" sz="2800" dirty="0" smtClean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الگوی ارزیابی را بر اساس مقیاسها از طریق یک تحلیل عامل تأییدی برای تمام ساختارها ارزیابی کرده ایم . نتایج نشان می دهد که الگوی مطرح شده تناسب خوبی را برای داده ها علی رغم مقدار مجذور کای تأمین می کند که در الگوی معادله ساختاری رایج است . تمام عوامل با حداقل مقدار </a:t>
            </a:r>
            <a:r>
              <a:rPr lang="en-US" sz="2800" dirty="0" smtClean="0">
                <a:cs typeface="B Nazanin" panose="00000400000000000000" pitchFamily="2" charset="-78"/>
              </a:rPr>
              <a:t>T</a:t>
            </a:r>
            <a:r>
              <a:rPr lang="fa-IR" sz="2800" dirty="0" smtClean="0">
                <a:cs typeface="B Nazanin" panose="00000400000000000000" pitchFamily="2" charset="-78"/>
              </a:rPr>
              <a:t> مطلق </a:t>
            </a:r>
            <a:r>
              <a:rPr lang="fa-IR" sz="2800" dirty="0">
                <a:cs typeface="B Nazanin" panose="00000400000000000000" pitchFamily="2" charset="-78"/>
              </a:rPr>
              <a:t>اهمیت دارد و اعتبار موارد را تأیید می کند 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2017-07-04T07:38:06Z</dcterms:modified>
</cp:coreProperties>
</file>