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a:t>
            </a:r>
            <a:r>
              <a:rPr lang="fa-IR" sz="2800" b="1" u="sng" dirty="0" smtClean="0">
                <a:cs typeface="B Nazanin" panose="00000400000000000000" pitchFamily="2" charset="-78"/>
              </a:rPr>
              <a:t>مفهوم</a:t>
            </a:r>
            <a:r>
              <a:rPr lang="en-US" sz="2800" b="1" u="sng" dirty="0" smtClean="0">
                <a:cs typeface="B Nazanin" panose="00000400000000000000" pitchFamily="2" charset="-78"/>
              </a:rPr>
              <a:t>SMWI  </a:t>
            </a:r>
          </a:p>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هدف </a:t>
            </a:r>
            <a:r>
              <a:rPr lang="en-US" sz="2800" dirty="0" smtClean="0">
                <a:cs typeface="B Nazanin" panose="00000400000000000000" pitchFamily="2" charset="-78"/>
              </a:rPr>
              <a:t>SMWI</a:t>
            </a:r>
            <a:r>
              <a:rPr lang="fa-IR" sz="2800" dirty="0" smtClean="0">
                <a:cs typeface="B Nazanin" panose="00000400000000000000" pitchFamily="2" charset="-78"/>
              </a:rPr>
              <a:t> بدست‌آوردن محتمل‌ترین توزیع  پیکسل فرعی  آبگیر  تالاب  در یک پیکسل ‌مختلط در همچین روشی است که وابستگی مکانی  بیشینه است و تناسب اصلی آب گرفتگی حفظ می‌شود. ورودی برای </a:t>
            </a:r>
            <a:r>
              <a:rPr lang="en-US" sz="2800" dirty="0" smtClean="0">
                <a:cs typeface="B Nazanin" panose="00000400000000000000" pitchFamily="2" charset="-78"/>
              </a:rPr>
              <a:t>SMWI</a:t>
            </a:r>
            <a:r>
              <a:rPr lang="fa-IR" sz="2800" dirty="0" smtClean="0">
                <a:cs typeface="B Nazanin" panose="00000400000000000000" pitchFamily="2" charset="-78"/>
              </a:rPr>
              <a:t> یک بخش تصویری از آب گرفتگی  تالاب است جایی که  هر  مقدار بخش تنها تناسب آب گرفتگی را بدون مشخص‌کردن موقعیت آب‌گرفتگی نشان می‌دهد. بخشی از تصویر می‌تواند توسط طبقه‌بندی نرم آب‌گیرهای تالاب از تصویر سنجش از راه  دور  بدست‌ می‌آید.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41</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9231092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en-US" sz="2800" dirty="0" smtClean="0">
                <a:cs typeface="B Nazanin" panose="00000400000000000000" pitchFamily="2" charset="-78"/>
              </a:rPr>
              <a:t>SMWI</a:t>
            </a:r>
            <a:r>
              <a:rPr lang="fa-IR" sz="2800" dirty="0" smtClean="0">
                <a:cs typeface="B Nazanin" panose="00000400000000000000" pitchFamily="2" charset="-78"/>
              </a:rPr>
              <a:t> می‌تواند </a:t>
            </a:r>
            <a:r>
              <a:rPr lang="fa-IR" sz="2800" dirty="0">
                <a:cs typeface="B Nazanin" panose="00000400000000000000" pitchFamily="2" charset="-78"/>
              </a:rPr>
              <a:t>به </a:t>
            </a:r>
            <a:r>
              <a:rPr lang="fa-IR" sz="2800" dirty="0" smtClean="0">
                <a:cs typeface="B Nazanin" panose="00000400000000000000" pitchFamily="2" charset="-78"/>
              </a:rPr>
              <a:t>عنوان پیش پردازش طبقه ‌بندی </a:t>
            </a:r>
            <a:r>
              <a:rPr lang="fa-IR" sz="2800" dirty="0">
                <a:cs typeface="B Nazanin" panose="00000400000000000000" pitchFamily="2" charset="-78"/>
              </a:rPr>
              <a:t>نرم </a:t>
            </a:r>
            <a:r>
              <a:rPr lang="fa-IR" sz="2800" dirty="0" smtClean="0">
                <a:cs typeface="B Nazanin" panose="00000400000000000000" pitchFamily="2" charset="-78"/>
              </a:rPr>
              <a:t>برای بدست ‌آوردن اطلاعات </a:t>
            </a:r>
            <a:r>
              <a:rPr lang="fa-IR" sz="2800" dirty="0">
                <a:cs typeface="B Nazanin" panose="00000400000000000000" pitchFamily="2" charset="-78"/>
              </a:rPr>
              <a:t>توزیع </a:t>
            </a:r>
            <a:r>
              <a:rPr lang="fa-IR" sz="2800" dirty="0" smtClean="0">
                <a:cs typeface="B Nazanin" panose="00000400000000000000" pitchFamily="2" charset="-78"/>
              </a:rPr>
              <a:t>مکانی </a:t>
            </a:r>
            <a:r>
              <a:rPr lang="fa-IR" sz="2800" dirty="0">
                <a:cs typeface="B Nazanin" panose="00000400000000000000" pitchFamily="2" charset="-78"/>
              </a:rPr>
              <a:t>آب‌گیر </a:t>
            </a:r>
            <a:r>
              <a:rPr lang="fa-IR" sz="2800" dirty="0" smtClean="0">
                <a:cs typeface="B Nazanin" panose="00000400000000000000" pitchFamily="2" charset="-78"/>
              </a:rPr>
              <a:t>تالاب در مقیاس </a:t>
            </a:r>
            <a:r>
              <a:rPr lang="fa-IR" sz="2800" dirty="0">
                <a:cs typeface="B Nazanin" panose="00000400000000000000" pitchFamily="2" charset="-78"/>
              </a:rPr>
              <a:t>پیکسل‌های فرعی  بررسی شود.  فرض‌کنید </a:t>
            </a:r>
            <a:r>
              <a:rPr lang="en-US" sz="2800" dirty="0" smtClean="0">
                <a:cs typeface="B Nazanin" panose="00000400000000000000" pitchFamily="2" charset="-78"/>
              </a:rPr>
              <a:t>S </a:t>
            </a:r>
            <a:r>
              <a:rPr lang="fa-IR" sz="2800" dirty="0" smtClean="0">
                <a:cs typeface="B Nazanin" panose="00000400000000000000" pitchFamily="2" charset="-78"/>
              </a:rPr>
              <a:t> فاکتور </a:t>
            </a:r>
            <a:r>
              <a:rPr lang="fa-IR" sz="2800" dirty="0">
                <a:cs typeface="B Nazanin" panose="00000400000000000000" pitchFamily="2" charset="-78"/>
              </a:rPr>
              <a:t>مقیاس  بین  پیکسل مختلط و  پیکسل‌های فرعی را </a:t>
            </a:r>
            <a:r>
              <a:rPr lang="fa-IR" sz="2800" dirty="0" smtClean="0">
                <a:cs typeface="B Nazanin" panose="00000400000000000000" pitchFamily="2" charset="-78"/>
              </a:rPr>
              <a:t>در بخشی </a:t>
            </a:r>
            <a:r>
              <a:rPr lang="fa-IR" sz="2800" dirty="0">
                <a:cs typeface="B Nazanin" panose="00000400000000000000" pitchFamily="2" charset="-78"/>
              </a:rPr>
              <a:t>از تصویر نشان دهد</a:t>
            </a:r>
            <a:r>
              <a:rPr lang="fa-IR" sz="2800" dirty="0" smtClean="0">
                <a:cs typeface="B Nazanin" panose="00000400000000000000" pitchFamily="2" charset="-78"/>
              </a:rPr>
              <a:t>. </a:t>
            </a:r>
            <a:r>
              <a:rPr lang="en-US" sz="2800" dirty="0" smtClean="0">
                <a:cs typeface="B Nazanin" panose="00000400000000000000" pitchFamily="2" charset="-78"/>
              </a:rPr>
              <a:t>SMWI</a:t>
            </a:r>
            <a:r>
              <a:rPr lang="fa-IR" sz="2800" dirty="0" smtClean="0">
                <a:cs typeface="B Nazanin" panose="00000400000000000000" pitchFamily="2" charset="-78"/>
              </a:rPr>
              <a:t> هر </a:t>
            </a:r>
            <a:r>
              <a:rPr lang="fa-IR" sz="2800" dirty="0">
                <a:cs typeface="B Nazanin" panose="00000400000000000000" pitchFamily="2" charset="-78"/>
              </a:rPr>
              <a:t>پکسل‌مختلط را  به  درون پیکسل  </a:t>
            </a:r>
            <a:r>
              <a:rPr lang="fa-IR" sz="2800" dirty="0" smtClean="0">
                <a:cs typeface="B Nazanin" panose="00000400000000000000" pitchFamily="2" charset="-78"/>
              </a:rPr>
              <a:t>فرعی</a:t>
            </a:r>
            <a:r>
              <a:rPr lang="en-US" sz="2800" dirty="0" smtClean="0">
                <a:cs typeface="B Nazanin" panose="00000400000000000000" pitchFamily="2" charset="-78"/>
              </a:rPr>
              <a:t>S*S </a:t>
            </a:r>
            <a:r>
              <a:rPr lang="fa-IR" sz="2800" dirty="0" smtClean="0">
                <a:cs typeface="B Nazanin" panose="00000400000000000000" pitchFamily="2" charset="-78"/>
              </a:rPr>
              <a:t> تقسیم </a:t>
            </a:r>
            <a:r>
              <a:rPr lang="fa-IR" sz="2800" dirty="0">
                <a:cs typeface="B Nazanin" panose="00000400000000000000" pitchFamily="2" charset="-78"/>
              </a:rPr>
              <a:t>می‌کند.  اصول  </a:t>
            </a:r>
            <a:r>
              <a:rPr lang="fa-IR" sz="2800" dirty="0" smtClean="0">
                <a:cs typeface="B Nazanin" panose="00000400000000000000" pitchFamily="2" charset="-78"/>
              </a:rPr>
              <a:t>پایه </a:t>
            </a:r>
            <a:r>
              <a:rPr lang="en-US" sz="2800" dirty="0" smtClean="0">
                <a:cs typeface="B Nazanin" panose="00000400000000000000" pitchFamily="2" charset="-78"/>
              </a:rPr>
              <a:t>SMWI</a:t>
            </a:r>
            <a:r>
              <a:rPr lang="fa-IR" sz="2800" dirty="0" smtClean="0">
                <a:cs typeface="B Nazanin" panose="00000400000000000000" pitchFamily="2" charset="-78"/>
              </a:rPr>
              <a:t> در </a:t>
            </a:r>
            <a:r>
              <a:rPr lang="fa-IR" sz="2800" dirty="0">
                <a:cs typeface="B Nazanin" panose="00000400000000000000" pitchFamily="2" charset="-78"/>
              </a:rPr>
              <a:t>شکل 1  نشان داده‌شده  است که  </a:t>
            </a:r>
            <a:r>
              <a:rPr lang="fa-IR" sz="2800" dirty="0" smtClean="0">
                <a:cs typeface="B Nazanin" panose="00000400000000000000" pitchFamily="2" charset="-78"/>
              </a:rPr>
              <a:t>یک مثال </a:t>
            </a:r>
            <a:r>
              <a:rPr lang="fa-IR" sz="2800" dirty="0">
                <a:cs typeface="B Nazanin" panose="00000400000000000000" pitchFamily="2" charset="-78"/>
              </a:rPr>
              <a:t>ساده </a:t>
            </a:r>
            <a:r>
              <a:rPr lang="fa-IR" sz="2800" dirty="0" smtClean="0">
                <a:cs typeface="B Nazanin" panose="00000400000000000000" pitchFamily="2" charset="-78"/>
              </a:rPr>
              <a:t>با دو  </a:t>
            </a:r>
            <a:r>
              <a:rPr lang="fa-IR" sz="2800" dirty="0">
                <a:cs typeface="B Nazanin" panose="00000400000000000000" pitchFamily="2" charset="-78"/>
              </a:rPr>
              <a:t>کلاس نشان‌دهنده  آب‌گیر  تالاب  </a:t>
            </a:r>
            <a:r>
              <a:rPr lang="fa-IR" sz="2800" dirty="0" smtClean="0">
                <a:cs typeface="B Nazanin" panose="00000400000000000000" pitchFamily="2" charset="-78"/>
              </a:rPr>
              <a:t>و  </a:t>
            </a:r>
            <a:r>
              <a:rPr lang="fa-IR" sz="2800" dirty="0">
                <a:cs typeface="B Nazanin" panose="00000400000000000000" pitchFamily="2" charset="-78"/>
              </a:rPr>
              <a:t>غیر آب‌گیر  است.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41</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7557141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t">
            <a:noAutofit/>
          </a:bodyPr>
          <a:lstStyle/>
          <a:p>
            <a:pPr algn="ctr" rtl="1">
              <a:lnSpc>
                <a:spcPct val="150000"/>
              </a:lnSpc>
            </a:pPr>
            <a:endParaRPr lang="fa-IR" sz="2200" baseline="30000" dirty="0" smtClean="0"/>
          </a:p>
          <a:p>
            <a:pPr algn="ctr" rtl="1">
              <a:lnSpc>
                <a:spcPct val="150000"/>
              </a:lnSpc>
            </a:pPr>
            <a:endParaRPr lang="fa-IR" sz="2200" baseline="30000" dirty="0"/>
          </a:p>
          <a:p>
            <a:pPr algn="ctr" rtl="1">
              <a:lnSpc>
                <a:spcPct val="150000"/>
              </a:lnSpc>
            </a:pPr>
            <a:endParaRPr lang="fa-IR" sz="2200" baseline="30000" dirty="0" smtClean="0"/>
          </a:p>
          <a:p>
            <a:pPr algn="ctr" rtl="1">
              <a:lnSpc>
                <a:spcPct val="150000"/>
              </a:lnSpc>
            </a:pPr>
            <a:endParaRPr lang="fa-IR" sz="2200" baseline="30000" dirty="0"/>
          </a:p>
          <a:p>
            <a:pPr algn="ctr" rtl="1">
              <a:lnSpc>
                <a:spcPct val="150000"/>
              </a:lnSpc>
            </a:pPr>
            <a:endParaRPr lang="fa-IR" sz="2200" baseline="30000" dirty="0" smtClean="0"/>
          </a:p>
          <a:p>
            <a:pPr algn="ctr" rtl="1">
              <a:lnSpc>
                <a:spcPct val="150000"/>
              </a:lnSpc>
            </a:pPr>
            <a:endParaRPr lang="fa-IR" sz="2200" baseline="30000" dirty="0"/>
          </a:p>
          <a:p>
            <a:pPr algn="ctr" rtl="1">
              <a:lnSpc>
                <a:spcPct val="150000"/>
              </a:lnSpc>
            </a:pPr>
            <a:endParaRPr lang="fa-IR" sz="2200" baseline="30000" dirty="0" smtClean="0"/>
          </a:p>
          <a:p>
            <a:pPr algn="ctr" rtl="1">
              <a:lnSpc>
                <a:spcPct val="150000"/>
              </a:lnSpc>
            </a:pPr>
            <a:endParaRPr lang="fa-IR" sz="2200" baseline="30000" dirty="0"/>
          </a:p>
          <a:p>
            <a:pPr algn="ctr" rtl="1">
              <a:lnSpc>
                <a:spcPct val="150000"/>
              </a:lnSpc>
            </a:pPr>
            <a:endParaRPr lang="fa-IR" sz="2200" baseline="30000" dirty="0" smtClean="0"/>
          </a:p>
          <a:p>
            <a:pPr algn="ctr" rtl="1">
              <a:lnSpc>
                <a:spcPct val="150000"/>
              </a:lnSpc>
            </a:pPr>
            <a:endParaRPr lang="fa-IR" sz="2200" baseline="30000" dirty="0"/>
          </a:p>
          <a:p>
            <a:pPr algn="ctr" rtl="1">
              <a:lnSpc>
                <a:spcPct val="150000"/>
              </a:lnSpc>
            </a:pPr>
            <a:endParaRPr lang="fa-IR" sz="2200" baseline="30000" dirty="0" smtClean="0"/>
          </a:p>
          <a:p>
            <a:pPr algn="ctr" rtl="1">
              <a:lnSpc>
                <a:spcPct val="150000"/>
              </a:lnSpc>
            </a:pPr>
            <a:endParaRPr lang="fa-IR" sz="2200" baseline="30000" dirty="0"/>
          </a:p>
          <a:p>
            <a:pPr algn="ctr" rtl="1">
              <a:lnSpc>
                <a:spcPct val="150000"/>
              </a:lnSpc>
            </a:pPr>
            <a:endParaRPr lang="fa-IR" sz="2200" baseline="30000" dirty="0" smtClean="0"/>
          </a:p>
          <a:p>
            <a:pPr algn="ctr" rtl="1">
              <a:lnSpc>
                <a:spcPct val="150000"/>
              </a:lnSpc>
            </a:pPr>
            <a:endParaRPr lang="en-US" sz="2200" baseline="30000" dirty="0" smtClean="0">
              <a:cs typeface="B Nazanin" panose="00000400000000000000" pitchFamily="2" charset="-78"/>
            </a:endParaRPr>
          </a:p>
          <a:p>
            <a:pPr algn="ctr" rtl="1">
              <a:lnSpc>
                <a:spcPct val="150000"/>
              </a:lnSpc>
            </a:pPr>
            <a:r>
              <a:rPr lang="fa-IR" sz="2200" baseline="30000" dirty="0" smtClean="0">
                <a:cs typeface="B Nazanin" panose="00000400000000000000" pitchFamily="2" charset="-78"/>
              </a:rPr>
              <a:t>شکل </a:t>
            </a:r>
            <a:r>
              <a:rPr lang="fa-IR" sz="2200" baseline="30000" dirty="0">
                <a:cs typeface="B Nazanin" panose="00000400000000000000" pitchFamily="2" charset="-78"/>
              </a:rPr>
              <a:t>1:  مثال </a:t>
            </a:r>
            <a:r>
              <a:rPr lang="en-US" sz="2200" baseline="30000" dirty="0">
                <a:cs typeface="B Nazanin" panose="00000400000000000000" pitchFamily="2" charset="-78"/>
              </a:rPr>
              <a:t>SMWI</a:t>
            </a:r>
            <a:r>
              <a:rPr lang="fa-IR" sz="2200" baseline="30000" dirty="0">
                <a:cs typeface="B Nazanin" panose="00000400000000000000" pitchFamily="2" charset="-78"/>
              </a:rPr>
              <a:t>   </a:t>
            </a:r>
            <a:r>
              <a:rPr lang="en-US" sz="2200" baseline="30000" dirty="0">
                <a:cs typeface="B Nazanin" panose="00000400000000000000" pitchFamily="2" charset="-78"/>
              </a:rPr>
              <a:t>(S=3)</a:t>
            </a:r>
            <a:r>
              <a:rPr lang="fa-IR" sz="2200" baseline="30000" dirty="0">
                <a:cs typeface="B Nazanin" panose="00000400000000000000" pitchFamily="2" charset="-78"/>
              </a:rPr>
              <a:t>،  </a:t>
            </a:r>
            <a:r>
              <a:rPr lang="en-US" sz="2200" baseline="30000" dirty="0">
                <a:cs typeface="B Nazanin" panose="00000400000000000000" pitchFamily="2" charset="-78"/>
              </a:rPr>
              <a:t>(a)</a:t>
            </a:r>
            <a:r>
              <a:rPr lang="fa-IR" sz="2200" baseline="30000" dirty="0">
                <a:cs typeface="B Nazanin" panose="00000400000000000000" pitchFamily="2" charset="-78"/>
              </a:rPr>
              <a:t> بخشی از تصویر  آب گیر تالاب ، </a:t>
            </a:r>
            <a:r>
              <a:rPr lang="en-US" sz="2200" baseline="30000" dirty="0">
                <a:cs typeface="B Nazanin" panose="00000400000000000000" pitchFamily="2" charset="-78"/>
              </a:rPr>
              <a:t>(b)</a:t>
            </a:r>
            <a:r>
              <a:rPr lang="fa-IR" sz="2200" baseline="30000" dirty="0">
                <a:cs typeface="B Nazanin" panose="00000400000000000000" pitchFamily="2" charset="-78"/>
              </a:rPr>
              <a:t>  نتایج </a:t>
            </a:r>
            <a:r>
              <a:rPr lang="en-US" sz="2200" baseline="30000" dirty="0">
                <a:cs typeface="B Nazanin" panose="00000400000000000000" pitchFamily="2" charset="-78"/>
              </a:rPr>
              <a:t>SMWI</a:t>
            </a:r>
            <a:r>
              <a:rPr lang="fa-IR" sz="2200" baseline="30000" dirty="0">
                <a:cs typeface="B Nazanin" panose="00000400000000000000" pitchFamily="2" charset="-78"/>
              </a:rPr>
              <a:t>  محمتمل ،  </a:t>
            </a:r>
            <a:r>
              <a:rPr lang="en-US" sz="2200" baseline="30000" dirty="0">
                <a:cs typeface="B Nazanin" panose="00000400000000000000" pitchFamily="2" charset="-78"/>
              </a:rPr>
              <a:t>(c)</a:t>
            </a:r>
            <a:r>
              <a:rPr lang="fa-IR" sz="2200" baseline="30000" dirty="0">
                <a:cs typeface="B Nazanin" panose="00000400000000000000" pitchFamily="2" charset="-78"/>
              </a:rPr>
              <a:t>  محتمل‌ترین  نتایج </a:t>
            </a:r>
            <a:r>
              <a:rPr lang="en-US" sz="2200" baseline="30000" dirty="0" smtClean="0">
                <a:cs typeface="B Nazanin" panose="00000400000000000000" pitchFamily="2" charset="-78"/>
              </a:rPr>
              <a:t>SMWI</a:t>
            </a:r>
            <a:endParaRPr lang="en-US" sz="22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41</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pic>
        <p:nvPicPr>
          <p:cNvPr id="26" name="Picture 25"/>
          <p:cNvPicPr/>
          <p:nvPr/>
        </p:nvPicPr>
        <p:blipFill>
          <a:blip r:embed="rId2"/>
          <a:stretch>
            <a:fillRect/>
          </a:stretch>
        </p:blipFill>
        <p:spPr>
          <a:xfrm>
            <a:off x="1495997" y="313113"/>
            <a:ext cx="6300718" cy="4373188"/>
          </a:xfrm>
          <a:prstGeom prst="rect">
            <a:avLst/>
          </a:prstGeom>
        </p:spPr>
      </p:pic>
    </p:spTree>
    <p:extLst>
      <p:ext uri="{BB962C8B-B14F-4D97-AF65-F5344CB8AC3E}">
        <p14:creationId xmlns:p14="http://schemas.microsoft.com/office/powerpoint/2010/main" val="234247987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روش</a:t>
            </a:r>
            <a:r>
              <a:rPr lang="en-US" sz="2800" b="1" u="sng" dirty="0" smtClean="0">
                <a:cs typeface="B Nazanin" panose="00000400000000000000" pitchFamily="2" charset="-78"/>
              </a:rPr>
              <a:t>SAM-SWMI  </a:t>
            </a:r>
            <a:endParaRPr lang="en-US" sz="2800" b="1" u="sng" dirty="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روش </a:t>
            </a:r>
            <a:r>
              <a:rPr lang="en-US" sz="2800" dirty="0" smtClean="0">
                <a:cs typeface="B Nazanin" panose="00000400000000000000" pitchFamily="2" charset="-78"/>
              </a:rPr>
              <a:t> SAM</a:t>
            </a:r>
            <a:r>
              <a:rPr lang="fa-IR" sz="2800" dirty="0" smtClean="0">
                <a:cs typeface="B Nazanin" panose="00000400000000000000" pitchFamily="2" charset="-78"/>
              </a:rPr>
              <a:t>براساس  </a:t>
            </a:r>
            <a:r>
              <a:rPr lang="fa-IR" sz="2800" dirty="0">
                <a:cs typeface="B Nazanin" panose="00000400000000000000" pitchFamily="2" charset="-78"/>
              </a:rPr>
              <a:t>مقدار کسری  </a:t>
            </a:r>
            <a:r>
              <a:rPr lang="fa-IR" sz="2800" dirty="0" smtClean="0">
                <a:cs typeface="B Nazanin" panose="00000400000000000000" pitchFamily="2" charset="-78"/>
              </a:rPr>
              <a:t>در </a:t>
            </a:r>
            <a:r>
              <a:rPr lang="fa-IR" sz="2800" dirty="0">
                <a:cs typeface="B Nazanin" panose="00000400000000000000" pitchFamily="2" charset="-78"/>
              </a:rPr>
              <a:t>پیکسل‌های مجاور  </a:t>
            </a:r>
            <a:r>
              <a:rPr lang="fa-IR" sz="2800" dirty="0" smtClean="0">
                <a:cs typeface="B Nazanin" panose="00000400000000000000" pitchFamily="2" charset="-78"/>
              </a:rPr>
              <a:t>متعامل </a:t>
            </a:r>
            <a:r>
              <a:rPr lang="fa-IR" sz="2800" dirty="0">
                <a:cs typeface="B Nazanin" panose="00000400000000000000" pitchFamily="2" charset="-78"/>
              </a:rPr>
              <a:t>در برابر  پیکسل‌های فرعی </a:t>
            </a:r>
            <a:r>
              <a:rPr lang="fa-IR" sz="2800" dirty="0" smtClean="0">
                <a:cs typeface="B Nazanin" panose="00000400000000000000" pitchFamily="2" charset="-78"/>
              </a:rPr>
              <a:t>درون </a:t>
            </a:r>
            <a:r>
              <a:rPr lang="fa-IR" sz="2800" dirty="0">
                <a:cs typeface="B Nazanin" panose="00000400000000000000" pitchFamily="2" charset="-78"/>
              </a:rPr>
              <a:t>پیکسل‌های اصلی می‌باشند. </a:t>
            </a:r>
            <a:r>
              <a:rPr lang="fa-IR" sz="2800" dirty="0" smtClean="0">
                <a:cs typeface="B Nazanin" panose="00000400000000000000" pitchFamily="2" charset="-78"/>
              </a:rPr>
              <a:t>یک </a:t>
            </a:r>
            <a:r>
              <a:rPr lang="fa-IR" sz="2800" dirty="0">
                <a:cs typeface="B Nazanin" panose="00000400000000000000" pitchFamily="2" charset="-78"/>
              </a:rPr>
              <a:t>پیکسل </a:t>
            </a:r>
            <a:r>
              <a:rPr lang="fa-IR" sz="2800" dirty="0" smtClean="0">
                <a:cs typeface="B Nazanin" panose="00000400000000000000" pitchFamily="2" charset="-78"/>
              </a:rPr>
              <a:t>فرعی </a:t>
            </a:r>
            <a:r>
              <a:rPr lang="fa-IR" sz="2800" dirty="0">
                <a:cs typeface="B Nazanin" panose="00000400000000000000" pitchFamily="2" charset="-78"/>
              </a:rPr>
              <a:t>تنها توسط </a:t>
            </a:r>
            <a:r>
              <a:rPr lang="fa-IR" sz="2800" dirty="0" smtClean="0">
                <a:cs typeface="B Nazanin" panose="00000400000000000000" pitchFamily="2" charset="-78"/>
              </a:rPr>
              <a:t>پیکسل‌هایی </a:t>
            </a:r>
            <a:r>
              <a:rPr lang="fa-IR" sz="2800" dirty="0">
                <a:cs typeface="B Nazanin" panose="00000400000000000000" pitchFamily="2" charset="-78"/>
              </a:rPr>
              <a:t>در </a:t>
            </a:r>
            <a:r>
              <a:rPr lang="fa-IR" sz="2800" dirty="0" smtClean="0">
                <a:cs typeface="B Nazanin" panose="00000400000000000000" pitchFamily="2" charset="-78"/>
              </a:rPr>
              <a:t>حول </a:t>
            </a:r>
            <a:r>
              <a:rPr lang="fa-IR" sz="2800" dirty="0">
                <a:cs typeface="B Nazanin" panose="00000400000000000000" pitchFamily="2" charset="-78"/>
              </a:rPr>
              <a:t>پیکسل‌های اصلی </a:t>
            </a:r>
            <a:r>
              <a:rPr lang="fa-IR" sz="2800" dirty="0" smtClean="0">
                <a:cs typeface="B Nazanin" panose="00000400000000000000" pitchFamily="2" charset="-78"/>
              </a:rPr>
              <a:t> </a:t>
            </a:r>
            <a:r>
              <a:rPr lang="fa-IR" sz="2800" dirty="0">
                <a:cs typeface="B Nazanin" panose="00000400000000000000" pitchFamily="2" charset="-78"/>
              </a:rPr>
              <a:t>جذب می‌شود که به معنی این است که  حداکثر  هشت </a:t>
            </a:r>
            <a:r>
              <a:rPr lang="fa-IR" sz="2800" dirty="0" smtClean="0">
                <a:cs typeface="B Nazanin" panose="00000400000000000000" pitchFamily="2" charset="-78"/>
              </a:rPr>
              <a:t>پیکسل  </a:t>
            </a:r>
            <a:r>
              <a:rPr lang="fa-IR" sz="2800" dirty="0">
                <a:cs typeface="B Nazanin" panose="00000400000000000000" pitchFamily="2" charset="-78"/>
              </a:rPr>
              <a:t>همسایه </a:t>
            </a:r>
            <a:r>
              <a:rPr lang="fa-IR" sz="2800" dirty="0" smtClean="0">
                <a:cs typeface="B Nazanin" panose="00000400000000000000" pitchFamily="2" charset="-78"/>
              </a:rPr>
              <a:t>برای جذب </a:t>
            </a:r>
            <a:r>
              <a:rPr lang="fa-IR" sz="2800" dirty="0">
                <a:cs typeface="B Nazanin" panose="00000400000000000000" pitchFamily="2" charset="-78"/>
              </a:rPr>
              <a:t>بررسی شده‌اند.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41</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6664809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292</Words>
  <Application>Microsoft Office PowerPoint</Application>
  <PresentationFormat>On-screen Show (4:3)</PresentationFormat>
  <Paragraphs>48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2017-07-13T07:20:07Z</dcterms:modified>
</cp:coreProperties>
</file>