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7/23/2017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7/23/2017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7/23/2017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استخراج ویژگیها</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طبقه بندی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6000" b="1" dirty="0">
                <a:effectLst>
                  <a:outerShdw blurRad="38100" dist="38100" dir="2700000" algn="tl">
                    <a:srgbClr val="000000">
                      <a:alpha val="43137"/>
                    </a:srgbClr>
                  </a:outerShdw>
                </a:effectLst>
                <a:cs typeface="B Nazanin" panose="00000400000000000000" pitchFamily="2" charset="-78"/>
              </a:rPr>
              <a:t>اکتساب داده و پیش پردازش </a:t>
            </a:r>
            <a:r>
              <a:rPr lang="fa-IR" sz="6000" b="1" dirty="0" smtClean="0">
                <a:effectLst>
                  <a:outerShdw blurRad="38100" dist="38100" dir="2700000" algn="tl">
                    <a:srgbClr val="000000">
                      <a:alpha val="43137"/>
                    </a:srgbClr>
                  </a:outerShdw>
                </a:effectLst>
                <a:cs typeface="B Nazanin" panose="00000400000000000000" pitchFamily="2" charset="-78"/>
              </a:rPr>
              <a:t>ها</a:t>
            </a:r>
            <a:endParaRPr lang="fa-IR" sz="60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5</a:t>
            </a:r>
            <a:r>
              <a:rPr lang="en-US" sz="2400" dirty="0" smtClean="0"/>
              <a:t>/</a:t>
            </a:r>
            <a:r>
              <a:rPr lang="fa-IR" sz="2400" dirty="0" smtClean="0"/>
              <a:t>36</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اکتساب داده</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7345074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استخراج ویژگیها</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طبقه بندی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دو نوع حسگر برای خواندن داده استفاده می‌شوند، حسگرهای نقطه‌ای و حسگرهای </a:t>
            </a:r>
            <a:r>
              <a:rPr lang="fa-IR" sz="2800" dirty="0" smtClean="0">
                <a:cs typeface="B Nazanin" panose="00000400000000000000" pitchFamily="2" charset="-78"/>
              </a:rPr>
              <a:t>خطی. </a:t>
            </a:r>
            <a:r>
              <a:rPr lang="fa-IR" sz="2800" dirty="0">
                <a:cs typeface="B Nazanin" panose="00000400000000000000" pitchFamily="2" charset="-78"/>
              </a:rPr>
              <a:t>داده های تولید شده توسط حسگرهای نقطه‌ای در طبقه‌بندی </a:t>
            </a:r>
            <a:r>
              <a:rPr lang="en-US" sz="2800" dirty="0" smtClean="0">
                <a:cs typeface="B Nazanin" panose="00000400000000000000" pitchFamily="2" charset="-78"/>
              </a:rPr>
              <a:t>LVQ</a:t>
            </a:r>
            <a:r>
              <a:rPr lang="fa-IR" sz="2800" dirty="0" smtClean="0">
                <a:cs typeface="B Nazanin" panose="00000400000000000000" pitchFamily="2" charset="-78"/>
              </a:rPr>
              <a:t> استفاده </a:t>
            </a:r>
            <a:r>
              <a:rPr lang="fa-IR" sz="2800" dirty="0">
                <a:cs typeface="B Nazanin" panose="00000400000000000000" pitchFamily="2" charset="-78"/>
              </a:rPr>
              <a:t>می‌شود، در صورتیکه حسگر خطی داده به دلیل شکل توالی آن که به عنوان یک نوع فریم دیده </a:t>
            </a:r>
            <a:r>
              <a:rPr lang="fa-IR" sz="2800" dirty="0" smtClean="0">
                <a:cs typeface="B Nazanin" panose="00000400000000000000" pitchFamily="2" charset="-78"/>
              </a:rPr>
              <a:t>می‌شود؛ </a:t>
            </a:r>
            <a:r>
              <a:rPr lang="fa-IR" sz="2800" dirty="0">
                <a:cs typeface="B Nazanin" panose="00000400000000000000" pitchFamily="2" charset="-78"/>
              </a:rPr>
              <a:t>در </a:t>
            </a:r>
            <a:r>
              <a:rPr lang="en-US" sz="2800" dirty="0" smtClean="0">
                <a:cs typeface="B Nazanin" panose="00000400000000000000" pitchFamily="2" charset="-78"/>
              </a:rPr>
              <a:t>HMM</a:t>
            </a:r>
            <a:r>
              <a:rPr lang="fa-IR" sz="2800" dirty="0" smtClean="0">
                <a:cs typeface="B Nazanin" panose="00000400000000000000" pitchFamily="2" charset="-78"/>
              </a:rPr>
              <a:t> استفاده </a:t>
            </a:r>
            <a:r>
              <a:rPr lang="fa-IR" sz="2800" dirty="0">
                <a:cs typeface="B Nazanin" panose="00000400000000000000" pitchFamily="2" charset="-78"/>
              </a:rPr>
              <a:t>می‌شود.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36</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اکتساب داده</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9091365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استخراج ویژگیها</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طبقه بندی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حسگر نقطه‌ای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پنج حسگر نقطه‌ای برای خواندن صورت‌ حساب‌ها استفاده می‌شود. هرحسگر از دو طول موج متفاوت برای تولید دو کانال داده استفاده می‌کند. بنابراین، در مجموع 10کانال با هریک از 170پیکسل وجود دارد (یک آرایه 10* 170) . در ابتدا با استفاده از یک تابع خطی ما یک کانال جدید داده براساس داده‌های دو کانال برای هرحسگر تولید می‌کنیم</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36</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اکتساب داده</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23584133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استخراج ویژگیها</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طبقه بندی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به </a:t>
            </a:r>
            <a:r>
              <a:rPr lang="fa-IR" sz="2800" dirty="0">
                <a:cs typeface="B Nazanin" panose="00000400000000000000" pitchFamily="2" charset="-78"/>
              </a:rPr>
              <a:t>منظور فشرده‌سازی 170پیکسل داده در هرکانال، </a:t>
            </a:r>
            <a:r>
              <a:rPr lang="fa-IR" sz="2800" dirty="0" smtClean="0">
                <a:cs typeface="B Nazanin" panose="00000400000000000000" pitchFamily="2" charset="-78"/>
              </a:rPr>
              <a:t>ما </a:t>
            </a:r>
            <a:r>
              <a:rPr lang="fa-IR" sz="2800" dirty="0">
                <a:cs typeface="B Nazanin" panose="00000400000000000000" pitchFamily="2" charset="-78"/>
              </a:rPr>
              <a:t>اولین و ده پیکسل آخری را حذف می‌کنیم و به طور متوسط از هر </a:t>
            </a:r>
            <a:r>
              <a:rPr lang="fa-IR" sz="2800" dirty="0" smtClean="0">
                <a:cs typeface="B Nazanin" panose="00000400000000000000" pitchFamily="2" charset="-78"/>
              </a:rPr>
              <a:t>6 پیکسل </a:t>
            </a:r>
            <a:r>
              <a:rPr lang="fa-IR" sz="2800" dirty="0">
                <a:cs typeface="B Nazanin" panose="00000400000000000000" pitchFamily="2" charset="-78"/>
              </a:rPr>
              <a:t>همسایه میانگین می‌گیریم لذا در نهایت ما 25 پیکسل در هرکانال داریم. سپس یک تبدیل خطی برای نرمالسازی داده به شرح زیر اعمال می‌شود : </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36</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اکتساب داده</a:t>
            </a:r>
            <a:endParaRPr lang="en-US" sz="2200" dirty="0">
              <a:solidFill>
                <a:schemeClr val="bg1"/>
              </a:solidFill>
              <a:cs typeface="B Nazanin" panose="00000400000000000000" pitchFamily="2" charset="-78"/>
            </a:endParaRPr>
          </a:p>
        </p:txBody>
      </p:sp>
      <p:pic>
        <p:nvPicPr>
          <p:cNvPr id="26" name="Picture 25"/>
          <p:cNvPicPr/>
          <p:nvPr/>
        </p:nvPicPr>
        <p:blipFill>
          <a:blip r:embed="rId2"/>
          <a:stretch>
            <a:fillRect/>
          </a:stretch>
        </p:blipFill>
        <p:spPr>
          <a:xfrm>
            <a:off x="3289046" y="4371942"/>
            <a:ext cx="2433496" cy="885824"/>
          </a:xfrm>
          <a:prstGeom prst="rect">
            <a:avLst/>
          </a:prstGeom>
        </p:spPr>
      </p:pic>
    </p:spTree>
    <p:extLst>
      <p:ext uri="{BB962C8B-B14F-4D97-AF65-F5344CB8AC3E}">
        <p14:creationId xmlns:p14="http://schemas.microsoft.com/office/powerpoint/2010/main" val="29983576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239</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2017-07-23T09:47:05Z</dcterms:modified>
</cp:coreProperties>
</file>