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2"/>
  </p:notesMasterIdLst>
  <p:sldIdLst>
    <p:sldId id="266" r:id="rId2"/>
    <p:sldId id="296" r:id="rId3"/>
    <p:sldId id="297" r:id="rId4"/>
    <p:sldId id="298" r:id="rId5"/>
    <p:sldId id="300" r:id="rId6"/>
    <p:sldId id="303" r:id="rId7"/>
    <p:sldId id="304" r:id="rId8"/>
    <p:sldId id="305" r:id="rId9"/>
    <p:sldId id="299" r:id="rId10"/>
    <p:sldId id="306" r:id="rId1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8000"/>
    <a:srgbClr val="0099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70573" autoAdjust="0"/>
  </p:normalViewPr>
  <p:slideViewPr>
    <p:cSldViewPr>
      <p:cViewPr>
        <p:scale>
          <a:sx n="50" d="100"/>
          <a:sy n="50" d="100"/>
        </p:scale>
        <p:origin x="1740" y="24"/>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6698A7F-2C89-4CC2-8E3C-B1941B1B04DE}" type="datetimeFigureOut">
              <a:rPr lang="en-GB" smtClean="0"/>
              <a:t>26/06/2017</a:t>
            </a:fld>
            <a:endParaRPr lang="en-GB"/>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FD2C299-6BA6-4FD0-AC79-F407704E2BAF}" type="slidenum">
              <a:rPr lang="en-GB" smtClean="0"/>
              <a:t>‹#›</a:t>
            </a:fld>
            <a:endParaRPr lang="en-GB"/>
          </a:p>
        </p:txBody>
      </p:sp>
    </p:spTree>
    <p:extLst>
      <p:ext uri="{BB962C8B-B14F-4D97-AF65-F5344CB8AC3E}">
        <p14:creationId xmlns:p14="http://schemas.microsoft.com/office/powerpoint/2010/main" val="307745359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Happy</a:t>
            </a:r>
            <a:r>
              <a:rPr lang="en-GB" baseline="0" dirty="0" smtClean="0"/>
              <a:t> with whatever author order and contact info you prefer.</a:t>
            </a:r>
          </a:p>
          <a:p>
            <a:r>
              <a:rPr lang="en-GB" baseline="0" dirty="0" smtClean="0"/>
              <a:t>NB data </a:t>
            </a:r>
            <a:r>
              <a:rPr lang="en-GB" baseline="0" dirty="0" err="1" smtClean="0"/>
              <a:t>doi</a:t>
            </a:r>
            <a:r>
              <a:rPr lang="en-GB" baseline="0" dirty="0" smtClean="0"/>
              <a:t> not quite live yet – might remove but figure it could be useful hook for people interested in future.</a:t>
            </a:r>
          </a:p>
          <a:p>
            <a:endParaRPr lang="en-GB" baseline="0" dirty="0" smtClean="0"/>
          </a:p>
        </p:txBody>
      </p:sp>
      <p:sp>
        <p:nvSpPr>
          <p:cNvPr id="4" name="Slide Number Placeholder 3"/>
          <p:cNvSpPr>
            <a:spLocks noGrp="1"/>
          </p:cNvSpPr>
          <p:nvPr>
            <p:ph type="sldNum" sz="quarter" idx="10"/>
          </p:nvPr>
        </p:nvSpPr>
        <p:spPr/>
        <p:txBody>
          <a:bodyPr/>
          <a:lstStyle/>
          <a:p>
            <a:fld id="{FFD2C299-6BA6-4FD0-AC79-F407704E2BAF}" type="slidenum">
              <a:rPr lang="en-GB" smtClean="0"/>
              <a:t>1</a:t>
            </a:fld>
            <a:endParaRPr lang="en-GB"/>
          </a:p>
        </p:txBody>
      </p:sp>
    </p:spTree>
    <p:extLst>
      <p:ext uri="{BB962C8B-B14F-4D97-AF65-F5344CB8AC3E}">
        <p14:creationId xmlns:p14="http://schemas.microsoft.com/office/powerpoint/2010/main" val="240066406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Happy</a:t>
            </a:r>
            <a:r>
              <a:rPr lang="en-GB" baseline="0" dirty="0" smtClean="0"/>
              <a:t> with whatever author order and contact info you prefer.</a:t>
            </a:r>
          </a:p>
          <a:p>
            <a:r>
              <a:rPr lang="en-GB" baseline="0" dirty="0" smtClean="0"/>
              <a:t>NB data </a:t>
            </a:r>
            <a:r>
              <a:rPr lang="en-GB" baseline="0" dirty="0" err="1" smtClean="0"/>
              <a:t>doi</a:t>
            </a:r>
            <a:r>
              <a:rPr lang="en-GB" baseline="0" dirty="0" smtClean="0"/>
              <a:t> not quite live yet – might remove but figure it could be useful hook for people interested in future.</a:t>
            </a:r>
          </a:p>
          <a:p>
            <a:endParaRPr lang="en-GB" baseline="0" dirty="0" smtClean="0"/>
          </a:p>
        </p:txBody>
      </p:sp>
      <p:sp>
        <p:nvSpPr>
          <p:cNvPr id="4" name="Slide Number Placeholder 3"/>
          <p:cNvSpPr>
            <a:spLocks noGrp="1"/>
          </p:cNvSpPr>
          <p:nvPr>
            <p:ph type="sldNum" sz="quarter" idx="10"/>
          </p:nvPr>
        </p:nvSpPr>
        <p:spPr/>
        <p:txBody>
          <a:bodyPr/>
          <a:lstStyle/>
          <a:p>
            <a:fld id="{FFD2C299-6BA6-4FD0-AC79-F407704E2BAF}" type="slidenum">
              <a:rPr lang="en-GB" smtClean="0"/>
              <a:t>10</a:t>
            </a:fld>
            <a:endParaRPr lang="en-GB"/>
          </a:p>
        </p:txBody>
      </p:sp>
    </p:spTree>
    <p:extLst>
      <p:ext uri="{BB962C8B-B14F-4D97-AF65-F5344CB8AC3E}">
        <p14:creationId xmlns:p14="http://schemas.microsoft.com/office/powerpoint/2010/main" val="405156248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(Starting by introducing exergy and improvement potential</a:t>
            </a:r>
            <a:r>
              <a:rPr lang="en-GB" baseline="0" dirty="0" smtClean="0"/>
              <a:t> before outlining 3 topics investigated in this research)</a:t>
            </a:r>
          </a:p>
          <a:p>
            <a:r>
              <a:rPr lang="en-GB" dirty="0" smtClean="0"/>
              <a:t>Exergy analysis is useful tool</a:t>
            </a:r>
            <a:r>
              <a:rPr lang="en-GB" baseline="0" dirty="0" smtClean="0"/>
              <a:t> for analysing processes – especially those with energy as “output”. </a:t>
            </a:r>
          </a:p>
          <a:p>
            <a:r>
              <a:rPr lang="en-GB" dirty="0" smtClean="0"/>
              <a:t>There is a theoretical</a:t>
            </a:r>
            <a:r>
              <a:rPr lang="en-GB" baseline="0" dirty="0" smtClean="0"/>
              <a:t> basis for exergetic improvement potential, we have used it in this way (e.g. Geoff since 1999) but real systems at sector / economy scale are complex and have a lot of varied constraints. </a:t>
            </a:r>
          </a:p>
          <a:p>
            <a:r>
              <a:rPr lang="en-GB" baseline="0" dirty="0" smtClean="0"/>
              <a:t>This raises the questions - How meaningful actually is exergy analysis at this scale? How can it be best applied?</a:t>
            </a:r>
          </a:p>
          <a:p>
            <a:endParaRPr lang="en-GB" dirty="0"/>
          </a:p>
        </p:txBody>
      </p:sp>
      <p:sp>
        <p:nvSpPr>
          <p:cNvPr id="4" name="Slide Number Placeholder 3"/>
          <p:cNvSpPr>
            <a:spLocks noGrp="1"/>
          </p:cNvSpPr>
          <p:nvPr>
            <p:ph type="sldNum" sz="quarter" idx="10"/>
          </p:nvPr>
        </p:nvSpPr>
        <p:spPr/>
        <p:txBody>
          <a:bodyPr/>
          <a:lstStyle/>
          <a:p>
            <a:fld id="{FFD2C299-6BA6-4FD0-AC79-F407704E2BAF}" type="slidenum">
              <a:rPr lang="en-GB" smtClean="0"/>
              <a:t>2</a:t>
            </a:fld>
            <a:endParaRPr lang="en-GB"/>
          </a:p>
        </p:txBody>
      </p:sp>
    </p:spTree>
    <p:extLst>
      <p:ext uri="{BB962C8B-B14F-4D97-AF65-F5344CB8AC3E}">
        <p14:creationId xmlns:p14="http://schemas.microsoft.com/office/powerpoint/2010/main" val="397844122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aseline="0" dirty="0" smtClean="0"/>
              <a:t> “How useful is exergy at macro scale?” is a big, open ended question. We’re focussing on three aspects relating to the use of exergy to assess the improvement potential.</a:t>
            </a:r>
          </a:p>
          <a:p>
            <a:r>
              <a:rPr lang="en-GB" baseline="0" dirty="0" smtClean="0"/>
              <a:t>Could also note that although proponents of exergy suggest it is a good proxy for environmental burden (either directly or by measuring the exergy that would be required to restore a system) or a proxy for difficulty in obtaining scarce materials, empirically it seems that the correlations are very weak.</a:t>
            </a:r>
          </a:p>
          <a:p>
            <a:endParaRPr lang="en-GB" baseline="0" dirty="0" smtClean="0"/>
          </a:p>
          <a:p>
            <a:endParaRPr lang="en-GB" dirty="0"/>
          </a:p>
        </p:txBody>
      </p:sp>
      <p:sp>
        <p:nvSpPr>
          <p:cNvPr id="4" name="Slide Number Placeholder 3"/>
          <p:cNvSpPr>
            <a:spLocks noGrp="1"/>
          </p:cNvSpPr>
          <p:nvPr>
            <p:ph type="sldNum" sz="quarter" idx="10"/>
          </p:nvPr>
        </p:nvSpPr>
        <p:spPr/>
        <p:txBody>
          <a:bodyPr/>
          <a:lstStyle/>
          <a:p>
            <a:fld id="{FFD2C299-6BA6-4FD0-AC79-F407704E2BAF}" type="slidenum">
              <a:rPr lang="en-GB" smtClean="0"/>
              <a:t>3</a:t>
            </a:fld>
            <a:endParaRPr lang="en-GB"/>
          </a:p>
        </p:txBody>
      </p:sp>
    </p:spTree>
    <p:extLst>
      <p:ext uri="{BB962C8B-B14F-4D97-AF65-F5344CB8AC3E}">
        <p14:creationId xmlns:p14="http://schemas.microsoft.com/office/powerpoint/2010/main" val="120701743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There are several reasons that we might see this</a:t>
            </a:r>
            <a:r>
              <a:rPr lang="en-GB" baseline="0" dirty="0" smtClean="0"/>
              <a:t> relationship at scale – actual processes improving, more opportunities for substitution, more economic drivers for change (e.g. less efficient factories being replaced). </a:t>
            </a:r>
          </a:p>
          <a:p>
            <a:r>
              <a:rPr lang="en-GB" baseline="0" dirty="0" smtClean="0"/>
              <a:t>We can see some positive correlation between improvement potential and actual savings that took place, when considering both exergy and energy. How good are these fits?</a:t>
            </a:r>
          </a:p>
          <a:p>
            <a:endParaRPr lang="en-GB" dirty="0"/>
          </a:p>
        </p:txBody>
      </p:sp>
      <p:sp>
        <p:nvSpPr>
          <p:cNvPr id="4" name="Slide Number Placeholder 3"/>
          <p:cNvSpPr>
            <a:spLocks noGrp="1"/>
          </p:cNvSpPr>
          <p:nvPr>
            <p:ph type="sldNum" sz="quarter" idx="10"/>
          </p:nvPr>
        </p:nvSpPr>
        <p:spPr/>
        <p:txBody>
          <a:bodyPr/>
          <a:lstStyle/>
          <a:p>
            <a:fld id="{FFD2C299-6BA6-4FD0-AC79-F407704E2BAF}" type="slidenum">
              <a:rPr lang="en-GB" smtClean="0"/>
              <a:t>4</a:t>
            </a:fld>
            <a:endParaRPr lang="en-GB"/>
          </a:p>
        </p:txBody>
      </p:sp>
    </p:spTree>
    <p:extLst>
      <p:ext uri="{BB962C8B-B14F-4D97-AF65-F5344CB8AC3E}">
        <p14:creationId xmlns:p14="http://schemas.microsoft.com/office/powerpoint/2010/main" val="369281640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Could use other metrics</a:t>
            </a:r>
            <a:r>
              <a:rPr lang="en-GB" baseline="0" dirty="0" smtClean="0"/>
              <a:t> to determine relationship / fit. However, this is useful </a:t>
            </a:r>
            <a:r>
              <a:rPr lang="en-GB" baseline="0" dirty="0" err="1" smtClean="0"/>
              <a:t>straightforwards</a:t>
            </a:r>
            <a:r>
              <a:rPr lang="en-GB" baseline="0" dirty="0" smtClean="0"/>
              <a:t> way to illustrate that for different sectors each metric (energy &amp; exergy) is sometimes better or worse than each other and sometimes both are good / poor.</a:t>
            </a:r>
          </a:p>
          <a:p>
            <a:r>
              <a:rPr lang="en-GB" baseline="0" dirty="0" smtClean="0"/>
              <a:t>Reminder that R^2 can be interpreted as the extent to which the variation in improvement can be explained by differences in the initial improvement potential.</a:t>
            </a:r>
          </a:p>
          <a:p>
            <a:r>
              <a:rPr lang="en-GB" dirty="0" smtClean="0"/>
              <a:t>We could</a:t>
            </a:r>
            <a:r>
              <a:rPr lang="en-GB" baseline="0" dirty="0" smtClean="0"/>
              <a:t> hypothesis some of the reasons for the different relationships. E.g. perhaps it is general shift of a technology (e.g. transition to condensing gas boilers). If economic (or other) constraints mean that the technology can’t change dramatically then the energy efficiency may be a better indicator (e.g. as a gas boiler can’t get much more efficient), but then in times when transition of technologies occur then perhaps exergy is a better indicator. Hard to know which in advance, however. </a:t>
            </a:r>
          </a:p>
          <a:p>
            <a:r>
              <a:rPr lang="en-GB" baseline="0" dirty="0" smtClean="0"/>
              <a:t>However, the main point is the large variation and that in some cases the better predictor for the first period is not the best for the later period</a:t>
            </a:r>
          </a:p>
          <a:p>
            <a:endParaRPr lang="en-GB" baseline="0" dirty="0" smtClean="0"/>
          </a:p>
          <a:p>
            <a:endParaRPr lang="en-GB" dirty="0"/>
          </a:p>
        </p:txBody>
      </p:sp>
      <p:sp>
        <p:nvSpPr>
          <p:cNvPr id="4" name="Slide Number Placeholder 3"/>
          <p:cNvSpPr>
            <a:spLocks noGrp="1"/>
          </p:cNvSpPr>
          <p:nvPr>
            <p:ph type="sldNum" sz="quarter" idx="10"/>
          </p:nvPr>
        </p:nvSpPr>
        <p:spPr/>
        <p:txBody>
          <a:bodyPr/>
          <a:lstStyle/>
          <a:p>
            <a:fld id="{FFD2C299-6BA6-4FD0-AC79-F407704E2BAF}" type="slidenum">
              <a:rPr lang="en-GB" smtClean="0"/>
              <a:t>5</a:t>
            </a:fld>
            <a:endParaRPr lang="en-GB"/>
          </a:p>
        </p:txBody>
      </p:sp>
    </p:spTree>
    <p:extLst>
      <p:ext uri="{BB962C8B-B14F-4D97-AF65-F5344CB8AC3E}">
        <p14:creationId xmlns:p14="http://schemas.microsoft.com/office/powerpoint/2010/main" val="294544574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Transport example: Work developed</a:t>
            </a:r>
            <a:r>
              <a:rPr lang="en-GB" baseline="0" dirty="0" smtClean="0"/>
              <a:t> by engine could be taken as “useful work”. Or, the work actually transmitted to the tyres. Moving closer to the actual desired service of the sector but further away from a clearly defined energy content, we could instead consider the sum of the potential and kinetic energy gains made by the laden truck as it goes up hill or accelerates. Or, the share of these gains that is due to the goods being transported. Or, the share of this that is due to the goods than need to be transported (e.g. if an optimised route or loading option were available, or if the need for the goods to be transported could be met in another way). With each step, we reduce the exergy “content” / minimum requirement but move closer to the actual need being satisfied using that energy. </a:t>
            </a:r>
            <a:endParaRPr lang="en-GB" dirty="0" smtClean="0"/>
          </a:p>
          <a:p>
            <a:endParaRPr lang="en-GB" dirty="0" smtClean="0"/>
          </a:p>
          <a:p>
            <a:r>
              <a:rPr lang="en-GB" dirty="0" smtClean="0"/>
              <a:t>Air conditioning </a:t>
            </a:r>
            <a:r>
              <a:rPr lang="en-GB" baseline="0" dirty="0" smtClean="0"/>
              <a:t>example also works, e.g. electricity supplied to motor &gt; motive power supplied to compressor &gt; exergy of cold air &gt; exergy of cold air in useful locations / times</a:t>
            </a:r>
          </a:p>
          <a:p>
            <a:endParaRPr lang="en-GB" baseline="0" dirty="0" smtClean="0"/>
          </a:p>
          <a:p>
            <a:r>
              <a:rPr lang="en-GB" baseline="0" dirty="0" smtClean="0"/>
              <a:t>So there’s a gap, how much is it? We can’t determine it directly, but sectors try to provide a good or service, so to what extent does the exergy that is “usefully used” actually relate to the ££ output? This will show whether there is a consistent gap.</a:t>
            </a:r>
          </a:p>
          <a:p>
            <a:endParaRPr lang="en-GB" baseline="0" dirty="0" smtClean="0"/>
          </a:p>
          <a:p>
            <a:endParaRPr lang="en-GB" dirty="0"/>
          </a:p>
        </p:txBody>
      </p:sp>
      <p:sp>
        <p:nvSpPr>
          <p:cNvPr id="4" name="Slide Number Placeholder 3"/>
          <p:cNvSpPr>
            <a:spLocks noGrp="1"/>
          </p:cNvSpPr>
          <p:nvPr>
            <p:ph type="sldNum" sz="quarter" idx="10"/>
          </p:nvPr>
        </p:nvSpPr>
        <p:spPr/>
        <p:txBody>
          <a:bodyPr/>
          <a:lstStyle/>
          <a:p>
            <a:fld id="{FFD2C299-6BA6-4FD0-AC79-F407704E2BAF}" type="slidenum">
              <a:rPr lang="en-GB" smtClean="0"/>
              <a:t>6</a:t>
            </a:fld>
            <a:endParaRPr lang="en-GB"/>
          </a:p>
        </p:txBody>
      </p:sp>
    </p:spTree>
    <p:extLst>
      <p:ext uri="{BB962C8B-B14F-4D97-AF65-F5344CB8AC3E}">
        <p14:creationId xmlns:p14="http://schemas.microsoft.com/office/powerpoint/2010/main" val="59460541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baseline="0" dirty="0" smtClean="0"/>
          </a:p>
          <a:p>
            <a:r>
              <a:rPr lang="en-GB" dirty="0" smtClean="0"/>
              <a:t>There</a:t>
            </a:r>
            <a:r>
              <a:rPr lang="en-GB" baseline="0" dirty="0" smtClean="0"/>
              <a:t> is large variation overall (more in the productivity which is log scale)</a:t>
            </a:r>
          </a:p>
          <a:p>
            <a:r>
              <a:rPr lang="en-GB" baseline="0" dirty="0" smtClean="0"/>
              <a:t>There is not a clear relationship where both increase together.</a:t>
            </a:r>
          </a:p>
          <a:p>
            <a:r>
              <a:rPr lang="en-GB" baseline="0" dirty="0" smtClean="0"/>
              <a:t>There is also significant variation between the “same” sectors in different nations. It may be that the product / service supplied by the “same” sector in different nations is significantly different.</a:t>
            </a:r>
            <a:r>
              <a:rPr lang="en-GB" baseline="0" dirty="0"/>
              <a:t> </a:t>
            </a:r>
            <a:r>
              <a:rPr lang="en-GB" baseline="0" dirty="0" smtClean="0"/>
              <a:t>However, this also adds question over the idea that simple exergy comparisons are really meaningful at this level of aggregation (i.e. if the products can’t be substituted then the idea that they should tend towards the most efficient option is less robust).</a:t>
            </a:r>
          </a:p>
          <a:p>
            <a:endParaRPr lang="en-GB" baseline="0" dirty="0" smtClean="0"/>
          </a:p>
          <a:p>
            <a:r>
              <a:rPr lang="en-GB" baseline="0" dirty="0" smtClean="0"/>
              <a:t>Hard to make the case that useful exergy relates to “value” in any universal way.</a:t>
            </a:r>
          </a:p>
          <a:p>
            <a:r>
              <a:rPr lang="en-GB" baseline="0" dirty="0" smtClean="0"/>
              <a:t>Main point is that the “gap” between the use of “useful exergy” and the value of the outputs varies hugely. This implies different scope for intervention that isn’t covered by scope of sector level exergy analysis.</a:t>
            </a:r>
          </a:p>
          <a:p>
            <a:endParaRPr lang="en-GB" baseline="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GB" baseline="0" dirty="0" smtClean="0"/>
              <a:t>Other studies note need for consistent definitions (e.g. AC / motor). However, here we also suggest that it’s not just random changes in the results but rather that there is a systematic effect where more detail (i.e. the definition of the “useful exergy” gets closer to the actual service provided – e.g. Air Con rather than just motor being driven) results in lower exergy efficiency being calculated.</a:t>
            </a:r>
          </a:p>
          <a:p>
            <a:pPr marL="0" marR="0" lvl="0" indent="0" algn="l" defTabSz="914400" rtl="0" eaLnBrk="1" fontAlgn="auto" latinLnBrk="0" hangingPunct="1">
              <a:lnSpc>
                <a:spcPct val="100000"/>
              </a:lnSpc>
              <a:spcBef>
                <a:spcPts val="0"/>
              </a:spcBef>
              <a:spcAft>
                <a:spcPts val="0"/>
              </a:spcAft>
              <a:buClrTx/>
              <a:buSzTx/>
              <a:buFontTx/>
              <a:buNone/>
              <a:tabLst/>
              <a:defRPr/>
            </a:pPr>
            <a:r>
              <a:rPr lang="en-GB" baseline="0" dirty="0" smtClean="0"/>
              <a:t>If this suggestion is true, then we would expect the results to have constant exergy productivity while exergy efficiency varies – that is, the </a:t>
            </a:r>
            <a:r>
              <a:rPr lang="en-GB" baseline="0" dirty="0" err="1" smtClean="0"/>
              <a:t>efficincty</a:t>
            </a:r>
            <a:r>
              <a:rPr lang="en-GB" baseline="0" dirty="0" smtClean="0"/>
              <a:t> variation is offset by opposite change in “useful exergy to value of output” ratio. While for each sector a constant </a:t>
            </a:r>
            <a:r>
              <a:rPr lang="en-GB" baseline="0" dirty="0" err="1" smtClean="0"/>
              <a:t>efficiency:productivity</a:t>
            </a:r>
            <a:r>
              <a:rPr lang="en-GB" baseline="0" dirty="0" smtClean="0"/>
              <a:t> ratio is seen. </a:t>
            </a:r>
          </a:p>
          <a:p>
            <a:pPr marL="0" marR="0" lvl="0" indent="0" algn="l" defTabSz="914400" rtl="0" eaLnBrk="1" fontAlgn="auto" latinLnBrk="0" hangingPunct="1">
              <a:lnSpc>
                <a:spcPct val="100000"/>
              </a:lnSpc>
              <a:spcBef>
                <a:spcPts val="0"/>
              </a:spcBef>
              <a:spcAft>
                <a:spcPts val="0"/>
              </a:spcAft>
              <a:buClrTx/>
              <a:buSzTx/>
              <a:buFontTx/>
              <a:buNone/>
              <a:tabLst/>
              <a:defRPr/>
            </a:pPr>
            <a:r>
              <a:rPr lang="en-GB" baseline="0" dirty="0" smtClean="0"/>
              <a:t>In fact, the results don’t support this very well but support it better than the idea that the ratio is fixed across all sectors.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baseline="0" dirty="0" smtClean="0"/>
          </a:p>
          <a:p>
            <a:endParaRPr lang="en-GB" baseline="0" dirty="0" smtClean="0"/>
          </a:p>
        </p:txBody>
      </p:sp>
      <p:sp>
        <p:nvSpPr>
          <p:cNvPr id="4" name="Slide Number Placeholder 3"/>
          <p:cNvSpPr>
            <a:spLocks noGrp="1"/>
          </p:cNvSpPr>
          <p:nvPr>
            <p:ph type="sldNum" sz="quarter" idx="10"/>
          </p:nvPr>
        </p:nvSpPr>
        <p:spPr/>
        <p:txBody>
          <a:bodyPr/>
          <a:lstStyle/>
          <a:p>
            <a:fld id="{FFD2C299-6BA6-4FD0-AC79-F407704E2BAF}" type="slidenum">
              <a:rPr lang="en-GB" smtClean="0"/>
              <a:t>7</a:t>
            </a:fld>
            <a:endParaRPr lang="en-GB"/>
          </a:p>
        </p:txBody>
      </p:sp>
    </p:spTree>
    <p:extLst>
      <p:ext uri="{BB962C8B-B14F-4D97-AF65-F5344CB8AC3E}">
        <p14:creationId xmlns:p14="http://schemas.microsoft.com/office/powerpoint/2010/main" val="179686329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aseline="0" dirty="0" smtClean="0"/>
              <a:t>This is the extent to which year-on-year improvements in exergy efficiency can explain improvements in exergy productivity.</a:t>
            </a:r>
          </a:p>
          <a:p>
            <a:r>
              <a:rPr lang="en-GB" baseline="0" dirty="0" smtClean="0"/>
              <a:t>(averaged over 15 year period, with variation showing quartiles – weighted by exergy inputs – across EU15 nations)</a:t>
            </a:r>
          </a:p>
          <a:p>
            <a:r>
              <a:rPr lang="en-GB" dirty="0" smtClean="0"/>
              <a:t>i.e. if</a:t>
            </a:r>
            <a:r>
              <a:rPr lang="en-GB" baseline="0" dirty="0" smtClean="0"/>
              <a:t> the efficiency doubles then if nothing else changes, half as much energy input would be required to deliver same energy use so the exergy productivity would also double. All of the exergy productivity improvement is explained by the efficiency improvement.</a:t>
            </a:r>
          </a:p>
          <a:p>
            <a:r>
              <a:rPr lang="en-GB" baseline="0" dirty="0" smtClean="0"/>
              <a:t>However, we see that in most cases, the improvements in exergy efficiency actually explain only around 50% of the exergy productivity improvements. i.e. other changes that occur between the delivery of the “useful exergy” and how it is used to supply the product that has value, are about as significant.</a:t>
            </a:r>
          </a:p>
          <a:p>
            <a:r>
              <a:rPr lang="en-GB" baseline="0" dirty="0" smtClean="0"/>
              <a:t>So, the improvements in exergy efficiency are significant but just not the whole story.</a:t>
            </a:r>
          </a:p>
          <a:p>
            <a:r>
              <a:rPr lang="en-GB" baseline="0" dirty="0" smtClean="0"/>
              <a:t>It is also noteworthy that there is a large range with many examples being either negative or greater than 100%. In these cases, there must be significant other changes occurring and so trying to compare exergy efficiencies across them is definitely apples and pears.</a:t>
            </a:r>
            <a:endParaRPr lang="en-GB" dirty="0"/>
          </a:p>
        </p:txBody>
      </p:sp>
      <p:sp>
        <p:nvSpPr>
          <p:cNvPr id="4" name="Slide Number Placeholder 3"/>
          <p:cNvSpPr>
            <a:spLocks noGrp="1"/>
          </p:cNvSpPr>
          <p:nvPr>
            <p:ph type="sldNum" sz="quarter" idx="10"/>
          </p:nvPr>
        </p:nvSpPr>
        <p:spPr/>
        <p:txBody>
          <a:bodyPr/>
          <a:lstStyle/>
          <a:p>
            <a:fld id="{FFD2C299-6BA6-4FD0-AC79-F407704E2BAF}" type="slidenum">
              <a:rPr lang="en-GB" smtClean="0"/>
              <a:t>8</a:t>
            </a:fld>
            <a:endParaRPr lang="en-GB"/>
          </a:p>
        </p:txBody>
      </p:sp>
    </p:spTree>
    <p:extLst>
      <p:ext uri="{BB962C8B-B14F-4D97-AF65-F5344CB8AC3E}">
        <p14:creationId xmlns:p14="http://schemas.microsoft.com/office/powerpoint/2010/main" val="185723648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baseline="0" dirty="0" smtClean="0"/>
          </a:p>
          <a:p>
            <a:endParaRPr lang="en-GB" dirty="0"/>
          </a:p>
        </p:txBody>
      </p:sp>
      <p:sp>
        <p:nvSpPr>
          <p:cNvPr id="4" name="Slide Number Placeholder 3"/>
          <p:cNvSpPr>
            <a:spLocks noGrp="1"/>
          </p:cNvSpPr>
          <p:nvPr>
            <p:ph type="sldNum" sz="quarter" idx="10"/>
          </p:nvPr>
        </p:nvSpPr>
        <p:spPr/>
        <p:txBody>
          <a:bodyPr/>
          <a:lstStyle/>
          <a:p>
            <a:fld id="{FFD2C299-6BA6-4FD0-AC79-F407704E2BAF}" type="slidenum">
              <a:rPr lang="en-GB" smtClean="0"/>
              <a:t>9</a:t>
            </a:fld>
            <a:endParaRPr lang="en-GB"/>
          </a:p>
        </p:txBody>
      </p:sp>
    </p:spTree>
    <p:extLst>
      <p:ext uri="{BB962C8B-B14F-4D97-AF65-F5344CB8AC3E}">
        <p14:creationId xmlns:p14="http://schemas.microsoft.com/office/powerpoint/2010/main" val="248425660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0460A97C-6094-44F3-9AD2-0A11796E8BE7}" type="datetimeFigureOut">
              <a:rPr lang="en-US" smtClean="0"/>
              <a:t>6/26/2017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D88D163-8FEE-4B6A-977D-600E3843CE6C}" type="slidenum">
              <a:rPr lang="en-GB" smtClean="0"/>
              <a:t>‹#›</a:t>
            </a:fld>
            <a:endParaRPr lang="en-GB"/>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0460A97C-6094-44F3-9AD2-0A11796E8BE7}" type="datetimeFigureOut">
              <a:rPr lang="en-US" smtClean="0"/>
              <a:t>6/26/2017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D88D163-8FEE-4B6A-977D-600E3843CE6C}" type="slidenum">
              <a:rPr lang="en-GB" smtClean="0"/>
              <a:t>‹#›</a:t>
            </a:fld>
            <a:endParaRPr lang="en-GB"/>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0460A97C-6094-44F3-9AD2-0A11796E8BE7}" type="datetimeFigureOut">
              <a:rPr lang="en-US" smtClean="0"/>
              <a:t>6/26/2017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D88D163-8FEE-4B6A-977D-600E3843CE6C}" type="slidenum">
              <a:rPr lang="en-GB" smtClean="0"/>
              <a:t>‹#›</a:t>
            </a:fld>
            <a:endParaRPr lang="en-GB"/>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0460A97C-6094-44F3-9AD2-0A11796E8BE7}" type="datetimeFigureOut">
              <a:rPr lang="en-US" smtClean="0"/>
              <a:t>6/26/2017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D88D163-8FEE-4B6A-977D-600E3843CE6C}" type="slidenum">
              <a:rPr lang="en-GB" smtClean="0"/>
              <a:t>‹#›</a:t>
            </a:fld>
            <a:endParaRPr lang="en-GB"/>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460A97C-6094-44F3-9AD2-0A11796E8BE7}" type="datetimeFigureOut">
              <a:rPr lang="en-US" smtClean="0"/>
              <a:t>6/26/2017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D88D163-8FEE-4B6A-977D-600E3843CE6C}" type="slidenum">
              <a:rPr lang="en-GB" smtClean="0"/>
              <a:t>‹#›</a:t>
            </a:fld>
            <a:endParaRPr lang="en-GB"/>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0460A97C-6094-44F3-9AD2-0A11796E8BE7}" type="datetimeFigureOut">
              <a:rPr lang="en-US" smtClean="0"/>
              <a:t>6/26/2017</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CD88D163-8FEE-4B6A-977D-600E3843CE6C}" type="slidenum">
              <a:rPr lang="en-GB" smtClean="0"/>
              <a:t>‹#›</a:t>
            </a:fld>
            <a:endParaRPr lang="en-GB"/>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0460A97C-6094-44F3-9AD2-0A11796E8BE7}" type="datetimeFigureOut">
              <a:rPr lang="en-US" smtClean="0"/>
              <a:t>6/26/2017</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CD88D163-8FEE-4B6A-977D-600E3843CE6C}" type="slidenum">
              <a:rPr lang="en-GB" smtClean="0"/>
              <a:t>‹#›</a:t>
            </a:fld>
            <a:endParaRPr lang="en-GB"/>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0460A97C-6094-44F3-9AD2-0A11796E8BE7}" type="datetimeFigureOut">
              <a:rPr lang="en-US" smtClean="0"/>
              <a:t>6/26/2017</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CD88D163-8FEE-4B6A-977D-600E3843CE6C}" type="slidenum">
              <a:rPr lang="en-GB" smtClean="0"/>
              <a:t>‹#›</a:t>
            </a:fld>
            <a:endParaRPr lang="en-GB"/>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460A97C-6094-44F3-9AD2-0A11796E8BE7}" type="datetimeFigureOut">
              <a:rPr lang="en-US" smtClean="0"/>
              <a:t>6/26/2017</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CD88D163-8FEE-4B6A-977D-600E3843CE6C}" type="slidenum">
              <a:rPr lang="en-GB" smtClean="0"/>
              <a:t>‹#›</a:t>
            </a:fld>
            <a:endParaRPr lang="en-GB"/>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460A97C-6094-44F3-9AD2-0A11796E8BE7}" type="datetimeFigureOut">
              <a:rPr lang="en-US" smtClean="0"/>
              <a:t>6/26/2017</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CD88D163-8FEE-4B6A-977D-600E3843CE6C}" type="slidenum">
              <a:rPr lang="en-GB" smtClean="0"/>
              <a:t>‹#›</a:t>
            </a:fld>
            <a:endParaRPr lang="en-GB"/>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460A97C-6094-44F3-9AD2-0A11796E8BE7}" type="datetimeFigureOut">
              <a:rPr lang="en-US" smtClean="0"/>
              <a:t>6/26/2017</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CD88D163-8FEE-4B6A-977D-600E3843CE6C}" type="slidenum">
              <a:rPr lang="en-GB" smtClean="0"/>
              <a:t>‹#›</a:t>
            </a:fld>
            <a:endParaRPr lang="en-GB"/>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460A97C-6094-44F3-9AD2-0A11796E8BE7}" type="datetimeFigureOut">
              <a:rPr lang="en-US" smtClean="0"/>
              <a:t>6/26/2017</a:t>
            </a:fld>
            <a:endParaRPr lang="en-GB"/>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D88D163-8FEE-4B6A-977D-600E3843CE6C}" type="slidenum">
              <a:rPr lang="en-GB" smtClean="0"/>
              <a:t>‹#›</a:t>
            </a:fld>
            <a:endParaRPr lang="en-GB"/>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hyperlink" Target="https://doi.org/10.15125/BATH-00378" TargetMode="External"/><Relationship Id="rId5" Type="http://schemas.openxmlformats.org/officeDocument/2006/relationships/hyperlink" Target="mailto:sjgcooper@bath.edu" TargetMode="Externa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0.xml"/><Relationship Id="rId1" Type="http://schemas.openxmlformats.org/officeDocument/2006/relationships/slideLayout" Target="../slideLayouts/slideLayout1.xml"/><Relationship Id="rId6" Type="http://schemas.openxmlformats.org/officeDocument/2006/relationships/hyperlink" Target="https://doi.org/10.15125/BATH-00378" TargetMode="External"/><Relationship Id="rId5" Type="http://schemas.openxmlformats.org/officeDocument/2006/relationships/hyperlink" Target="mailto:sjgcooper@bath.edu" TargetMode="External"/><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1.xml"/><Relationship Id="rId4" Type="http://schemas.openxmlformats.org/officeDocument/2006/relationships/image" Target="../media/image7.png"/></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7" Type="http://schemas.openxmlformats.org/officeDocument/2006/relationships/image" Target="../media/image13.png"/><Relationship Id="rId2" Type="http://schemas.openxmlformats.org/officeDocument/2006/relationships/notesSlide" Target="../notesSlides/notesSlide6.xml"/><Relationship Id="rId1" Type="http://schemas.openxmlformats.org/officeDocument/2006/relationships/slideLayout" Target="../slideLayouts/slideLayout1.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_rels/slide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96597" y="1639712"/>
            <a:ext cx="7696170" cy="1542192"/>
          </a:xfrm>
        </p:spPr>
        <p:txBody>
          <a:bodyPr>
            <a:noAutofit/>
          </a:bodyPr>
          <a:lstStyle/>
          <a:p>
            <a:r>
              <a:rPr lang="en-GB" sz="3200" dirty="0"/>
              <a:t>Energy versus exergy: </a:t>
            </a:r>
            <a:r>
              <a:rPr lang="en-GB" sz="3200" dirty="0" smtClean="0"/>
              <a:t/>
            </a:r>
            <a:br>
              <a:rPr lang="en-GB" sz="3200" dirty="0" smtClean="0"/>
            </a:br>
            <a:r>
              <a:rPr lang="en-GB" sz="3200" dirty="0" smtClean="0"/>
              <a:t>An </a:t>
            </a:r>
            <a:r>
              <a:rPr lang="en-GB" sz="3200" dirty="0"/>
              <a:t>empirical analysis of thermodynamic metrics at the macro scale</a:t>
            </a:r>
            <a:endParaRPr lang="en-GB" sz="3200" dirty="0">
              <a:latin typeface="Arial" pitchFamily="34" charset="0"/>
              <a:cs typeface="Arial" pitchFamily="34" charset="0"/>
            </a:endParaRPr>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345" y="5085184"/>
            <a:ext cx="2870132" cy="2031591"/>
          </a:xfrm>
          <a:prstGeom prst="rect">
            <a:avLst/>
          </a:prstGeom>
        </p:spPr>
      </p:pic>
      <p:pic>
        <p:nvPicPr>
          <p:cNvPr id="9" name="Picture 8" descr="RCUK logo.png"/>
          <p:cNvPicPr>
            <a:picLocks noChangeAspect="1"/>
          </p:cNvPicPr>
          <p:nvPr/>
        </p:nvPicPr>
        <p:blipFill>
          <a:blip r:embed="rId4" cstate="print"/>
          <a:stretch>
            <a:fillRect/>
          </a:stretch>
        </p:blipFill>
        <p:spPr>
          <a:xfrm>
            <a:off x="6995673" y="5550525"/>
            <a:ext cx="1759496" cy="932531"/>
          </a:xfrm>
          <a:prstGeom prst="rect">
            <a:avLst/>
          </a:prstGeom>
        </p:spPr>
      </p:pic>
      <p:sp>
        <p:nvSpPr>
          <p:cNvPr id="11" name="Rectangle 10"/>
          <p:cNvSpPr/>
          <p:nvPr/>
        </p:nvSpPr>
        <p:spPr>
          <a:xfrm>
            <a:off x="80186" y="1127145"/>
            <a:ext cx="8928992" cy="72008"/>
          </a:xfrm>
          <a:prstGeom prst="rect">
            <a:avLst/>
          </a:prstGeom>
          <a:solidFill>
            <a:schemeClr val="accent3">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8" name="Rectangle 2"/>
          <p:cNvSpPr txBox="1">
            <a:spLocks noChangeArrowheads="1"/>
          </p:cNvSpPr>
          <p:nvPr/>
        </p:nvSpPr>
        <p:spPr>
          <a:xfrm>
            <a:off x="150636" y="3622463"/>
            <a:ext cx="8424936" cy="2090369"/>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lvl="1"/>
            <a:r>
              <a:rPr lang="en-GB" altLang="en-US" sz="2000" dirty="0" smtClean="0">
                <a:solidFill>
                  <a:schemeClr val="tx1"/>
                </a:solidFill>
                <a:latin typeface="Arial" panose="020B0604020202020204" pitchFamily="34" charset="0"/>
                <a:cs typeface="Arial" panose="020B0604020202020204" pitchFamily="34" charset="0"/>
              </a:rPr>
              <a:t>Samuel Cooper, </a:t>
            </a:r>
            <a:r>
              <a:rPr lang="en-GB" altLang="en-US" sz="2000" u="sng" dirty="0" smtClean="0">
                <a:solidFill>
                  <a:schemeClr val="tx1"/>
                </a:solidFill>
                <a:latin typeface="Arial" panose="020B0604020202020204" pitchFamily="34" charset="0"/>
                <a:cs typeface="Arial" panose="020B0604020202020204" pitchFamily="34" charset="0"/>
              </a:rPr>
              <a:t>Jonathan Norman</a:t>
            </a:r>
            <a:r>
              <a:rPr lang="en-GB" altLang="en-US" sz="2000" dirty="0" smtClean="0">
                <a:solidFill>
                  <a:schemeClr val="tx1"/>
                </a:solidFill>
                <a:latin typeface="Arial" panose="020B0604020202020204" pitchFamily="34" charset="0"/>
                <a:cs typeface="Arial" panose="020B0604020202020204" pitchFamily="34" charset="0"/>
              </a:rPr>
              <a:t>, Geoff Hammond</a:t>
            </a:r>
          </a:p>
          <a:p>
            <a:pPr lvl="1"/>
            <a:r>
              <a:rPr lang="en-GB" altLang="en-US" sz="2000" dirty="0" smtClean="0">
                <a:solidFill>
                  <a:schemeClr val="tx1"/>
                </a:solidFill>
                <a:latin typeface="Arial" panose="020B0604020202020204" pitchFamily="34" charset="0"/>
                <a:cs typeface="Arial" panose="020B0604020202020204" pitchFamily="34" charset="0"/>
              </a:rPr>
              <a:t>University of Bath, Bath UK</a:t>
            </a:r>
          </a:p>
          <a:p>
            <a:pPr lvl="1"/>
            <a:r>
              <a:rPr lang="en-GB" altLang="en-US" sz="2000" dirty="0" smtClean="0">
                <a:solidFill>
                  <a:schemeClr val="tx1"/>
                </a:solidFill>
                <a:latin typeface="Arial" panose="020B0604020202020204" pitchFamily="34" charset="0"/>
                <a:cs typeface="Arial" panose="020B0604020202020204" pitchFamily="34" charset="0"/>
                <a:hlinkClick r:id="rId5"/>
              </a:rPr>
              <a:t>sjgcooper@bath.edu</a:t>
            </a:r>
            <a:endParaRPr lang="en-GB" altLang="en-US" sz="2400" dirty="0" smtClean="0">
              <a:solidFill>
                <a:schemeClr val="tx1"/>
              </a:solidFill>
              <a:latin typeface="Arial" panose="020B0604020202020204" pitchFamily="34" charset="0"/>
              <a:cs typeface="Arial" panose="020B0604020202020204" pitchFamily="34" charset="0"/>
            </a:endParaRPr>
          </a:p>
        </p:txBody>
      </p:sp>
      <p:sp>
        <p:nvSpPr>
          <p:cNvPr id="10" name="Rectangle 2"/>
          <p:cNvSpPr txBox="1">
            <a:spLocks noChangeArrowheads="1"/>
          </p:cNvSpPr>
          <p:nvPr/>
        </p:nvSpPr>
        <p:spPr>
          <a:xfrm>
            <a:off x="-25106" y="275970"/>
            <a:ext cx="8776420" cy="855102"/>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lvl="1" algn="l"/>
            <a:r>
              <a:rPr lang="en-GB" sz="2000" dirty="0"/>
              <a:t>ISIE-ISSST 2017: Science in Support of Sustainable and Resilient </a:t>
            </a:r>
            <a:r>
              <a:rPr lang="en-GB" sz="2000" dirty="0" smtClean="0"/>
              <a:t>Communities, 25</a:t>
            </a:r>
            <a:r>
              <a:rPr lang="en-GB" sz="2000" baseline="30000" dirty="0" smtClean="0"/>
              <a:t>th</a:t>
            </a:r>
            <a:r>
              <a:rPr lang="en-GB" sz="2000" dirty="0" smtClean="0"/>
              <a:t> – 29</a:t>
            </a:r>
            <a:r>
              <a:rPr lang="en-GB" sz="2000" baseline="30000" dirty="0" smtClean="0"/>
              <a:t>th</a:t>
            </a:r>
            <a:r>
              <a:rPr lang="en-GB" sz="2000" dirty="0" smtClean="0"/>
              <a:t> June 2017</a:t>
            </a:r>
            <a:endParaRPr lang="en-GB" altLang="en-US" sz="2400" dirty="0" smtClean="0">
              <a:solidFill>
                <a:schemeClr val="tx1"/>
              </a:solidFill>
              <a:latin typeface="Arial" panose="020B0604020202020204" pitchFamily="34" charset="0"/>
              <a:cs typeface="Arial" panose="020B0604020202020204" pitchFamily="34" charset="0"/>
            </a:endParaRPr>
          </a:p>
        </p:txBody>
      </p:sp>
      <p:sp>
        <p:nvSpPr>
          <p:cNvPr id="13" name="Rectangle 2"/>
          <p:cNvSpPr txBox="1">
            <a:spLocks noChangeArrowheads="1"/>
          </p:cNvSpPr>
          <p:nvPr/>
        </p:nvSpPr>
        <p:spPr>
          <a:xfrm>
            <a:off x="2521102" y="5635433"/>
            <a:ext cx="4474571" cy="855102"/>
          </a:xfrm>
          <a:prstGeom prst="rect">
            <a:avLst/>
          </a:prstGeom>
        </p:spPr>
        <p:txBody>
          <a:bodyPr vert="horz" lIns="91440" tIns="45720" rIns="91440" bIns="45720" rtlCol="0">
            <a:normAutofit fontScale="70000" lnSpcReduction="20000"/>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lvl="1" algn="l"/>
            <a:r>
              <a:rPr lang="en-GB" sz="2300" dirty="0" smtClean="0"/>
              <a:t>EPRSC grant: EP/N022645/1</a:t>
            </a:r>
          </a:p>
          <a:p>
            <a:pPr lvl="1" algn="l"/>
            <a:r>
              <a:rPr lang="en-GB" sz="2300" dirty="0" smtClean="0"/>
              <a:t>Data available at: </a:t>
            </a:r>
          </a:p>
          <a:p>
            <a:pPr lvl="1" algn="l"/>
            <a:r>
              <a:rPr lang="en-GB" sz="2300" dirty="0" smtClean="0">
                <a:hlinkClick r:id="rId6"/>
              </a:rPr>
              <a:t>https</a:t>
            </a:r>
            <a:r>
              <a:rPr lang="en-GB" sz="2300" dirty="0">
                <a:hlinkClick r:id="rId6"/>
              </a:rPr>
              <a:t>://doi.org/10.15125/BATH-00378</a:t>
            </a:r>
            <a:endParaRPr lang="en-GB" sz="2300" dirty="0" smtClean="0"/>
          </a:p>
          <a:p>
            <a:pPr lvl="1" algn="l"/>
            <a:endParaRPr lang="en-GB" altLang="en-US" dirty="0" smtClean="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09811171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96597" y="1639712"/>
            <a:ext cx="7696170" cy="1542192"/>
          </a:xfrm>
        </p:spPr>
        <p:txBody>
          <a:bodyPr>
            <a:noAutofit/>
          </a:bodyPr>
          <a:lstStyle/>
          <a:p>
            <a:r>
              <a:rPr lang="en-GB" sz="3200" dirty="0"/>
              <a:t>Energy versus exergy: </a:t>
            </a:r>
            <a:r>
              <a:rPr lang="en-GB" sz="3200" dirty="0" smtClean="0"/>
              <a:t/>
            </a:r>
            <a:br>
              <a:rPr lang="en-GB" sz="3200" dirty="0" smtClean="0"/>
            </a:br>
            <a:r>
              <a:rPr lang="en-GB" sz="3200" dirty="0" smtClean="0"/>
              <a:t>An </a:t>
            </a:r>
            <a:r>
              <a:rPr lang="en-GB" sz="3200" dirty="0"/>
              <a:t>empirical analysis of thermodynamic metrics at the macro scale</a:t>
            </a:r>
            <a:endParaRPr lang="en-GB" sz="3200" dirty="0">
              <a:latin typeface="Arial" pitchFamily="34" charset="0"/>
              <a:cs typeface="Arial" pitchFamily="34" charset="0"/>
            </a:endParaRPr>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345" y="5085184"/>
            <a:ext cx="2870132" cy="2031591"/>
          </a:xfrm>
          <a:prstGeom prst="rect">
            <a:avLst/>
          </a:prstGeom>
        </p:spPr>
      </p:pic>
      <p:pic>
        <p:nvPicPr>
          <p:cNvPr id="9" name="Picture 8" descr="RCUK logo.png"/>
          <p:cNvPicPr>
            <a:picLocks noChangeAspect="1"/>
          </p:cNvPicPr>
          <p:nvPr/>
        </p:nvPicPr>
        <p:blipFill>
          <a:blip r:embed="rId4" cstate="print"/>
          <a:stretch>
            <a:fillRect/>
          </a:stretch>
        </p:blipFill>
        <p:spPr>
          <a:xfrm>
            <a:off x="6995673" y="5550525"/>
            <a:ext cx="1759496" cy="932531"/>
          </a:xfrm>
          <a:prstGeom prst="rect">
            <a:avLst/>
          </a:prstGeom>
        </p:spPr>
      </p:pic>
      <p:sp>
        <p:nvSpPr>
          <p:cNvPr id="11" name="Rectangle 10"/>
          <p:cNvSpPr/>
          <p:nvPr/>
        </p:nvSpPr>
        <p:spPr>
          <a:xfrm>
            <a:off x="80186" y="1127145"/>
            <a:ext cx="8928992" cy="72008"/>
          </a:xfrm>
          <a:prstGeom prst="rect">
            <a:avLst/>
          </a:prstGeom>
          <a:solidFill>
            <a:schemeClr val="accent3">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8" name="Rectangle 2"/>
          <p:cNvSpPr txBox="1">
            <a:spLocks noChangeArrowheads="1"/>
          </p:cNvSpPr>
          <p:nvPr/>
        </p:nvSpPr>
        <p:spPr>
          <a:xfrm>
            <a:off x="150636" y="3622463"/>
            <a:ext cx="8424936" cy="2090369"/>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lvl="1"/>
            <a:r>
              <a:rPr lang="en-GB" altLang="en-US" sz="2000" dirty="0" smtClean="0">
                <a:solidFill>
                  <a:schemeClr val="tx1"/>
                </a:solidFill>
                <a:latin typeface="Arial" panose="020B0604020202020204" pitchFamily="34" charset="0"/>
                <a:cs typeface="Arial" panose="020B0604020202020204" pitchFamily="34" charset="0"/>
              </a:rPr>
              <a:t>Samuel Cooper, </a:t>
            </a:r>
            <a:r>
              <a:rPr lang="en-GB" altLang="en-US" sz="2000" u="sng" dirty="0" smtClean="0">
                <a:solidFill>
                  <a:schemeClr val="tx1"/>
                </a:solidFill>
                <a:latin typeface="Arial" panose="020B0604020202020204" pitchFamily="34" charset="0"/>
                <a:cs typeface="Arial" panose="020B0604020202020204" pitchFamily="34" charset="0"/>
              </a:rPr>
              <a:t>Jonathan Norman</a:t>
            </a:r>
            <a:r>
              <a:rPr lang="en-GB" altLang="en-US" sz="2000" dirty="0" smtClean="0">
                <a:solidFill>
                  <a:schemeClr val="tx1"/>
                </a:solidFill>
                <a:latin typeface="Arial" panose="020B0604020202020204" pitchFamily="34" charset="0"/>
                <a:cs typeface="Arial" panose="020B0604020202020204" pitchFamily="34" charset="0"/>
              </a:rPr>
              <a:t>, Geoff Hammond</a:t>
            </a:r>
          </a:p>
          <a:p>
            <a:pPr lvl="1"/>
            <a:r>
              <a:rPr lang="en-GB" altLang="en-US" sz="2000" dirty="0" smtClean="0">
                <a:solidFill>
                  <a:schemeClr val="tx1"/>
                </a:solidFill>
                <a:latin typeface="Arial" panose="020B0604020202020204" pitchFamily="34" charset="0"/>
                <a:cs typeface="Arial" panose="020B0604020202020204" pitchFamily="34" charset="0"/>
              </a:rPr>
              <a:t>University of Bath, Bath UK</a:t>
            </a:r>
          </a:p>
          <a:p>
            <a:pPr lvl="1"/>
            <a:r>
              <a:rPr lang="en-GB" altLang="en-US" sz="2000" dirty="0" smtClean="0">
                <a:solidFill>
                  <a:schemeClr val="tx1"/>
                </a:solidFill>
                <a:latin typeface="Arial" panose="020B0604020202020204" pitchFamily="34" charset="0"/>
                <a:cs typeface="Arial" panose="020B0604020202020204" pitchFamily="34" charset="0"/>
                <a:hlinkClick r:id="rId5"/>
              </a:rPr>
              <a:t>sjgcooper@bath.edu</a:t>
            </a:r>
            <a:endParaRPr lang="en-GB" altLang="en-US" sz="2400" dirty="0" smtClean="0">
              <a:solidFill>
                <a:schemeClr val="tx1"/>
              </a:solidFill>
              <a:latin typeface="Arial" panose="020B0604020202020204" pitchFamily="34" charset="0"/>
              <a:cs typeface="Arial" panose="020B0604020202020204" pitchFamily="34" charset="0"/>
            </a:endParaRPr>
          </a:p>
        </p:txBody>
      </p:sp>
      <p:sp>
        <p:nvSpPr>
          <p:cNvPr id="10" name="Rectangle 2"/>
          <p:cNvSpPr txBox="1">
            <a:spLocks noChangeArrowheads="1"/>
          </p:cNvSpPr>
          <p:nvPr/>
        </p:nvSpPr>
        <p:spPr>
          <a:xfrm>
            <a:off x="-25106" y="275970"/>
            <a:ext cx="8776420" cy="855102"/>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lvl="1" algn="l"/>
            <a:r>
              <a:rPr lang="en-GB" sz="2000" dirty="0"/>
              <a:t>ISIE-ISSST 2017: Science in Support of Sustainable and Resilient </a:t>
            </a:r>
            <a:r>
              <a:rPr lang="en-GB" sz="2000" dirty="0" smtClean="0"/>
              <a:t>Communities, 25</a:t>
            </a:r>
            <a:r>
              <a:rPr lang="en-GB" sz="2000" baseline="30000" dirty="0" smtClean="0"/>
              <a:t>th</a:t>
            </a:r>
            <a:r>
              <a:rPr lang="en-GB" sz="2000" dirty="0" smtClean="0"/>
              <a:t> – 29</a:t>
            </a:r>
            <a:r>
              <a:rPr lang="en-GB" sz="2000" baseline="30000" dirty="0" smtClean="0"/>
              <a:t>th</a:t>
            </a:r>
            <a:r>
              <a:rPr lang="en-GB" sz="2000" dirty="0" smtClean="0"/>
              <a:t> June 2017</a:t>
            </a:r>
            <a:endParaRPr lang="en-GB" altLang="en-US" sz="2400" dirty="0" smtClean="0">
              <a:solidFill>
                <a:schemeClr val="tx1"/>
              </a:solidFill>
              <a:latin typeface="Arial" panose="020B0604020202020204" pitchFamily="34" charset="0"/>
              <a:cs typeface="Arial" panose="020B0604020202020204" pitchFamily="34" charset="0"/>
            </a:endParaRPr>
          </a:p>
        </p:txBody>
      </p:sp>
      <p:sp>
        <p:nvSpPr>
          <p:cNvPr id="13" name="Rectangle 2"/>
          <p:cNvSpPr txBox="1">
            <a:spLocks noChangeArrowheads="1"/>
          </p:cNvSpPr>
          <p:nvPr/>
        </p:nvSpPr>
        <p:spPr>
          <a:xfrm>
            <a:off x="2521102" y="5635433"/>
            <a:ext cx="4474571" cy="855102"/>
          </a:xfrm>
          <a:prstGeom prst="rect">
            <a:avLst/>
          </a:prstGeom>
        </p:spPr>
        <p:txBody>
          <a:bodyPr vert="horz" lIns="91440" tIns="45720" rIns="91440" bIns="45720" rtlCol="0">
            <a:normAutofit fontScale="70000" lnSpcReduction="20000"/>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lvl="1" algn="l"/>
            <a:r>
              <a:rPr lang="en-GB" sz="2300" dirty="0" smtClean="0"/>
              <a:t>EPRSC grant: EP/N022645/1</a:t>
            </a:r>
          </a:p>
          <a:p>
            <a:pPr lvl="1" algn="l"/>
            <a:r>
              <a:rPr lang="en-GB" sz="2300" dirty="0" smtClean="0"/>
              <a:t>Data available at: </a:t>
            </a:r>
          </a:p>
          <a:p>
            <a:pPr lvl="1" algn="l"/>
            <a:r>
              <a:rPr lang="en-GB" sz="2300" dirty="0" smtClean="0">
                <a:hlinkClick r:id="rId6"/>
              </a:rPr>
              <a:t>https</a:t>
            </a:r>
            <a:r>
              <a:rPr lang="en-GB" sz="2300" dirty="0">
                <a:hlinkClick r:id="rId6"/>
              </a:rPr>
              <a:t>://doi.org/10.15125/BATH-00378</a:t>
            </a:r>
            <a:endParaRPr lang="en-GB" sz="2300" dirty="0" smtClean="0"/>
          </a:p>
          <a:p>
            <a:pPr lvl="1" algn="l"/>
            <a:endParaRPr lang="en-GB" altLang="en-US" dirty="0" smtClean="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71271806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87589" y="188640"/>
            <a:ext cx="7696170" cy="1030862"/>
          </a:xfrm>
        </p:spPr>
        <p:txBody>
          <a:bodyPr>
            <a:noAutofit/>
          </a:bodyPr>
          <a:lstStyle/>
          <a:p>
            <a:r>
              <a:rPr lang="en-GB" sz="3200" dirty="0" smtClean="0"/>
              <a:t>Exergy and Improvement Potential</a:t>
            </a:r>
            <a:endParaRPr lang="en-GB" sz="3200" dirty="0">
              <a:latin typeface="Arial" pitchFamily="34" charset="0"/>
              <a:cs typeface="Arial" pitchFamily="34" charset="0"/>
            </a:endParaRPr>
          </a:p>
        </p:txBody>
      </p:sp>
      <p:sp>
        <p:nvSpPr>
          <p:cNvPr id="11" name="Rectangle 10"/>
          <p:cNvSpPr/>
          <p:nvPr/>
        </p:nvSpPr>
        <p:spPr>
          <a:xfrm>
            <a:off x="143536" y="6165304"/>
            <a:ext cx="8928992" cy="72008"/>
          </a:xfrm>
          <a:prstGeom prst="rect">
            <a:avLst/>
          </a:prstGeom>
          <a:solidFill>
            <a:schemeClr val="accent3">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8" name="Rectangle 2"/>
          <p:cNvSpPr txBox="1">
            <a:spLocks noChangeArrowheads="1"/>
          </p:cNvSpPr>
          <p:nvPr/>
        </p:nvSpPr>
        <p:spPr>
          <a:xfrm>
            <a:off x="0" y="1244376"/>
            <a:ext cx="4716016" cy="2112616"/>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marL="800100" lvl="1" indent="-342900" algn="l">
              <a:buFont typeface="Arial" panose="020B0604020202020204" pitchFamily="34" charset="0"/>
              <a:buChar char="•"/>
            </a:pPr>
            <a:r>
              <a:rPr lang="en-GB" altLang="en-US" sz="2000" dirty="0" smtClean="0">
                <a:solidFill>
                  <a:schemeClr val="tx1"/>
                </a:solidFill>
                <a:latin typeface="Arial" panose="020B0604020202020204" pitchFamily="34" charset="0"/>
                <a:cs typeface="Arial" panose="020B0604020202020204" pitchFamily="34" charset="0"/>
              </a:rPr>
              <a:t>Energy can’t be destroyed but it can be degraded</a:t>
            </a:r>
          </a:p>
          <a:p>
            <a:pPr marL="800100" lvl="1" indent="-342900" algn="l">
              <a:buFont typeface="Arial" panose="020B0604020202020204" pitchFamily="34" charset="0"/>
              <a:buChar char="•"/>
            </a:pPr>
            <a:r>
              <a:rPr lang="en-GB" altLang="en-US" sz="2000" dirty="0" smtClean="0">
                <a:solidFill>
                  <a:schemeClr val="tx1"/>
                </a:solidFill>
                <a:latin typeface="Arial" panose="020B0604020202020204" pitchFamily="34" charset="0"/>
                <a:cs typeface="Arial" panose="020B0604020202020204" pitchFamily="34" charset="0"/>
              </a:rPr>
              <a:t>Exergy is a measure that takes this into account. It is the work that can theoretically be done by that energy.</a:t>
            </a:r>
          </a:p>
        </p:txBody>
      </p:sp>
      <p:sp>
        <p:nvSpPr>
          <p:cNvPr id="10" name="Rectangle 2"/>
          <p:cNvSpPr txBox="1">
            <a:spLocks noChangeArrowheads="1"/>
          </p:cNvSpPr>
          <p:nvPr/>
        </p:nvSpPr>
        <p:spPr>
          <a:xfrm>
            <a:off x="-252536" y="6201308"/>
            <a:ext cx="8776420" cy="547334"/>
          </a:xfrm>
          <a:prstGeom prst="rect">
            <a:avLst/>
          </a:prstGeom>
        </p:spPr>
        <p:txBody>
          <a:bodyPr vert="horz" lIns="91440" tIns="45720" rIns="91440" bIns="45720" rtlCol="0">
            <a:noAutofit/>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lvl="1" algn="l"/>
            <a:r>
              <a:rPr lang="en-GB" sz="1400" dirty="0"/>
              <a:t>Energy versus exergy: An empirical analysis of thermodynamic metrics at the macro scale</a:t>
            </a:r>
            <a:endParaRPr lang="en-GB" altLang="en-US" sz="1400" dirty="0">
              <a:solidFill>
                <a:schemeClr val="tx1"/>
              </a:solidFill>
              <a:latin typeface="Arial" panose="020B0604020202020204" pitchFamily="34" charset="0"/>
              <a:cs typeface="Arial" panose="020B0604020202020204" pitchFamily="34" charset="0"/>
            </a:endParaRPr>
          </a:p>
          <a:p>
            <a:pPr lvl="1" algn="l"/>
            <a:r>
              <a:rPr lang="en-GB" sz="1400" dirty="0" smtClean="0"/>
              <a:t>ISIE-ISSST </a:t>
            </a:r>
            <a:r>
              <a:rPr lang="en-GB" sz="1400" dirty="0"/>
              <a:t>2017: Science in Support of Sustainable and Resilient </a:t>
            </a:r>
            <a:r>
              <a:rPr lang="en-GB" sz="1400" dirty="0" smtClean="0"/>
              <a:t>Communities, 25</a:t>
            </a:r>
            <a:r>
              <a:rPr lang="en-GB" sz="1400" baseline="30000" dirty="0" smtClean="0"/>
              <a:t>th</a:t>
            </a:r>
            <a:r>
              <a:rPr lang="en-GB" sz="1400" dirty="0" smtClean="0"/>
              <a:t> – 29</a:t>
            </a:r>
            <a:r>
              <a:rPr lang="en-GB" sz="1400" baseline="30000" dirty="0" smtClean="0"/>
              <a:t>th</a:t>
            </a:r>
            <a:r>
              <a:rPr lang="en-GB" sz="1400" dirty="0" smtClean="0"/>
              <a:t> June 2017</a:t>
            </a:r>
          </a:p>
        </p:txBody>
      </p:sp>
      <p:pic>
        <p:nvPicPr>
          <p:cNvPr id="4" name="Picture 3"/>
          <p:cNvPicPr>
            <a:picLocks noChangeAspect="1"/>
          </p:cNvPicPr>
          <p:nvPr/>
        </p:nvPicPr>
        <p:blipFill rotWithShape="1">
          <a:blip r:embed="rId3"/>
          <a:srcRect l="7381" r="10080"/>
          <a:stretch/>
        </p:blipFill>
        <p:spPr>
          <a:xfrm>
            <a:off x="7028145" y="1412776"/>
            <a:ext cx="1720319" cy="1561169"/>
          </a:xfrm>
          <a:prstGeom prst="rect">
            <a:avLst/>
          </a:prstGeom>
        </p:spPr>
      </p:pic>
      <p:pic>
        <p:nvPicPr>
          <p:cNvPr id="6" name="Picture 5"/>
          <p:cNvPicPr>
            <a:picLocks noChangeAspect="1"/>
          </p:cNvPicPr>
          <p:nvPr/>
        </p:nvPicPr>
        <p:blipFill>
          <a:blip r:embed="rId4"/>
          <a:stretch>
            <a:fillRect/>
          </a:stretch>
        </p:blipFill>
        <p:spPr>
          <a:xfrm>
            <a:off x="5076056" y="1412776"/>
            <a:ext cx="1800200" cy="1561169"/>
          </a:xfrm>
          <a:prstGeom prst="rect">
            <a:avLst/>
          </a:prstGeom>
        </p:spPr>
      </p:pic>
      <p:sp>
        <p:nvSpPr>
          <p:cNvPr id="5" name="Rectangle 4"/>
          <p:cNvSpPr/>
          <p:nvPr/>
        </p:nvSpPr>
        <p:spPr>
          <a:xfrm>
            <a:off x="0" y="3550266"/>
            <a:ext cx="8764576" cy="1323439"/>
          </a:xfrm>
          <a:prstGeom prst="rect">
            <a:avLst/>
          </a:prstGeom>
        </p:spPr>
        <p:txBody>
          <a:bodyPr wrap="square">
            <a:spAutoFit/>
          </a:bodyPr>
          <a:lstStyle/>
          <a:p>
            <a:pPr marL="800100" lvl="1" indent="-342900">
              <a:buFont typeface="Arial" panose="020B0604020202020204" pitchFamily="34" charset="0"/>
              <a:buChar char="•"/>
            </a:pPr>
            <a:endParaRPr lang="en-GB" altLang="en-US" sz="2000" dirty="0" smtClean="0">
              <a:latin typeface="Arial" panose="020B0604020202020204" pitchFamily="34" charset="0"/>
              <a:cs typeface="Arial" panose="020B0604020202020204" pitchFamily="34" charset="0"/>
            </a:endParaRPr>
          </a:p>
          <a:p>
            <a:pPr marL="800100" lvl="1" indent="-342900">
              <a:buFont typeface="Arial" panose="020B0604020202020204" pitchFamily="34" charset="0"/>
              <a:buChar char="•"/>
            </a:pPr>
            <a:r>
              <a:rPr lang="en-GB" altLang="en-US" sz="2000" dirty="0" smtClean="0">
                <a:latin typeface="Arial" panose="020B0604020202020204" pitchFamily="34" charset="0"/>
                <a:cs typeface="Arial" panose="020B0604020202020204" pitchFamily="34" charset="0"/>
              </a:rPr>
              <a:t>Improvement potential gives theoretical limit to improvement that could be achieved</a:t>
            </a:r>
            <a:endParaRPr lang="en-GB" altLang="en-US" sz="2000" dirty="0">
              <a:latin typeface="Arial" panose="020B0604020202020204" pitchFamily="34" charset="0"/>
              <a:cs typeface="Arial" panose="020B0604020202020204" pitchFamily="34" charset="0"/>
            </a:endParaRPr>
          </a:p>
          <a:p>
            <a:pPr marL="800100" lvl="1" indent="-342900">
              <a:buFont typeface="Arial" panose="020B0604020202020204" pitchFamily="34" charset="0"/>
              <a:buChar char="•"/>
            </a:pPr>
            <a:r>
              <a:rPr lang="en-GB" altLang="en-US" sz="2000" dirty="0">
                <a:latin typeface="Arial" panose="020B0604020202020204" pitchFamily="34" charset="0"/>
                <a:cs typeface="Arial" panose="020B0604020202020204" pitchFamily="34" charset="0"/>
              </a:rPr>
              <a:t>Application in analysis of energetic systems.</a:t>
            </a:r>
          </a:p>
        </p:txBody>
      </p:sp>
    </p:spTree>
    <p:extLst>
      <p:ext uri="{BB962C8B-B14F-4D97-AF65-F5344CB8AC3E}">
        <p14:creationId xmlns:p14="http://schemas.microsoft.com/office/powerpoint/2010/main" val="197020525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87589" y="188640"/>
            <a:ext cx="7696170" cy="1030862"/>
          </a:xfrm>
        </p:spPr>
        <p:txBody>
          <a:bodyPr>
            <a:noAutofit/>
          </a:bodyPr>
          <a:lstStyle/>
          <a:p>
            <a:r>
              <a:rPr lang="en-GB" sz="3200" dirty="0" smtClean="0"/>
              <a:t>What about large scale?</a:t>
            </a:r>
            <a:endParaRPr lang="en-GB" sz="3200" dirty="0">
              <a:latin typeface="Arial" pitchFamily="34" charset="0"/>
              <a:cs typeface="Arial" pitchFamily="34" charset="0"/>
            </a:endParaRPr>
          </a:p>
        </p:txBody>
      </p:sp>
      <p:sp>
        <p:nvSpPr>
          <p:cNvPr id="11" name="Rectangle 10"/>
          <p:cNvSpPr/>
          <p:nvPr/>
        </p:nvSpPr>
        <p:spPr>
          <a:xfrm>
            <a:off x="143536" y="6165304"/>
            <a:ext cx="8928992" cy="72008"/>
          </a:xfrm>
          <a:prstGeom prst="rect">
            <a:avLst/>
          </a:prstGeom>
          <a:solidFill>
            <a:schemeClr val="accent3">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8" name="Rectangle 2"/>
          <p:cNvSpPr txBox="1">
            <a:spLocks noChangeArrowheads="1"/>
          </p:cNvSpPr>
          <p:nvPr/>
        </p:nvSpPr>
        <p:spPr>
          <a:xfrm>
            <a:off x="271851" y="1553034"/>
            <a:ext cx="7693774" cy="4379234"/>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lvl="1" algn="l"/>
            <a:r>
              <a:rPr lang="en-GB" altLang="en-US" sz="2000" dirty="0" smtClean="0">
                <a:solidFill>
                  <a:schemeClr val="tx1"/>
                </a:solidFill>
                <a:latin typeface="Arial" panose="020B0604020202020204" pitchFamily="34" charset="0"/>
                <a:cs typeface="Arial" panose="020B0604020202020204" pitchFamily="34" charset="0"/>
              </a:rPr>
              <a:t>Two </a:t>
            </a:r>
            <a:r>
              <a:rPr lang="en-GB" altLang="en-US" sz="2000" dirty="0" smtClean="0">
                <a:solidFill>
                  <a:schemeClr val="tx1"/>
                </a:solidFill>
                <a:latin typeface="Arial" panose="020B0604020202020204" pitchFamily="34" charset="0"/>
                <a:cs typeface="Arial" panose="020B0604020202020204" pitchFamily="34" charset="0"/>
              </a:rPr>
              <a:t>questions examined empirically:</a:t>
            </a:r>
          </a:p>
          <a:p>
            <a:pPr marL="914400" lvl="1" indent="-457200" algn="l">
              <a:buFont typeface="+mj-lt"/>
              <a:buAutoNum type="arabicPeriod"/>
            </a:pPr>
            <a:r>
              <a:rPr lang="en-GB" altLang="en-US" sz="2000" dirty="0" smtClean="0">
                <a:solidFill>
                  <a:schemeClr val="tx1"/>
                </a:solidFill>
                <a:latin typeface="Arial" panose="020B0604020202020204" pitchFamily="34" charset="0"/>
                <a:cs typeface="Arial" panose="020B0604020202020204" pitchFamily="34" charset="0"/>
              </a:rPr>
              <a:t>Has the Improvement Potential of sectors been</a:t>
            </a:r>
            <a:br>
              <a:rPr lang="en-GB" altLang="en-US" sz="2000" dirty="0" smtClean="0">
                <a:solidFill>
                  <a:schemeClr val="tx1"/>
                </a:solidFill>
                <a:latin typeface="Arial" panose="020B0604020202020204" pitchFamily="34" charset="0"/>
                <a:cs typeface="Arial" panose="020B0604020202020204" pitchFamily="34" charset="0"/>
              </a:rPr>
            </a:br>
            <a:r>
              <a:rPr lang="en-GB" altLang="en-US" sz="2000" dirty="0" smtClean="0">
                <a:solidFill>
                  <a:schemeClr val="tx1"/>
                </a:solidFill>
                <a:latin typeface="Arial" panose="020B0604020202020204" pitchFamily="34" charset="0"/>
                <a:cs typeface="Arial" panose="020B0604020202020204" pitchFamily="34" charset="0"/>
              </a:rPr>
              <a:t>a good indicator of the efficiency improvement </a:t>
            </a:r>
            <a:br>
              <a:rPr lang="en-GB" altLang="en-US" sz="2000" dirty="0" smtClean="0">
                <a:solidFill>
                  <a:schemeClr val="tx1"/>
                </a:solidFill>
                <a:latin typeface="Arial" panose="020B0604020202020204" pitchFamily="34" charset="0"/>
                <a:cs typeface="Arial" panose="020B0604020202020204" pitchFamily="34" charset="0"/>
              </a:rPr>
            </a:br>
            <a:r>
              <a:rPr lang="en-GB" altLang="en-US" sz="2000" dirty="0" smtClean="0">
                <a:solidFill>
                  <a:schemeClr val="tx1"/>
                </a:solidFill>
                <a:latin typeface="Arial" panose="020B0604020202020204" pitchFamily="34" charset="0"/>
                <a:cs typeface="Arial" panose="020B0604020202020204" pitchFamily="34" charset="0"/>
              </a:rPr>
              <a:t>that actually then took place?</a:t>
            </a:r>
          </a:p>
          <a:p>
            <a:pPr marL="914400" lvl="1" indent="-457200" algn="l">
              <a:buFont typeface="+mj-lt"/>
              <a:buAutoNum type="arabicPeriod"/>
            </a:pPr>
            <a:r>
              <a:rPr lang="en-GB" altLang="en-US" sz="2000" dirty="0" smtClean="0">
                <a:solidFill>
                  <a:schemeClr val="tx1"/>
                </a:solidFill>
                <a:latin typeface="Arial" panose="020B0604020202020204" pitchFamily="34" charset="0"/>
                <a:cs typeface="Arial" panose="020B0604020202020204" pitchFamily="34" charset="0"/>
              </a:rPr>
              <a:t>How </a:t>
            </a:r>
            <a:r>
              <a:rPr lang="en-GB" altLang="en-US" sz="2000" dirty="0" smtClean="0">
                <a:solidFill>
                  <a:schemeClr val="tx1"/>
                </a:solidFill>
                <a:latin typeface="Arial" panose="020B0604020202020204" pitchFamily="34" charset="0"/>
                <a:cs typeface="Arial" panose="020B0604020202020204" pitchFamily="34" charset="0"/>
              </a:rPr>
              <a:t>sensitive are results to the selection of boundaries and definitions? Comparing exergy efficiency and exergy productivity.</a:t>
            </a:r>
          </a:p>
          <a:p>
            <a:pPr lvl="1" algn="l"/>
            <a:endParaRPr lang="en-GB" altLang="en-US" sz="2000" dirty="0" smtClean="0">
              <a:solidFill>
                <a:schemeClr val="tx1"/>
              </a:solidFill>
              <a:latin typeface="Arial" panose="020B0604020202020204" pitchFamily="34" charset="0"/>
              <a:cs typeface="Arial" panose="020B0604020202020204" pitchFamily="34" charset="0"/>
            </a:endParaRPr>
          </a:p>
          <a:p>
            <a:pPr lvl="1" algn="l"/>
            <a:r>
              <a:rPr lang="en-GB" altLang="en-US" sz="2000" dirty="0" smtClean="0">
                <a:solidFill>
                  <a:schemeClr val="tx1"/>
                </a:solidFill>
                <a:latin typeface="Arial" panose="020B0604020202020204" pitchFamily="34" charset="0"/>
                <a:cs typeface="Arial" panose="020B0604020202020204" pitchFamily="34" charset="0"/>
              </a:rPr>
              <a:t>How can exergy be usefully applied, where might there be problems in over-relying on it?</a:t>
            </a:r>
          </a:p>
          <a:p>
            <a:pPr marL="800100" lvl="1" indent="-342900" algn="l">
              <a:buFont typeface="Arial" panose="020B0604020202020204" pitchFamily="34" charset="0"/>
              <a:buChar char="•"/>
            </a:pPr>
            <a:endParaRPr lang="en-GB" altLang="en-US" sz="2000" dirty="0" smtClean="0">
              <a:solidFill>
                <a:schemeClr val="tx1"/>
              </a:solidFill>
              <a:latin typeface="Arial" panose="020B0604020202020204" pitchFamily="34" charset="0"/>
              <a:cs typeface="Arial" panose="020B0604020202020204" pitchFamily="34" charset="0"/>
            </a:endParaRPr>
          </a:p>
          <a:p>
            <a:pPr lvl="1"/>
            <a:endParaRPr lang="en-GB" altLang="en-US" sz="2000" dirty="0" smtClean="0">
              <a:solidFill>
                <a:schemeClr val="tx1"/>
              </a:solidFill>
              <a:latin typeface="Arial" panose="020B0604020202020204" pitchFamily="34" charset="0"/>
              <a:cs typeface="Arial" panose="020B0604020202020204" pitchFamily="34" charset="0"/>
            </a:endParaRPr>
          </a:p>
        </p:txBody>
      </p:sp>
      <p:sp>
        <p:nvSpPr>
          <p:cNvPr id="10" name="Rectangle 2"/>
          <p:cNvSpPr txBox="1">
            <a:spLocks noChangeArrowheads="1"/>
          </p:cNvSpPr>
          <p:nvPr/>
        </p:nvSpPr>
        <p:spPr>
          <a:xfrm>
            <a:off x="-252536" y="6201308"/>
            <a:ext cx="8776420" cy="547334"/>
          </a:xfrm>
          <a:prstGeom prst="rect">
            <a:avLst/>
          </a:prstGeom>
        </p:spPr>
        <p:txBody>
          <a:bodyPr vert="horz" lIns="91440" tIns="45720" rIns="91440" bIns="45720" rtlCol="0">
            <a:noAutofit/>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lvl="1" algn="l"/>
            <a:r>
              <a:rPr lang="en-GB" sz="1400" dirty="0"/>
              <a:t>Energy versus exergy: An empirical analysis of thermodynamic metrics at the macro scale</a:t>
            </a:r>
            <a:endParaRPr lang="en-GB" altLang="en-US" sz="1400" dirty="0">
              <a:solidFill>
                <a:schemeClr val="tx1"/>
              </a:solidFill>
              <a:latin typeface="Arial" panose="020B0604020202020204" pitchFamily="34" charset="0"/>
              <a:cs typeface="Arial" panose="020B0604020202020204" pitchFamily="34" charset="0"/>
            </a:endParaRPr>
          </a:p>
          <a:p>
            <a:pPr lvl="1" algn="l"/>
            <a:r>
              <a:rPr lang="en-GB" sz="1400" dirty="0" smtClean="0"/>
              <a:t>ISIE-ISSST </a:t>
            </a:r>
            <a:r>
              <a:rPr lang="en-GB" sz="1400" dirty="0"/>
              <a:t>2017: Science in Support of Sustainable and Resilient </a:t>
            </a:r>
            <a:r>
              <a:rPr lang="en-GB" sz="1400" dirty="0" smtClean="0"/>
              <a:t>Communities, 25</a:t>
            </a:r>
            <a:r>
              <a:rPr lang="en-GB" sz="1400" baseline="30000" dirty="0" smtClean="0"/>
              <a:t>th</a:t>
            </a:r>
            <a:r>
              <a:rPr lang="en-GB" sz="1400" dirty="0" smtClean="0"/>
              <a:t> – 29</a:t>
            </a:r>
            <a:r>
              <a:rPr lang="en-GB" sz="1400" baseline="30000" dirty="0" smtClean="0"/>
              <a:t>th</a:t>
            </a:r>
            <a:r>
              <a:rPr lang="en-GB" sz="1400" dirty="0" smtClean="0"/>
              <a:t> June 2017</a:t>
            </a:r>
          </a:p>
        </p:txBody>
      </p:sp>
      <p:pic>
        <p:nvPicPr>
          <p:cNvPr id="3" name="Picture 2"/>
          <p:cNvPicPr>
            <a:picLocks noChangeAspect="1"/>
          </p:cNvPicPr>
          <p:nvPr/>
        </p:nvPicPr>
        <p:blipFill>
          <a:blip r:embed="rId3">
            <a:clrChange>
              <a:clrFrom>
                <a:srgbClr val="FFFFFF"/>
              </a:clrFrom>
              <a:clrTo>
                <a:srgbClr val="FFFFFF">
                  <a:alpha val="0"/>
                </a:srgbClr>
              </a:clrTo>
            </a:clrChange>
          </a:blip>
          <a:stretch>
            <a:fillRect/>
          </a:stretch>
        </p:blipFill>
        <p:spPr>
          <a:xfrm>
            <a:off x="6732240" y="522172"/>
            <a:ext cx="2143125" cy="2143125"/>
          </a:xfrm>
          <a:prstGeom prst="rect">
            <a:avLst/>
          </a:prstGeom>
        </p:spPr>
      </p:pic>
    </p:spTree>
    <p:extLst>
      <p:ext uri="{BB962C8B-B14F-4D97-AF65-F5344CB8AC3E}">
        <p14:creationId xmlns:p14="http://schemas.microsoft.com/office/powerpoint/2010/main" val="224096301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77594" y="0"/>
            <a:ext cx="8460875" cy="864096"/>
          </a:xfrm>
        </p:spPr>
        <p:txBody>
          <a:bodyPr>
            <a:noAutofit/>
          </a:bodyPr>
          <a:lstStyle/>
          <a:p>
            <a:r>
              <a:rPr lang="en-GB" sz="2800" dirty="0" smtClean="0"/>
              <a:t>Improvement Potential and actual improvement</a:t>
            </a:r>
            <a:endParaRPr lang="en-GB" sz="2800" dirty="0">
              <a:latin typeface="Arial" pitchFamily="34" charset="0"/>
              <a:cs typeface="Arial" pitchFamily="34" charset="0"/>
            </a:endParaRPr>
          </a:p>
        </p:txBody>
      </p:sp>
      <p:sp>
        <p:nvSpPr>
          <p:cNvPr id="11" name="Rectangle 10"/>
          <p:cNvSpPr/>
          <p:nvPr/>
        </p:nvSpPr>
        <p:spPr>
          <a:xfrm>
            <a:off x="143536" y="6165304"/>
            <a:ext cx="8928992" cy="72008"/>
          </a:xfrm>
          <a:prstGeom prst="rect">
            <a:avLst/>
          </a:prstGeom>
          <a:solidFill>
            <a:schemeClr val="accent3">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8" name="Rectangle 2"/>
          <p:cNvSpPr txBox="1">
            <a:spLocks noChangeArrowheads="1"/>
          </p:cNvSpPr>
          <p:nvPr/>
        </p:nvSpPr>
        <p:spPr>
          <a:xfrm>
            <a:off x="410013" y="816244"/>
            <a:ext cx="8190002" cy="971314"/>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lvl="1"/>
            <a:r>
              <a:rPr lang="en-GB" altLang="en-US" sz="1800" dirty="0" smtClean="0">
                <a:solidFill>
                  <a:schemeClr val="tx1"/>
                </a:solidFill>
                <a:latin typeface="Arial" panose="020B0604020202020204" pitchFamily="34" charset="0"/>
                <a:cs typeface="Arial" panose="020B0604020202020204" pitchFamily="34" charset="0"/>
              </a:rPr>
              <a:t>Compared exergy efficiency of industrial sectors in EU-15* to efficiency improvement that took place in following 15 years. </a:t>
            </a:r>
          </a:p>
          <a:p>
            <a:pPr lvl="1"/>
            <a:r>
              <a:rPr lang="en-GB" altLang="en-US" sz="1800" dirty="0" smtClean="0">
                <a:solidFill>
                  <a:schemeClr val="tx1"/>
                </a:solidFill>
                <a:latin typeface="Arial" panose="020B0604020202020204" pitchFamily="34" charset="0"/>
                <a:cs typeface="Arial" panose="020B0604020202020204" pitchFamily="34" charset="0"/>
              </a:rPr>
              <a:t>Was energy or exergy a better predictor?</a:t>
            </a:r>
          </a:p>
          <a:p>
            <a:pPr lvl="1" algn="l"/>
            <a:endParaRPr lang="en-GB" altLang="en-US" sz="2000" dirty="0" smtClean="0">
              <a:solidFill>
                <a:schemeClr val="tx1"/>
              </a:solidFill>
              <a:latin typeface="Arial" panose="020B0604020202020204" pitchFamily="34" charset="0"/>
              <a:cs typeface="Arial" panose="020B0604020202020204" pitchFamily="34" charset="0"/>
            </a:endParaRPr>
          </a:p>
          <a:p>
            <a:pPr lvl="1"/>
            <a:endParaRPr lang="en-GB" altLang="en-US" sz="2000" dirty="0" smtClean="0">
              <a:solidFill>
                <a:schemeClr val="tx1"/>
              </a:solidFill>
              <a:latin typeface="Arial" panose="020B0604020202020204" pitchFamily="34" charset="0"/>
              <a:cs typeface="Arial" panose="020B0604020202020204" pitchFamily="34" charset="0"/>
            </a:endParaRPr>
          </a:p>
        </p:txBody>
      </p:sp>
      <p:sp>
        <p:nvSpPr>
          <p:cNvPr id="10" name="Rectangle 2"/>
          <p:cNvSpPr txBox="1">
            <a:spLocks noChangeArrowheads="1"/>
          </p:cNvSpPr>
          <p:nvPr/>
        </p:nvSpPr>
        <p:spPr>
          <a:xfrm>
            <a:off x="-252536" y="6201308"/>
            <a:ext cx="8776420" cy="547334"/>
          </a:xfrm>
          <a:prstGeom prst="rect">
            <a:avLst/>
          </a:prstGeom>
        </p:spPr>
        <p:txBody>
          <a:bodyPr vert="horz" lIns="91440" tIns="45720" rIns="91440" bIns="45720" rtlCol="0">
            <a:noAutofit/>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lvl="1" algn="l"/>
            <a:r>
              <a:rPr lang="en-GB" sz="1400" dirty="0"/>
              <a:t>Energy versus exergy: An empirical analysis of thermodynamic metrics at the macro scale</a:t>
            </a:r>
            <a:endParaRPr lang="en-GB" altLang="en-US" sz="1400" dirty="0">
              <a:solidFill>
                <a:schemeClr val="tx1"/>
              </a:solidFill>
              <a:latin typeface="Arial" panose="020B0604020202020204" pitchFamily="34" charset="0"/>
              <a:cs typeface="Arial" panose="020B0604020202020204" pitchFamily="34" charset="0"/>
            </a:endParaRPr>
          </a:p>
          <a:p>
            <a:pPr lvl="1" algn="l"/>
            <a:r>
              <a:rPr lang="en-GB" sz="1400" dirty="0" smtClean="0"/>
              <a:t>ISIE-ISSST </a:t>
            </a:r>
            <a:r>
              <a:rPr lang="en-GB" sz="1400" dirty="0"/>
              <a:t>2017: Science in Support of Sustainable and Resilient </a:t>
            </a:r>
            <a:r>
              <a:rPr lang="en-GB" sz="1400" dirty="0" smtClean="0"/>
              <a:t>Communities, 25</a:t>
            </a:r>
            <a:r>
              <a:rPr lang="en-GB" sz="1400" baseline="30000" dirty="0" smtClean="0"/>
              <a:t>th</a:t>
            </a:r>
            <a:r>
              <a:rPr lang="en-GB" sz="1400" dirty="0" smtClean="0"/>
              <a:t> – 29</a:t>
            </a:r>
            <a:r>
              <a:rPr lang="en-GB" sz="1400" baseline="30000" dirty="0" smtClean="0"/>
              <a:t>th</a:t>
            </a:r>
            <a:r>
              <a:rPr lang="en-GB" sz="1400" dirty="0" smtClean="0"/>
              <a:t> June 2017</a:t>
            </a:r>
          </a:p>
        </p:txBody>
      </p:sp>
      <p:sp>
        <p:nvSpPr>
          <p:cNvPr id="3" name="Rectangle 2"/>
          <p:cNvSpPr/>
          <p:nvPr/>
        </p:nvSpPr>
        <p:spPr>
          <a:xfrm rot="10800000" flipV="1">
            <a:off x="504424" y="5644850"/>
            <a:ext cx="7992888" cy="400110"/>
          </a:xfrm>
          <a:prstGeom prst="rect">
            <a:avLst/>
          </a:prstGeom>
        </p:spPr>
        <p:txBody>
          <a:bodyPr wrap="square">
            <a:spAutoFit/>
          </a:bodyPr>
          <a:lstStyle/>
          <a:p>
            <a:r>
              <a:rPr lang="en-GB" sz="1000" dirty="0" smtClean="0">
                <a:ea typeface="SimSun" panose="02010600030101010101" pitchFamily="2" charset="-122"/>
              </a:rPr>
              <a:t>* Based on methodology in: A</a:t>
            </a:r>
            <a:r>
              <a:rPr lang="en-GB" sz="1000" dirty="0">
                <a:ea typeface="SimSun" panose="02010600030101010101" pitchFamily="2" charset="-122"/>
              </a:rPr>
              <a:t>. C. </a:t>
            </a:r>
            <a:r>
              <a:rPr lang="en-GB" sz="1000" dirty="0" err="1">
                <a:ea typeface="SimSun" panose="02010600030101010101" pitchFamily="2" charset="-122"/>
              </a:rPr>
              <a:t>Serrenho</a:t>
            </a:r>
            <a:r>
              <a:rPr lang="en-GB" sz="1000" dirty="0">
                <a:ea typeface="SimSun" panose="02010600030101010101" pitchFamily="2" charset="-122"/>
              </a:rPr>
              <a:t>, T. Sousa, B. </a:t>
            </a:r>
            <a:r>
              <a:rPr lang="en-GB" sz="1000" dirty="0" err="1">
                <a:ea typeface="SimSun" panose="02010600030101010101" pitchFamily="2" charset="-122"/>
              </a:rPr>
              <a:t>Warr</a:t>
            </a:r>
            <a:r>
              <a:rPr lang="en-GB" sz="1000" dirty="0">
                <a:ea typeface="SimSun" panose="02010600030101010101" pitchFamily="2" charset="-122"/>
              </a:rPr>
              <a:t>, R. U. Ayres, and T. </a:t>
            </a:r>
            <a:r>
              <a:rPr lang="en-GB" sz="1000" dirty="0" err="1">
                <a:ea typeface="SimSun" panose="02010600030101010101" pitchFamily="2" charset="-122"/>
              </a:rPr>
              <a:t>Domingos</a:t>
            </a:r>
            <a:r>
              <a:rPr lang="en-GB" sz="1000" dirty="0">
                <a:ea typeface="SimSun" panose="02010600030101010101" pitchFamily="2" charset="-122"/>
              </a:rPr>
              <a:t>, “Decomposition of useful work intensity: The EU (European Union)-15 countries from 1960 to 2009,” </a:t>
            </a:r>
            <a:r>
              <a:rPr lang="en-GB" sz="1000" i="1" dirty="0">
                <a:ea typeface="SimSun" panose="02010600030101010101" pitchFamily="2" charset="-122"/>
              </a:rPr>
              <a:t>Energy</a:t>
            </a:r>
            <a:r>
              <a:rPr lang="en-GB" sz="1000" dirty="0">
                <a:ea typeface="SimSun" panose="02010600030101010101" pitchFamily="2" charset="-122"/>
              </a:rPr>
              <a:t>, vol. 76, </a:t>
            </a:r>
            <a:r>
              <a:rPr lang="en-GB" sz="1000" dirty="0" smtClean="0">
                <a:ea typeface="SimSun" panose="02010600030101010101" pitchFamily="2" charset="-122"/>
              </a:rPr>
              <a:t>pp</a:t>
            </a:r>
            <a:r>
              <a:rPr lang="en-GB" sz="1000" dirty="0">
                <a:ea typeface="SimSun" panose="02010600030101010101" pitchFamily="2" charset="-122"/>
              </a:rPr>
              <a:t>. 704–715, 2014.</a:t>
            </a:r>
            <a:endParaRPr lang="en-GB" sz="1000" dirty="0"/>
          </a:p>
        </p:txBody>
      </p:sp>
      <p:pic>
        <p:nvPicPr>
          <p:cNvPr id="4" name="Picture 3"/>
          <p:cNvPicPr>
            <a:picLocks noChangeAspect="1"/>
          </p:cNvPicPr>
          <p:nvPr/>
        </p:nvPicPr>
        <p:blipFill rotWithShape="1">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t="6136"/>
          <a:stretch/>
        </p:blipFill>
        <p:spPr>
          <a:xfrm>
            <a:off x="758116" y="1916832"/>
            <a:ext cx="3874317" cy="3737141"/>
          </a:xfrm>
          <a:prstGeom prst="rect">
            <a:avLst/>
          </a:prstGeom>
        </p:spPr>
      </p:pic>
      <p:pic>
        <p:nvPicPr>
          <p:cNvPr id="5" name="Picture 4"/>
          <p:cNvPicPr>
            <a:picLocks noChangeAspect="1"/>
          </p:cNvPicPr>
          <p:nvPr/>
        </p:nvPicPr>
        <p:blipFill rotWithShape="1">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t="6064"/>
          <a:stretch/>
        </p:blipFill>
        <p:spPr>
          <a:xfrm>
            <a:off x="4880427" y="1916832"/>
            <a:ext cx="3870577" cy="3737141"/>
          </a:xfrm>
          <a:prstGeom prst="rect">
            <a:avLst/>
          </a:prstGeom>
        </p:spPr>
      </p:pic>
    </p:spTree>
    <p:extLst>
      <p:ext uri="{BB962C8B-B14F-4D97-AF65-F5344CB8AC3E}">
        <p14:creationId xmlns:p14="http://schemas.microsoft.com/office/powerpoint/2010/main" val="230651639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81789" y="0"/>
            <a:ext cx="8460875" cy="864096"/>
          </a:xfrm>
        </p:spPr>
        <p:txBody>
          <a:bodyPr>
            <a:noAutofit/>
          </a:bodyPr>
          <a:lstStyle/>
          <a:p>
            <a:r>
              <a:rPr lang="en-GB" sz="2800" dirty="0" smtClean="0"/>
              <a:t>Improvement Potential and actual improvement</a:t>
            </a:r>
            <a:endParaRPr lang="en-GB" sz="2800" dirty="0">
              <a:latin typeface="Arial" pitchFamily="34" charset="0"/>
              <a:cs typeface="Arial" pitchFamily="34" charset="0"/>
            </a:endParaRPr>
          </a:p>
        </p:txBody>
      </p:sp>
      <p:sp>
        <p:nvSpPr>
          <p:cNvPr id="11" name="Rectangle 10"/>
          <p:cNvSpPr/>
          <p:nvPr/>
        </p:nvSpPr>
        <p:spPr>
          <a:xfrm>
            <a:off x="143536" y="6165304"/>
            <a:ext cx="8928992" cy="72008"/>
          </a:xfrm>
          <a:prstGeom prst="rect">
            <a:avLst/>
          </a:prstGeom>
          <a:solidFill>
            <a:schemeClr val="accent3">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8" name="Rectangle 2"/>
          <p:cNvSpPr txBox="1">
            <a:spLocks noChangeArrowheads="1"/>
          </p:cNvSpPr>
          <p:nvPr/>
        </p:nvSpPr>
        <p:spPr>
          <a:xfrm>
            <a:off x="333882" y="5141109"/>
            <a:ext cx="8190002" cy="768529"/>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lvl="1" algn="l"/>
            <a:r>
              <a:rPr lang="en-GB" altLang="en-US" sz="1800" dirty="0" smtClean="0">
                <a:solidFill>
                  <a:schemeClr val="tx1"/>
                </a:solidFill>
                <a:latin typeface="Arial" panose="020B0604020202020204" pitchFamily="34" charset="0"/>
                <a:cs typeface="Arial" panose="020B0604020202020204" pitchFamily="34" charset="0"/>
              </a:rPr>
              <a:t>Varied results for both metrics – variation between sectors and with time.</a:t>
            </a:r>
            <a:endParaRPr lang="en-GB" altLang="en-US" sz="2000" dirty="0" smtClean="0">
              <a:solidFill>
                <a:schemeClr val="tx1"/>
              </a:solidFill>
              <a:latin typeface="Arial" panose="020B0604020202020204" pitchFamily="34" charset="0"/>
              <a:cs typeface="Arial" panose="020B0604020202020204" pitchFamily="34" charset="0"/>
            </a:endParaRPr>
          </a:p>
        </p:txBody>
      </p:sp>
      <p:sp>
        <p:nvSpPr>
          <p:cNvPr id="10" name="Rectangle 2"/>
          <p:cNvSpPr txBox="1">
            <a:spLocks noChangeArrowheads="1"/>
          </p:cNvSpPr>
          <p:nvPr/>
        </p:nvSpPr>
        <p:spPr>
          <a:xfrm>
            <a:off x="-252536" y="6201308"/>
            <a:ext cx="8776420" cy="547334"/>
          </a:xfrm>
          <a:prstGeom prst="rect">
            <a:avLst/>
          </a:prstGeom>
        </p:spPr>
        <p:txBody>
          <a:bodyPr vert="horz" lIns="91440" tIns="45720" rIns="91440" bIns="45720" rtlCol="0">
            <a:noAutofit/>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lvl="1" algn="l"/>
            <a:r>
              <a:rPr lang="en-GB" sz="1400" dirty="0"/>
              <a:t>Energy versus exergy: An empirical analysis of thermodynamic metrics at the macro scale</a:t>
            </a:r>
            <a:endParaRPr lang="en-GB" altLang="en-US" sz="1400" dirty="0">
              <a:solidFill>
                <a:schemeClr val="tx1"/>
              </a:solidFill>
              <a:latin typeface="Arial" panose="020B0604020202020204" pitchFamily="34" charset="0"/>
              <a:cs typeface="Arial" panose="020B0604020202020204" pitchFamily="34" charset="0"/>
            </a:endParaRPr>
          </a:p>
          <a:p>
            <a:pPr lvl="1" algn="l"/>
            <a:r>
              <a:rPr lang="en-GB" sz="1400" dirty="0" smtClean="0"/>
              <a:t>ISIE-ISSST </a:t>
            </a:r>
            <a:r>
              <a:rPr lang="en-GB" sz="1400" dirty="0"/>
              <a:t>2017: Science in Support of Sustainable and Resilient </a:t>
            </a:r>
            <a:r>
              <a:rPr lang="en-GB" sz="1400" dirty="0" smtClean="0"/>
              <a:t>Communities, 25</a:t>
            </a:r>
            <a:r>
              <a:rPr lang="en-GB" sz="1400" baseline="30000" dirty="0" smtClean="0"/>
              <a:t>th</a:t>
            </a:r>
            <a:r>
              <a:rPr lang="en-GB" sz="1400" dirty="0" smtClean="0"/>
              <a:t> – 29</a:t>
            </a:r>
            <a:r>
              <a:rPr lang="en-GB" sz="1400" baseline="30000" dirty="0" smtClean="0"/>
              <a:t>th</a:t>
            </a:r>
            <a:r>
              <a:rPr lang="en-GB" sz="1400" dirty="0" smtClean="0"/>
              <a:t> June 2017</a:t>
            </a:r>
          </a:p>
        </p:txBody>
      </p:sp>
      <p:pic>
        <p:nvPicPr>
          <p:cNvPr id="3" name="Picture 2"/>
          <p:cNvPicPr>
            <a:picLocks noChangeAspect="1"/>
          </p:cNvPicPr>
          <p:nvPr/>
        </p:nvPicPr>
        <p:blipFill>
          <a:blip r:embed="rId3"/>
          <a:stretch>
            <a:fillRect/>
          </a:stretch>
        </p:blipFill>
        <p:spPr>
          <a:xfrm>
            <a:off x="384876" y="697316"/>
            <a:ext cx="8254699" cy="4407790"/>
          </a:xfrm>
          <a:prstGeom prst="rect">
            <a:avLst/>
          </a:prstGeom>
        </p:spPr>
      </p:pic>
    </p:spTree>
    <p:extLst>
      <p:ext uri="{BB962C8B-B14F-4D97-AF65-F5344CB8AC3E}">
        <p14:creationId xmlns:p14="http://schemas.microsoft.com/office/powerpoint/2010/main" val="287135690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143536" y="6165304"/>
            <a:ext cx="8928992" cy="72008"/>
          </a:xfrm>
          <a:prstGeom prst="rect">
            <a:avLst/>
          </a:prstGeom>
          <a:solidFill>
            <a:schemeClr val="accent3">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10" name="Rectangle 2"/>
          <p:cNvSpPr txBox="1">
            <a:spLocks noChangeArrowheads="1"/>
          </p:cNvSpPr>
          <p:nvPr/>
        </p:nvSpPr>
        <p:spPr>
          <a:xfrm>
            <a:off x="-252536" y="6201308"/>
            <a:ext cx="8776420" cy="547334"/>
          </a:xfrm>
          <a:prstGeom prst="rect">
            <a:avLst/>
          </a:prstGeom>
        </p:spPr>
        <p:txBody>
          <a:bodyPr vert="horz" lIns="91440" tIns="45720" rIns="91440" bIns="45720" rtlCol="0">
            <a:noAutofit/>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lvl="1" algn="l"/>
            <a:r>
              <a:rPr lang="en-GB" sz="1400" dirty="0"/>
              <a:t>Energy versus exergy: An empirical analysis of thermodynamic metrics at the macro scale</a:t>
            </a:r>
            <a:endParaRPr lang="en-GB" altLang="en-US" sz="1400" dirty="0">
              <a:solidFill>
                <a:schemeClr val="tx1"/>
              </a:solidFill>
              <a:latin typeface="Arial" panose="020B0604020202020204" pitchFamily="34" charset="0"/>
              <a:cs typeface="Arial" panose="020B0604020202020204" pitchFamily="34" charset="0"/>
            </a:endParaRPr>
          </a:p>
          <a:p>
            <a:pPr lvl="1" algn="l"/>
            <a:r>
              <a:rPr lang="en-GB" sz="1400" dirty="0" smtClean="0"/>
              <a:t>ISIE-ISSST </a:t>
            </a:r>
            <a:r>
              <a:rPr lang="en-GB" sz="1400" dirty="0"/>
              <a:t>2017: Science in Support of Sustainable and Resilient </a:t>
            </a:r>
            <a:r>
              <a:rPr lang="en-GB" sz="1400" dirty="0" smtClean="0"/>
              <a:t>Communities, 25</a:t>
            </a:r>
            <a:r>
              <a:rPr lang="en-GB" sz="1400" baseline="30000" dirty="0" smtClean="0"/>
              <a:t>th</a:t>
            </a:r>
            <a:r>
              <a:rPr lang="en-GB" sz="1400" dirty="0" smtClean="0"/>
              <a:t> – 29</a:t>
            </a:r>
            <a:r>
              <a:rPr lang="en-GB" sz="1400" baseline="30000" dirty="0" smtClean="0"/>
              <a:t>th</a:t>
            </a:r>
            <a:r>
              <a:rPr lang="en-GB" sz="1400" dirty="0" smtClean="0"/>
              <a:t> June 2017</a:t>
            </a:r>
          </a:p>
        </p:txBody>
      </p:sp>
      <p:sp>
        <p:nvSpPr>
          <p:cNvPr id="7" name="Rectangle 2"/>
          <p:cNvSpPr txBox="1">
            <a:spLocks noChangeArrowheads="1"/>
          </p:cNvSpPr>
          <p:nvPr/>
        </p:nvSpPr>
        <p:spPr>
          <a:xfrm>
            <a:off x="0" y="732893"/>
            <a:ext cx="8892480" cy="1910658"/>
          </a:xfrm>
          <a:prstGeom prst="rect">
            <a:avLst/>
          </a:prstGeom>
        </p:spPr>
        <p:txBody>
          <a:bodyPr vert="horz" lIns="91440" tIns="45720" rIns="91440" bIns="45720" rtlCol="0">
            <a:noAutofit/>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marL="742950" lvl="1" indent="-285750" algn="l">
              <a:spcBef>
                <a:spcPts val="600"/>
              </a:spcBef>
              <a:buFont typeface="Arial" panose="020B0604020202020204" pitchFamily="34" charset="0"/>
              <a:buChar char="•"/>
            </a:pPr>
            <a:r>
              <a:rPr lang="en-GB" altLang="en-US" sz="1600" dirty="0" smtClean="0">
                <a:solidFill>
                  <a:schemeClr val="tx1"/>
                </a:solidFill>
                <a:latin typeface="Arial" panose="020B0604020202020204" pitchFamily="34" charset="0"/>
                <a:cs typeface="Arial" panose="020B0604020202020204" pitchFamily="34" charset="0"/>
              </a:rPr>
              <a:t>Sectoral output typically can’t be defined objectively as energy (i.e. a “product exergy content”)</a:t>
            </a:r>
          </a:p>
          <a:p>
            <a:pPr marL="742950" lvl="1" indent="-285750" algn="l">
              <a:spcBef>
                <a:spcPts val="600"/>
              </a:spcBef>
              <a:buFont typeface="Arial" panose="020B0604020202020204" pitchFamily="34" charset="0"/>
              <a:buChar char="•"/>
            </a:pPr>
            <a:r>
              <a:rPr lang="en-GB" altLang="en-US" sz="1600" dirty="0" smtClean="0">
                <a:solidFill>
                  <a:schemeClr val="tx1"/>
                </a:solidFill>
                <a:latin typeface="Arial" panose="020B0604020202020204" pitchFamily="34" charset="0"/>
                <a:cs typeface="Arial" panose="020B0604020202020204" pitchFamily="34" charset="0"/>
              </a:rPr>
              <a:t>“Useful exergy” is used as a proxy. E.g. high temperature heat supplied to a process or motive power supplied to car tyres.</a:t>
            </a:r>
          </a:p>
          <a:p>
            <a:pPr marL="742950" lvl="1" indent="-285750" algn="l">
              <a:spcBef>
                <a:spcPts val="600"/>
              </a:spcBef>
              <a:buFont typeface="Arial" panose="020B0604020202020204" pitchFamily="34" charset="0"/>
              <a:buChar char="•"/>
            </a:pPr>
            <a:r>
              <a:rPr lang="en-GB" altLang="en-US" sz="1600" dirty="0" smtClean="0">
                <a:solidFill>
                  <a:schemeClr val="tx1"/>
                </a:solidFill>
                <a:latin typeface="Arial" panose="020B0604020202020204" pitchFamily="34" charset="0"/>
                <a:cs typeface="Arial" panose="020B0604020202020204" pitchFamily="34" charset="0"/>
              </a:rPr>
              <a:t>However, this is not entirely objective – there is a balance between having a meaningful exergy content and this exergy being related to the desired  output of the sector.</a:t>
            </a:r>
          </a:p>
          <a:p>
            <a:pPr marL="742950" lvl="1" indent="-285750" algn="l">
              <a:spcBef>
                <a:spcPts val="600"/>
              </a:spcBef>
              <a:buFont typeface="Arial" panose="020B0604020202020204" pitchFamily="34" charset="0"/>
              <a:buChar char="•"/>
            </a:pPr>
            <a:r>
              <a:rPr lang="en-GB" altLang="en-US" sz="1600" dirty="0" smtClean="0">
                <a:solidFill>
                  <a:schemeClr val="tx1"/>
                </a:solidFill>
                <a:latin typeface="Arial" panose="020B0604020202020204" pitchFamily="34" charset="0"/>
                <a:cs typeface="Arial" panose="020B0604020202020204" pitchFamily="34" charset="0"/>
              </a:rPr>
              <a:t>Transport example:</a:t>
            </a:r>
            <a:endParaRPr lang="en-GB" altLang="en-US" sz="1800" dirty="0" smtClean="0">
              <a:solidFill>
                <a:schemeClr val="tx1"/>
              </a:solidFill>
              <a:latin typeface="Arial" panose="020B0604020202020204" pitchFamily="34" charset="0"/>
              <a:cs typeface="Arial" panose="020B0604020202020204" pitchFamily="34" charset="0"/>
            </a:endParaRPr>
          </a:p>
        </p:txBody>
      </p:sp>
      <p:sp>
        <p:nvSpPr>
          <p:cNvPr id="9" name="Title 1"/>
          <p:cNvSpPr txBox="1">
            <a:spLocks/>
          </p:cNvSpPr>
          <p:nvPr/>
        </p:nvSpPr>
        <p:spPr>
          <a:xfrm>
            <a:off x="281789" y="0"/>
            <a:ext cx="8460875" cy="864096"/>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GB" sz="2800" smtClean="0"/>
              <a:t>Comparing exergy efficiency and productivity</a:t>
            </a:r>
            <a:endParaRPr lang="en-GB" sz="2800" dirty="0">
              <a:latin typeface="Arial" pitchFamily="34" charset="0"/>
              <a:cs typeface="Arial" pitchFamily="34" charset="0"/>
            </a:endParaRPr>
          </a:p>
        </p:txBody>
      </p:sp>
      <p:pic>
        <p:nvPicPr>
          <p:cNvPr id="6" name="Picture 5"/>
          <p:cNvPicPr>
            <a:picLocks noChangeAspect="1"/>
          </p:cNvPicPr>
          <p:nvPr/>
        </p:nvPicPr>
        <p:blipFill>
          <a:blip r:embed="rId3">
            <a:clrChange>
              <a:clrFrom>
                <a:srgbClr val="FFFFFF"/>
              </a:clrFrom>
              <a:clrTo>
                <a:srgbClr val="FFFFFF">
                  <a:alpha val="0"/>
                </a:srgbClr>
              </a:clrTo>
            </a:clrChange>
          </a:blip>
          <a:stretch>
            <a:fillRect/>
          </a:stretch>
        </p:blipFill>
        <p:spPr>
          <a:xfrm>
            <a:off x="683568" y="2907448"/>
            <a:ext cx="1276920" cy="1004376"/>
          </a:xfrm>
          <a:prstGeom prst="rect">
            <a:avLst/>
          </a:prstGeom>
        </p:spPr>
      </p:pic>
      <p:pic>
        <p:nvPicPr>
          <p:cNvPr id="15" name="Picture 14"/>
          <p:cNvPicPr>
            <a:picLocks noChangeAspect="1"/>
          </p:cNvPicPr>
          <p:nvPr/>
        </p:nvPicPr>
        <p:blipFill rotWithShape="1">
          <a:blip r:embed="rId4"/>
          <a:srcRect r="16382"/>
          <a:stretch/>
        </p:blipFill>
        <p:spPr>
          <a:xfrm>
            <a:off x="2397296" y="2907830"/>
            <a:ext cx="1265173" cy="997732"/>
          </a:xfrm>
          <a:prstGeom prst="rect">
            <a:avLst/>
          </a:prstGeom>
        </p:spPr>
      </p:pic>
      <p:pic>
        <p:nvPicPr>
          <p:cNvPr id="16" name="Picture 15"/>
          <p:cNvPicPr>
            <a:picLocks noChangeAspect="1"/>
          </p:cNvPicPr>
          <p:nvPr/>
        </p:nvPicPr>
        <p:blipFill>
          <a:blip r:embed="rId5">
            <a:clrChange>
              <a:clrFrom>
                <a:srgbClr val="FFFFFF"/>
              </a:clrFrom>
              <a:clrTo>
                <a:srgbClr val="FFFFFF">
                  <a:alpha val="0"/>
                </a:srgbClr>
              </a:clrTo>
            </a:clrChange>
          </a:blip>
          <a:stretch>
            <a:fillRect/>
          </a:stretch>
        </p:blipFill>
        <p:spPr>
          <a:xfrm rot="20182142">
            <a:off x="4009090" y="2994220"/>
            <a:ext cx="1420143" cy="830832"/>
          </a:xfrm>
          <a:prstGeom prst="rect">
            <a:avLst/>
          </a:prstGeom>
        </p:spPr>
      </p:pic>
      <p:pic>
        <p:nvPicPr>
          <p:cNvPr id="17" name="Picture 16"/>
          <p:cNvPicPr>
            <a:picLocks noChangeAspect="1"/>
          </p:cNvPicPr>
          <p:nvPr/>
        </p:nvPicPr>
        <p:blipFill rotWithShape="1">
          <a:blip r:embed="rId6"/>
          <a:srcRect l="-6515" t="718" r="19562" b="-718"/>
          <a:stretch/>
        </p:blipFill>
        <p:spPr>
          <a:xfrm>
            <a:off x="7263121" y="2828672"/>
            <a:ext cx="1401131" cy="1032185"/>
          </a:xfrm>
          <a:prstGeom prst="rect">
            <a:avLst/>
          </a:prstGeom>
        </p:spPr>
      </p:pic>
      <p:pic>
        <p:nvPicPr>
          <p:cNvPr id="18" name="Picture 17"/>
          <p:cNvPicPr>
            <a:picLocks noChangeAspect="1"/>
          </p:cNvPicPr>
          <p:nvPr/>
        </p:nvPicPr>
        <p:blipFill>
          <a:blip r:embed="rId7"/>
          <a:stretch>
            <a:fillRect/>
          </a:stretch>
        </p:blipFill>
        <p:spPr>
          <a:xfrm>
            <a:off x="5805496" y="2727743"/>
            <a:ext cx="1182702" cy="1363786"/>
          </a:xfrm>
          <a:prstGeom prst="rect">
            <a:avLst/>
          </a:prstGeom>
        </p:spPr>
      </p:pic>
      <p:sp>
        <p:nvSpPr>
          <p:cNvPr id="19" name="Rectangle 18"/>
          <p:cNvSpPr/>
          <p:nvPr/>
        </p:nvSpPr>
        <p:spPr>
          <a:xfrm>
            <a:off x="3662469" y="3184388"/>
            <a:ext cx="364202" cy="523220"/>
          </a:xfrm>
          <a:prstGeom prst="rect">
            <a:avLst/>
          </a:prstGeom>
        </p:spPr>
        <p:txBody>
          <a:bodyPr wrap="none">
            <a:spAutoFit/>
          </a:bodyPr>
          <a:lstStyle/>
          <a:p>
            <a:r>
              <a:rPr lang="en-GB" sz="2800" b="1" dirty="0"/>
              <a:t>&gt;</a:t>
            </a:r>
          </a:p>
        </p:txBody>
      </p:sp>
      <p:sp>
        <p:nvSpPr>
          <p:cNvPr id="20" name="Rectangle 19"/>
          <p:cNvSpPr/>
          <p:nvPr/>
        </p:nvSpPr>
        <p:spPr>
          <a:xfrm>
            <a:off x="2033094" y="3178296"/>
            <a:ext cx="364202" cy="523220"/>
          </a:xfrm>
          <a:prstGeom prst="rect">
            <a:avLst/>
          </a:prstGeom>
        </p:spPr>
        <p:txBody>
          <a:bodyPr wrap="none">
            <a:spAutoFit/>
          </a:bodyPr>
          <a:lstStyle/>
          <a:p>
            <a:r>
              <a:rPr lang="en-GB" sz="2800" b="1" dirty="0"/>
              <a:t>&gt;</a:t>
            </a:r>
          </a:p>
        </p:txBody>
      </p:sp>
      <p:sp>
        <p:nvSpPr>
          <p:cNvPr id="21" name="Rectangle 20"/>
          <p:cNvSpPr/>
          <p:nvPr/>
        </p:nvSpPr>
        <p:spPr>
          <a:xfrm>
            <a:off x="5441294" y="3133593"/>
            <a:ext cx="364202" cy="523220"/>
          </a:xfrm>
          <a:prstGeom prst="rect">
            <a:avLst/>
          </a:prstGeom>
        </p:spPr>
        <p:txBody>
          <a:bodyPr wrap="none">
            <a:spAutoFit/>
          </a:bodyPr>
          <a:lstStyle/>
          <a:p>
            <a:r>
              <a:rPr lang="en-GB" sz="2800" b="1" dirty="0"/>
              <a:t>&gt;</a:t>
            </a:r>
          </a:p>
        </p:txBody>
      </p:sp>
      <p:sp>
        <p:nvSpPr>
          <p:cNvPr id="22" name="Rectangle 21"/>
          <p:cNvSpPr/>
          <p:nvPr/>
        </p:nvSpPr>
        <p:spPr>
          <a:xfrm>
            <a:off x="6999583" y="3178296"/>
            <a:ext cx="364202" cy="523220"/>
          </a:xfrm>
          <a:prstGeom prst="rect">
            <a:avLst/>
          </a:prstGeom>
        </p:spPr>
        <p:txBody>
          <a:bodyPr wrap="none">
            <a:spAutoFit/>
          </a:bodyPr>
          <a:lstStyle/>
          <a:p>
            <a:r>
              <a:rPr lang="en-GB" sz="2800" b="1" dirty="0"/>
              <a:t>&gt;</a:t>
            </a:r>
          </a:p>
        </p:txBody>
      </p:sp>
      <p:sp>
        <p:nvSpPr>
          <p:cNvPr id="4" name="Rectangle 3"/>
          <p:cNvSpPr/>
          <p:nvPr/>
        </p:nvSpPr>
        <p:spPr>
          <a:xfrm>
            <a:off x="6516" y="3917072"/>
            <a:ext cx="8892480" cy="2292935"/>
          </a:xfrm>
          <a:prstGeom prst="rect">
            <a:avLst/>
          </a:prstGeom>
        </p:spPr>
        <p:txBody>
          <a:bodyPr wrap="square">
            <a:spAutoFit/>
          </a:bodyPr>
          <a:lstStyle/>
          <a:p>
            <a:pPr marL="742950" lvl="1" indent="-285750">
              <a:spcBef>
                <a:spcPts val="600"/>
              </a:spcBef>
              <a:buFont typeface="Arial" panose="020B0604020202020204" pitchFamily="34" charset="0"/>
              <a:buChar char="•"/>
            </a:pPr>
            <a:r>
              <a:rPr lang="en-GB" altLang="en-US" sz="1600" dirty="0">
                <a:latin typeface="Arial" panose="020B0604020202020204" pitchFamily="34" charset="0"/>
                <a:cs typeface="Arial" panose="020B0604020202020204" pitchFamily="34" charset="0"/>
              </a:rPr>
              <a:t>To assess whether the </a:t>
            </a:r>
            <a:r>
              <a:rPr lang="en-GB" altLang="en-US" sz="1600" dirty="0" smtClean="0">
                <a:latin typeface="Arial" panose="020B0604020202020204" pitchFamily="34" charset="0"/>
                <a:cs typeface="Arial" panose="020B0604020202020204" pitchFamily="34" charset="0"/>
              </a:rPr>
              <a:t>points for measuring useful </a:t>
            </a:r>
            <a:r>
              <a:rPr lang="en-GB" altLang="en-US" sz="1600" dirty="0" err="1" smtClean="0">
                <a:latin typeface="Arial" panose="020B0604020202020204" pitchFamily="34" charset="0"/>
                <a:cs typeface="Arial" panose="020B0604020202020204" pitchFamily="34" charset="0"/>
              </a:rPr>
              <a:t>exergy</a:t>
            </a:r>
            <a:r>
              <a:rPr lang="en-GB" altLang="en-US" sz="1600" dirty="0" smtClean="0">
                <a:latin typeface="Arial" panose="020B0604020202020204" pitchFamily="34" charset="0"/>
                <a:cs typeface="Arial" panose="020B0604020202020204" pitchFamily="34" charset="0"/>
              </a:rPr>
              <a:t> are </a:t>
            </a:r>
            <a:r>
              <a:rPr lang="en-GB" altLang="en-US" sz="1600" dirty="0">
                <a:latin typeface="Arial" panose="020B0604020202020204" pitchFamily="34" charset="0"/>
                <a:cs typeface="Arial" panose="020B0604020202020204" pitchFamily="34" charset="0"/>
              </a:rPr>
              <a:t>consistent, we would ideally compare to the minimum theoretical exergy content of the desired </a:t>
            </a:r>
            <a:r>
              <a:rPr lang="en-GB" altLang="en-US" sz="1600" dirty="0" smtClean="0">
                <a:latin typeface="Arial" panose="020B0604020202020204" pitchFamily="34" charset="0"/>
                <a:cs typeface="Arial" panose="020B0604020202020204" pitchFamily="34" charset="0"/>
              </a:rPr>
              <a:t>product / output </a:t>
            </a:r>
            <a:r>
              <a:rPr lang="en-GB" altLang="en-US" sz="1600" dirty="0">
                <a:latin typeface="Arial" panose="020B0604020202020204" pitchFamily="34" charset="0"/>
                <a:cs typeface="Arial" panose="020B0604020202020204" pitchFamily="34" charset="0"/>
              </a:rPr>
              <a:t>but this isn’t generally feasible so we compare exergy efficiency to exergy productivity.</a:t>
            </a:r>
          </a:p>
          <a:p>
            <a:pPr marL="742950" lvl="1" indent="-285750">
              <a:spcBef>
                <a:spcPts val="600"/>
              </a:spcBef>
              <a:buFont typeface="Arial" panose="020B0604020202020204" pitchFamily="34" charset="0"/>
              <a:buChar char="•"/>
            </a:pPr>
            <a:r>
              <a:rPr lang="en-GB" altLang="en-US" sz="1600" b="1" dirty="0">
                <a:latin typeface="Arial" panose="020B0604020202020204" pitchFamily="34" charset="0"/>
                <a:cs typeface="Arial" panose="020B0604020202020204" pitchFamily="34" charset="0"/>
              </a:rPr>
              <a:t>Exergy efficiency </a:t>
            </a:r>
            <a:r>
              <a:rPr lang="en-GB" altLang="en-US" sz="1600" dirty="0">
                <a:latin typeface="Arial" panose="020B0604020202020204" pitchFamily="34" charset="0"/>
                <a:cs typeface="Arial" panose="020B0604020202020204" pitchFamily="34" charset="0"/>
              </a:rPr>
              <a:t>= “Useful exergy” used by sector / Exergy inputs to sector</a:t>
            </a:r>
          </a:p>
          <a:p>
            <a:pPr marL="742950" lvl="1" indent="-285750">
              <a:spcBef>
                <a:spcPts val="600"/>
              </a:spcBef>
              <a:buFont typeface="Arial" panose="020B0604020202020204" pitchFamily="34" charset="0"/>
              <a:buChar char="•"/>
            </a:pPr>
            <a:r>
              <a:rPr lang="en-GB" altLang="en-US" sz="1600" b="1" dirty="0">
                <a:latin typeface="Arial" panose="020B0604020202020204" pitchFamily="34" charset="0"/>
                <a:cs typeface="Arial" panose="020B0604020202020204" pitchFamily="34" charset="0"/>
              </a:rPr>
              <a:t>Exergy productivity </a:t>
            </a:r>
            <a:r>
              <a:rPr lang="en-GB" altLang="en-US" sz="1600" dirty="0">
                <a:latin typeface="Arial" panose="020B0604020202020204" pitchFamily="34" charset="0"/>
                <a:cs typeface="Arial" panose="020B0604020202020204" pitchFamily="34" charset="0"/>
              </a:rPr>
              <a:t>= Monetary value of sector outputs / Exergy inputs to </a:t>
            </a:r>
            <a:r>
              <a:rPr lang="en-GB" altLang="en-US" sz="1600" dirty="0" smtClean="0">
                <a:latin typeface="Arial" panose="020B0604020202020204" pitchFamily="34" charset="0"/>
                <a:cs typeface="Arial" panose="020B0604020202020204" pitchFamily="34" charset="0"/>
              </a:rPr>
              <a:t>sector</a:t>
            </a:r>
          </a:p>
          <a:p>
            <a:pPr marL="742950" lvl="1" indent="-285750">
              <a:spcBef>
                <a:spcPts val="600"/>
              </a:spcBef>
              <a:buFont typeface="Arial" panose="020B0604020202020204" pitchFamily="34" charset="0"/>
              <a:buChar char="•"/>
            </a:pPr>
            <a:r>
              <a:rPr lang="en-GB" altLang="en-US" sz="1600" dirty="0" smtClean="0">
                <a:latin typeface="Arial" panose="020B0604020202020204" pitchFamily="34" charset="0"/>
                <a:cs typeface="Arial" panose="020B0604020202020204" pitchFamily="34" charset="0"/>
              </a:rPr>
              <a:t>Consistent ratio implies </a:t>
            </a:r>
            <a:r>
              <a:rPr lang="en-GB" altLang="en-US" sz="1600" dirty="0" smtClean="0">
                <a:latin typeface="Arial" panose="020B0604020202020204" pitchFamily="34" charset="0"/>
                <a:cs typeface="Arial" panose="020B0604020202020204" pitchFamily="34" charset="0"/>
              </a:rPr>
              <a:t>strong correlation between value </a:t>
            </a:r>
            <a:r>
              <a:rPr lang="en-GB" altLang="en-US" sz="1600" dirty="0" smtClean="0">
                <a:latin typeface="Arial" panose="020B0604020202020204" pitchFamily="34" charset="0"/>
                <a:cs typeface="Arial" panose="020B0604020202020204" pitchFamily="34" charset="0"/>
              </a:rPr>
              <a:t>and </a:t>
            </a:r>
            <a:r>
              <a:rPr lang="en-GB" altLang="en-US" sz="1600" dirty="0" smtClean="0">
                <a:latin typeface="Arial" panose="020B0604020202020204" pitchFamily="34" charset="0"/>
                <a:cs typeface="Arial" panose="020B0604020202020204" pitchFamily="34" charset="0"/>
              </a:rPr>
              <a:t>product </a:t>
            </a:r>
            <a:r>
              <a:rPr lang="en-GB" altLang="en-US" sz="1600" dirty="0" err="1" smtClean="0">
                <a:latin typeface="Arial" panose="020B0604020202020204" pitchFamily="34" charset="0"/>
                <a:cs typeface="Arial" panose="020B0604020202020204" pitchFamily="34" charset="0"/>
              </a:rPr>
              <a:t>exergy</a:t>
            </a:r>
            <a:r>
              <a:rPr lang="en-GB" altLang="en-US" sz="1600" dirty="0" smtClean="0">
                <a:latin typeface="Arial" panose="020B0604020202020204" pitchFamily="34" charset="0"/>
                <a:cs typeface="Arial" panose="020B0604020202020204" pitchFamily="34" charset="0"/>
              </a:rPr>
              <a:t> </a:t>
            </a:r>
            <a:r>
              <a:rPr lang="en-GB" altLang="en-US" sz="1600" dirty="0" smtClean="0">
                <a:latin typeface="Arial" panose="020B0604020202020204" pitchFamily="34" charset="0"/>
                <a:cs typeface="Arial" panose="020B0604020202020204" pitchFamily="34" charset="0"/>
              </a:rPr>
              <a:t>AND </a:t>
            </a:r>
            <a:r>
              <a:rPr lang="en-GB" altLang="en-US" sz="1600" dirty="0" smtClean="0">
                <a:latin typeface="Arial" panose="020B0604020202020204" pitchFamily="34" charset="0"/>
                <a:cs typeface="Arial" panose="020B0604020202020204" pitchFamily="34" charset="0"/>
              </a:rPr>
              <a:t>useful </a:t>
            </a:r>
            <a:r>
              <a:rPr lang="en-GB" altLang="en-US" sz="1600" dirty="0" err="1" smtClean="0">
                <a:latin typeface="Arial" panose="020B0604020202020204" pitchFamily="34" charset="0"/>
                <a:cs typeface="Arial" panose="020B0604020202020204" pitchFamily="34" charset="0"/>
              </a:rPr>
              <a:t>exergy</a:t>
            </a:r>
            <a:r>
              <a:rPr lang="en-GB" altLang="en-US" sz="1600" dirty="0">
                <a:latin typeface="Arial" panose="020B0604020202020204" pitchFamily="34" charset="0"/>
                <a:cs typeface="Arial" panose="020B0604020202020204" pitchFamily="34" charset="0"/>
              </a:rPr>
              <a:t> </a:t>
            </a:r>
            <a:r>
              <a:rPr lang="en-GB" altLang="en-US" sz="1600" dirty="0" smtClean="0">
                <a:latin typeface="Arial" panose="020B0604020202020204" pitchFamily="34" charset="0"/>
                <a:cs typeface="Arial" panose="020B0604020202020204" pitchFamily="34" charset="0"/>
              </a:rPr>
              <a:t>well correlated with</a:t>
            </a:r>
            <a:r>
              <a:rPr lang="en-GB" altLang="en-US" sz="1600" dirty="0" smtClean="0">
                <a:latin typeface="Arial" panose="020B0604020202020204" pitchFamily="34" charset="0"/>
                <a:cs typeface="Arial" panose="020B0604020202020204" pitchFamily="34" charset="0"/>
              </a:rPr>
              <a:t> </a:t>
            </a:r>
            <a:r>
              <a:rPr lang="en-GB" altLang="en-US" sz="1600" dirty="0" smtClean="0">
                <a:latin typeface="Arial" panose="020B0604020202020204" pitchFamily="34" charset="0"/>
                <a:cs typeface="Arial" panose="020B0604020202020204" pitchFamily="34" charset="0"/>
              </a:rPr>
              <a:t>product exergy.</a:t>
            </a:r>
            <a:endParaRPr lang="en-GB" altLang="en-US" sz="1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86807189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81789" y="0"/>
            <a:ext cx="8460875" cy="864096"/>
          </a:xfrm>
        </p:spPr>
        <p:txBody>
          <a:bodyPr>
            <a:noAutofit/>
          </a:bodyPr>
          <a:lstStyle/>
          <a:p>
            <a:r>
              <a:rPr lang="en-GB" sz="2800" dirty="0" smtClean="0"/>
              <a:t>Comparing exergy efficiency and productivity</a:t>
            </a:r>
            <a:endParaRPr lang="en-GB" sz="2800" dirty="0">
              <a:latin typeface="Arial" pitchFamily="34" charset="0"/>
              <a:cs typeface="Arial" pitchFamily="34" charset="0"/>
            </a:endParaRPr>
          </a:p>
        </p:txBody>
      </p:sp>
      <p:sp>
        <p:nvSpPr>
          <p:cNvPr id="11" name="Rectangle 10"/>
          <p:cNvSpPr/>
          <p:nvPr/>
        </p:nvSpPr>
        <p:spPr>
          <a:xfrm>
            <a:off x="143536" y="6165304"/>
            <a:ext cx="8928992" cy="72008"/>
          </a:xfrm>
          <a:prstGeom prst="rect">
            <a:avLst/>
          </a:prstGeom>
          <a:solidFill>
            <a:schemeClr val="accent3">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10" name="Rectangle 2"/>
          <p:cNvSpPr txBox="1">
            <a:spLocks noChangeArrowheads="1"/>
          </p:cNvSpPr>
          <p:nvPr/>
        </p:nvSpPr>
        <p:spPr>
          <a:xfrm>
            <a:off x="-252536" y="6201308"/>
            <a:ext cx="8776420" cy="547334"/>
          </a:xfrm>
          <a:prstGeom prst="rect">
            <a:avLst/>
          </a:prstGeom>
        </p:spPr>
        <p:txBody>
          <a:bodyPr vert="horz" lIns="91440" tIns="45720" rIns="91440" bIns="45720" rtlCol="0">
            <a:noAutofit/>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lvl="1" algn="l"/>
            <a:r>
              <a:rPr lang="en-GB" sz="1400" dirty="0"/>
              <a:t>Energy versus exergy: An empirical analysis of thermodynamic metrics at the macro scale</a:t>
            </a:r>
            <a:endParaRPr lang="en-GB" altLang="en-US" sz="1400" dirty="0">
              <a:solidFill>
                <a:schemeClr val="tx1"/>
              </a:solidFill>
              <a:latin typeface="Arial" panose="020B0604020202020204" pitchFamily="34" charset="0"/>
              <a:cs typeface="Arial" panose="020B0604020202020204" pitchFamily="34" charset="0"/>
            </a:endParaRPr>
          </a:p>
          <a:p>
            <a:pPr lvl="1" algn="l"/>
            <a:r>
              <a:rPr lang="en-GB" sz="1400" dirty="0" smtClean="0"/>
              <a:t>ISIE-ISSST </a:t>
            </a:r>
            <a:r>
              <a:rPr lang="en-GB" sz="1400" dirty="0"/>
              <a:t>2017: Science in Support of Sustainable and Resilient </a:t>
            </a:r>
            <a:r>
              <a:rPr lang="en-GB" sz="1400" dirty="0" smtClean="0"/>
              <a:t>Communities, 25</a:t>
            </a:r>
            <a:r>
              <a:rPr lang="en-GB" sz="1400" baseline="30000" dirty="0" smtClean="0"/>
              <a:t>th</a:t>
            </a:r>
            <a:r>
              <a:rPr lang="en-GB" sz="1400" dirty="0" smtClean="0"/>
              <a:t> – 29</a:t>
            </a:r>
            <a:r>
              <a:rPr lang="en-GB" sz="1400" baseline="30000" dirty="0" smtClean="0"/>
              <a:t>th</a:t>
            </a:r>
            <a:r>
              <a:rPr lang="en-GB" sz="1400" dirty="0" smtClean="0"/>
              <a:t> June 2017</a:t>
            </a:r>
          </a:p>
        </p:txBody>
      </p:sp>
      <p:pic>
        <p:nvPicPr>
          <p:cNvPr id="5" name="Picture 4"/>
          <p:cNvPicPr>
            <a:picLocks noChangeAspect="1"/>
          </p:cNvPicPr>
          <p:nvPr/>
        </p:nvPicPr>
        <p:blipFill>
          <a:blip r:embed="rId3"/>
          <a:stretch>
            <a:fillRect/>
          </a:stretch>
        </p:blipFill>
        <p:spPr>
          <a:xfrm>
            <a:off x="1055878" y="652380"/>
            <a:ext cx="7116522" cy="5518096"/>
          </a:xfrm>
          <a:prstGeom prst="rect">
            <a:avLst/>
          </a:prstGeom>
        </p:spPr>
      </p:pic>
      <p:sp>
        <p:nvSpPr>
          <p:cNvPr id="4" name="Rectangle 3"/>
          <p:cNvSpPr/>
          <p:nvPr/>
        </p:nvSpPr>
        <p:spPr>
          <a:xfrm>
            <a:off x="1073931" y="672232"/>
            <a:ext cx="329717" cy="5245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0600472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81789" y="0"/>
            <a:ext cx="8460875" cy="864096"/>
          </a:xfrm>
        </p:spPr>
        <p:txBody>
          <a:bodyPr>
            <a:noAutofit/>
          </a:bodyPr>
          <a:lstStyle/>
          <a:p>
            <a:r>
              <a:rPr lang="en-GB" sz="2800" dirty="0" smtClean="0"/>
              <a:t>Comparing exergy efficiency and productivity</a:t>
            </a:r>
            <a:endParaRPr lang="en-GB" sz="2800" dirty="0">
              <a:latin typeface="Arial" pitchFamily="34" charset="0"/>
              <a:cs typeface="Arial" pitchFamily="34" charset="0"/>
            </a:endParaRPr>
          </a:p>
        </p:txBody>
      </p:sp>
      <p:sp>
        <p:nvSpPr>
          <p:cNvPr id="11" name="Rectangle 10"/>
          <p:cNvSpPr/>
          <p:nvPr/>
        </p:nvSpPr>
        <p:spPr>
          <a:xfrm>
            <a:off x="143536" y="6165304"/>
            <a:ext cx="8928992" cy="72008"/>
          </a:xfrm>
          <a:prstGeom prst="rect">
            <a:avLst/>
          </a:prstGeom>
          <a:solidFill>
            <a:schemeClr val="accent3">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10" name="Rectangle 2"/>
          <p:cNvSpPr txBox="1">
            <a:spLocks noChangeArrowheads="1"/>
          </p:cNvSpPr>
          <p:nvPr/>
        </p:nvSpPr>
        <p:spPr>
          <a:xfrm>
            <a:off x="-252536" y="6201308"/>
            <a:ext cx="8776420" cy="547334"/>
          </a:xfrm>
          <a:prstGeom prst="rect">
            <a:avLst/>
          </a:prstGeom>
        </p:spPr>
        <p:txBody>
          <a:bodyPr vert="horz" lIns="91440" tIns="45720" rIns="91440" bIns="45720" rtlCol="0">
            <a:noAutofit/>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lvl="1" algn="l"/>
            <a:r>
              <a:rPr lang="en-GB" sz="1400" dirty="0"/>
              <a:t>Energy versus exergy: An empirical analysis of thermodynamic metrics at the macro scale</a:t>
            </a:r>
            <a:endParaRPr lang="en-GB" altLang="en-US" sz="1400" dirty="0">
              <a:solidFill>
                <a:schemeClr val="tx1"/>
              </a:solidFill>
              <a:latin typeface="Arial" panose="020B0604020202020204" pitchFamily="34" charset="0"/>
              <a:cs typeface="Arial" panose="020B0604020202020204" pitchFamily="34" charset="0"/>
            </a:endParaRPr>
          </a:p>
          <a:p>
            <a:pPr lvl="1" algn="l"/>
            <a:r>
              <a:rPr lang="en-GB" sz="1400" dirty="0" smtClean="0"/>
              <a:t>ISIE-ISSST </a:t>
            </a:r>
            <a:r>
              <a:rPr lang="en-GB" sz="1400" dirty="0"/>
              <a:t>2017: Science in Support of Sustainable and Resilient </a:t>
            </a:r>
            <a:r>
              <a:rPr lang="en-GB" sz="1400" dirty="0" smtClean="0"/>
              <a:t>Communities, 25</a:t>
            </a:r>
            <a:r>
              <a:rPr lang="en-GB" sz="1400" baseline="30000" dirty="0" smtClean="0"/>
              <a:t>th</a:t>
            </a:r>
            <a:r>
              <a:rPr lang="en-GB" sz="1400" dirty="0" smtClean="0"/>
              <a:t> – 29</a:t>
            </a:r>
            <a:r>
              <a:rPr lang="en-GB" sz="1400" baseline="30000" dirty="0" smtClean="0"/>
              <a:t>th</a:t>
            </a:r>
            <a:r>
              <a:rPr lang="en-GB" sz="1400" dirty="0" smtClean="0"/>
              <a:t> June 2017</a:t>
            </a:r>
          </a:p>
        </p:txBody>
      </p:sp>
      <p:pic>
        <p:nvPicPr>
          <p:cNvPr id="3" name="Picture 2"/>
          <p:cNvPicPr>
            <a:picLocks noChangeAspect="1"/>
          </p:cNvPicPr>
          <p:nvPr/>
        </p:nvPicPr>
        <p:blipFill>
          <a:blip r:embed="rId3"/>
          <a:stretch>
            <a:fillRect/>
          </a:stretch>
        </p:blipFill>
        <p:spPr>
          <a:xfrm>
            <a:off x="1403648" y="672232"/>
            <a:ext cx="5904656" cy="5272259"/>
          </a:xfrm>
          <a:prstGeom prst="rect">
            <a:avLst/>
          </a:prstGeom>
        </p:spPr>
      </p:pic>
      <p:sp>
        <p:nvSpPr>
          <p:cNvPr id="6" name="Rectangle 5"/>
          <p:cNvSpPr/>
          <p:nvPr/>
        </p:nvSpPr>
        <p:spPr>
          <a:xfrm>
            <a:off x="1403648" y="672232"/>
            <a:ext cx="432048" cy="38050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22410224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41062" y="75880"/>
            <a:ext cx="7696170" cy="1030862"/>
          </a:xfrm>
        </p:spPr>
        <p:txBody>
          <a:bodyPr>
            <a:noAutofit/>
          </a:bodyPr>
          <a:lstStyle/>
          <a:p>
            <a:r>
              <a:rPr lang="en-GB" sz="3200" dirty="0" smtClean="0"/>
              <a:t>Conclusions</a:t>
            </a:r>
            <a:endParaRPr lang="en-GB" sz="3200" dirty="0">
              <a:latin typeface="Arial" pitchFamily="34" charset="0"/>
              <a:cs typeface="Arial" pitchFamily="34" charset="0"/>
            </a:endParaRPr>
          </a:p>
        </p:txBody>
      </p:sp>
      <p:sp>
        <p:nvSpPr>
          <p:cNvPr id="11" name="Rectangle 10"/>
          <p:cNvSpPr/>
          <p:nvPr/>
        </p:nvSpPr>
        <p:spPr>
          <a:xfrm>
            <a:off x="143536" y="6165304"/>
            <a:ext cx="8928992" cy="72008"/>
          </a:xfrm>
          <a:prstGeom prst="rect">
            <a:avLst/>
          </a:prstGeom>
          <a:solidFill>
            <a:schemeClr val="accent3">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10" name="Rectangle 2"/>
          <p:cNvSpPr txBox="1">
            <a:spLocks noChangeArrowheads="1"/>
          </p:cNvSpPr>
          <p:nvPr/>
        </p:nvSpPr>
        <p:spPr>
          <a:xfrm>
            <a:off x="-252536" y="6201308"/>
            <a:ext cx="8776420" cy="547334"/>
          </a:xfrm>
          <a:prstGeom prst="rect">
            <a:avLst/>
          </a:prstGeom>
        </p:spPr>
        <p:txBody>
          <a:bodyPr vert="horz" lIns="91440" tIns="45720" rIns="91440" bIns="45720" rtlCol="0">
            <a:noAutofit/>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lvl="1" algn="l"/>
            <a:r>
              <a:rPr lang="en-GB" sz="1400" dirty="0"/>
              <a:t>Energy versus exergy: An empirical analysis of thermodynamic metrics at the macro scale</a:t>
            </a:r>
            <a:endParaRPr lang="en-GB" altLang="en-US" sz="1400" dirty="0">
              <a:solidFill>
                <a:schemeClr val="tx1"/>
              </a:solidFill>
              <a:latin typeface="Arial" panose="020B0604020202020204" pitchFamily="34" charset="0"/>
              <a:cs typeface="Arial" panose="020B0604020202020204" pitchFamily="34" charset="0"/>
            </a:endParaRPr>
          </a:p>
          <a:p>
            <a:pPr lvl="1" algn="l"/>
            <a:r>
              <a:rPr lang="en-GB" sz="1400" dirty="0" smtClean="0"/>
              <a:t>ISIE-ISSST </a:t>
            </a:r>
            <a:r>
              <a:rPr lang="en-GB" sz="1400" dirty="0"/>
              <a:t>2017: Science in Support of Sustainable and Resilient </a:t>
            </a:r>
            <a:r>
              <a:rPr lang="en-GB" sz="1400" dirty="0" smtClean="0"/>
              <a:t>Communities, 25</a:t>
            </a:r>
            <a:r>
              <a:rPr lang="en-GB" sz="1400" baseline="30000" dirty="0" smtClean="0"/>
              <a:t>th</a:t>
            </a:r>
            <a:r>
              <a:rPr lang="en-GB" sz="1400" dirty="0" smtClean="0"/>
              <a:t> – 29</a:t>
            </a:r>
            <a:r>
              <a:rPr lang="en-GB" sz="1400" baseline="30000" dirty="0" smtClean="0"/>
              <a:t>th</a:t>
            </a:r>
            <a:r>
              <a:rPr lang="en-GB" sz="1400" dirty="0" smtClean="0"/>
              <a:t> June 2017</a:t>
            </a:r>
          </a:p>
        </p:txBody>
      </p:sp>
      <p:sp>
        <p:nvSpPr>
          <p:cNvPr id="7" name="Rectangle 2"/>
          <p:cNvSpPr txBox="1">
            <a:spLocks noChangeArrowheads="1"/>
          </p:cNvSpPr>
          <p:nvPr/>
        </p:nvSpPr>
        <p:spPr>
          <a:xfrm>
            <a:off x="182038" y="1232564"/>
            <a:ext cx="8341846" cy="4745254"/>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marL="800100" lvl="1" indent="-342900" algn="l">
              <a:buFont typeface="Arial" panose="020B0604020202020204" pitchFamily="34" charset="0"/>
              <a:buChar char="•"/>
            </a:pPr>
            <a:r>
              <a:rPr lang="en-GB" altLang="en-US" sz="2000" dirty="0" smtClean="0">
                <a:solidFill>
                  <a:schemeClr val="tx1"/>
                </a:solidFill>
                <a:latin typeface="Arial" panose="020B0604020202020204" pitchFamily="34" charset="0"/>
                <a:cs typeface="Arial" panose="020B0604020202020204" pitchFamily="34" charset="0"/>
              </a:rPr>
              <a:t>Exergy analysis </a:t>
            </a:r>
            <a:r>
              <a:rPr lang="en-GB" altLang="en-US" sz="2000" dirty="0" smtClean="0">
                <a:solidFill>
                  <a:schemeClr val="tx1"/>
                </a:solidFill>
                <a:latin typeface="Arial" panose="020B0604020202020204" pitchFamily="34" charset="0"/>
                <a:cs typeface="Arial" panose="020B0604020202020204" pitchFamily="34" charset="0"/>
              </a:rPr>
              <a:t>can be </a:t>
            </a:r>
            <a:r>
              <a:rPr lang="en-GB" altLang="en-US" sz="2000" dirty="0" smtClean="0">
                <a:solidFill>
                  <a:schemeClr val="tx1"/>
                </a:solidFill>
                <a:latin typeface="Arial" panose="020B0604020202020204" pitchFamily="34" charset="0"/>
                <a:cs typeface="Arial" panose="020B0604020202020204" pitchFamily="34" charset="0"/>
              </a:rPr>
              <a:t>useful at </a:t>
            </a:r>
            <a:r>
              <a:rPr lang="en-GB" altLang="en-US" sz="2000" dirty="0" smtClean="0">
                <a:solidFill>
                  <a:schemeClr val="tx1"/>
                </a:solidFill>
                <a:latin typeface="Arial" panose="020B0604020202020204" pitchFamily="34" charset="0"/>
                <a:cs typeface="Arial" panose="020B0604020202020204" pitchFamily="34" charset="0"/>
              </a:rPr>
              <a:t>the macro </a:t>
            </a:r>
            <a:r>
              <a:rPr lang="en-GB" altLang="en-US" sz="2000" dirty="0" smtClean="0">
                <a:solidFill>
                  <a:schemeClr val="tx1"/>
                </a:solidFill>
                <a:latin typeface="Arial" panose="020B0604020202020204" pitchFamily="34" charset="0"/>
                <a:cs typeface="Arial" panose="020B0604020202020204" pitchFamily="34" charset="0"/>
              </a:rPr>
              <a:t>scale </a:t>
            </a:r>
          </a:p>
          <a:p>
            <a:pPr marL="800100" lvl="1" indent="-342900" algn="l">
              <a:buFont typeface="Arial" panose="020B0604020202020204" pitchFamily="34" charset="0"/>
              <a:buChar char="•"/>
            </a:pPr>
            <a:r>
              <a:rPr lang="en-GB" altLang="en-US" sz="2000" dirty="0" smtClean="0">
                <a:solidFill>
                  <a:schemeClr val="tx1"/>
                </a:solidFill>
                <a:latin typeface="Arial" panose="020B0604020202020204" pitchFamily="34" charset="0"/>
                <a:cs typeface="Arial" panose="020B0604020202020204" pitchFamily="34" charset="0"/>
              </a:rPr>
              <a:t>It should not be exclusively relied on. Energy analysis and other metrics specific to research questions are also relevant.</a:t>
            </a:r>
          </a:p>
          <a:p>
            <a:pPr marL="800100" lvl="1" indent="-342900" algn="l">
              <a:buFont typeface="Arial" panose="020B0604020202020204" pitchFamily="34" charset="0"/>
              <a:buChar char="•"/>
            </a:pPr>
            <a:r>
              <a:rPr lang="en-GB" altLang="en-US" sz="2000" dirty="0" smtClean="0">
                <a:solidFill>
                  <a:schemeClr val="tx1"/>
                </a:solidFill>
                <a:latin typeface="Arial" panose="020B0604020202020204" pitchFamily="34" charset="0"/>
                <a:cs typeface="Arial" panose="020B0604020202020204" pitchFamily="34" charset="0"/>
              </a:rPr>
              <a:t>There are many factors influencing improvement in energy and exergy efficiency. The exergetic (and energetic) improvement potential is one of these but other constraints and technological limits apply</a:t>
            </a:r>
            <a:r>
              <a:rPr lang="en-GB" altLang="en-US" sz="2000" dirty="0" smtClean="0">
                <a:solidFill>
                  <a:schemeClr val="tx1"/>
                </a:solidFill>
                <a:latin typeface="Arial" panose="020B0604020202020204" pitchFamily="34" charset="0"/>
                <a:cs typeface="Arial" panose="020B0604020202020204" pitchFamily="34" charset="0"/>
              </a:rPr>
              <a:t>.</a:t>
            </a:r>
          </a:p>
          <a:p>
            <a:pPr marL="800100" lvl="1" indent="-342900" algn="l">
              <a:buFont typeface="Arial" panose="020B0604020202020204" pitchFamily="34" charset="0"/>
              <a:buChar char="•"/>
            </a:pPr>
            <a:r>
              <a:rPr lang="en-GB" altLang="en-US" sz="2000" dirty="0" smtClean="0">
                <a:solidFill>
                  <a:schemeClr val="tx1"/>
                </a:solidFill>
                <a:latin typeface="Arial" panose="020B0604020202020204" pitchFamily="34" charset="0"/>
                <a:cs typeface="Arial" panose="020B0604020202020204" pitchFamily="34" charset="0"/>
              </a:rPr>
              <a:t>System boundary issues still exist surrounding the measurement of “useful” </a:t>
            </a:r>
            <a:r>
              <a:rPr lang="en-GB" altLang="en-US" sz="2000" dirty="0" err="1" smtClean="0">
                <a:solidFill>
                  <a:schemeClr val="tx1"/>
                </a:solidFill>
                <a:latin typeface="Arial" panose="020B0604020202020204" pitchFamily="34" charset="0"/>
                <a:cs typeface="Arial" panose="020B0604020202020204" pitchFamily="34" charset="0"/>
              </a:rPr>
              <a:t>exergy</a:t>
            </a:r>
            <a:r>
              <a:rPr lang="en-GB" altLang="en-US" sz="2000" dirty="0">
                <a:solidFill>
                  <a:schemeClr val="tx1"/>
                </a:solidFill>
                <a:latin typeface="Arial" panose="020B0604020202020204" pitchFamily="34" charset="0"/>
                <a:cs typeface="Arial" panose="020B0604020202020204" pitchFamily="34" charset="0"/>
              </a:rPr>
              <a:t>.</a:t>
            </a:r>
            <a:endParaRPr lang="en-GB" altLang="en-US" sz="2000" dirty="0" smtClean="0">
              <a:solidFill>
                <a:schemeClr val="tx1"/>
              </a:solidFill>
              <a:latin typeface="Arial" panose="020B0604020202020204" pitchFamily="34" charset="0"/>
              <a:cs typeface="Arial" panose="020B0604020202020204" pitchFamily="34" charset="0"/>
            </a:endParaRPr>
          </a:p>
          <a:p>
            <a:pPr marL="800100" lvl="1" indent="-342900" algn="l">
              <a:buFont typeface="Arial" panose="020B0604020202020204" pitchFamily="34" charset="0"/>
              <a:buChar char="•"/>
            </a:pPr>
            <a:r>
              <a:rPr lang="en-GB" altLang="en-US" sz="2000" dirty="0" smtClean="0">
                <a:solidFill>
                  <a:schemeClr val="tx1"/>
                </a:solidFill>
                <a:latin typeface="Arial" panose="020B0604020202020204" pitchFamily="34" charset="0"/>
                <a:cs typeface="Arial" panose="020B0604020202020204" pitchFamily="34" charset="0"/>
              </a:rPr>
              <a:t>Care </a:t>
            </a:r>
            <a:r>
              <a:rPr lang="en-GB" altLang="en-US" sz="2000" dirty="0" smtClean="0">
                <a:solidFill>
                  <a:schemeClr val="tx1"/>
                </a:solidFill>
                <a:latin typeface="Arial" panose="020B0604020202020204" pitchFamily="34" charset="0"/>
                <a:cs typeface="Arial" panose="020B0604020202020204" pitchFamily="34" charset="0"/>
              </a:rPr>
              <a:t>must be taken so that focus on exergy does not underplay options such as resource efficiency or more intelligent use of energy.</a:t>
            </a:r>
          </a:p>
        </p:txBody>
      </p:sp>
    </p:spTree>
    <p:extLst>
      <p:ext uri="{BB962C8B-B14F-4D97-AF65-F5344CB8AC3E}">
        <p14:creationId xmlns:p14="http://schemas.microsoft.com/office/powerpoint/2010/main" val="965336028"/>
      </p:ext>
    </p:extLst>
  </p:cSld>
  <p:clrMapOvr>
    <a:masterClrMapping/>
  </p:clrMapOvr>
  <p:timing>
    <p:tnLst>
      <p:par>
        <p:cTn id="1" dur="indefinite" restart="never" nodeType="tmRoot"/>
      </p:par>
    </p:tnLst>
  </p:timing>
</p:sld>
</file>

<file path=ppt/theme/theme1.xml><?xml version="1.0" encoding="utf-8"?>
<a:theme xmlns:a="http://schemas.openxmlformats.org/drawingml/2006/main" name="blank">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blank</Template>
  <TotalTime>8880</TotalTime>
  <Words>2124</Words>
  <Application>Microsoft Office PowerPoint</Application>
  <PresentationFormat>On-screen Show (4:3)</PresentationFormat>
  <Paragraphs>119</Paragraphs>
  <Slides>10</Slides>
  <Notes>10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10</vt:i4>
      </vt:variant>
    </vt:vector>
  </HeadingPairs>
  <TitlesOfParts>
    <vt:vector size="14" baseType="lpstr">
      <vt:lpstr>SimSun</vt:lpstr>
      <vt:lpstr>Arial</vt:lpstr>
      <vt:lpstr>Calibri</vt:lpstr>
      <vt:lpstr>blank</vt:lpstr>
      <vt:lpstr>Energy versus exergy:  An empirical analysis of thermodynamic metrics at the macro scale</vt:lpstr>
      <vt:lpstr>Exergy and Improvement Potential</vt:lpstr>
      <vt:lpstr>What about large scale?</vt:lpstr>
      <vt:lpstr>Improvement Potential and actual improvement</vt:lpstr>
      <vt:lpstr>Improvement Potential and actual improvement</vt:lpstr>
      <vt:lpstr>PowerPoint Presentation</vt:lpstr>
      <vt:lpstr>Comparing exergy efficiency and productivity</vt:lpstr>
      <vt:lpstr>Comparing exergy efficiency and productivity</vt:lpstr>
      <vt:lpstr>Conclusions</vt:lpstr>
      <vt:lpstr>Energy versus exergy:  An empirical analysis of thermodynamic metrics at the macro scale</vt:lpstr>
    </vt:vector>
  </TitlesOfParts>
  <Company>University of Leeds</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John Barrett</dc:creator>
  <cp:lastModifiedBy>en2jbn</cp:lastModifiedBy>
  <cp:revision>104</cp:revision>
  <dcterms:created xsi:type="dcterms:W3CDTF">2015-07-07T12:46:53Z</dcterms:created>
  <dcterms:modified xsi:type="dcterms:W3CDTF">2017-06-28T13:42:09Z</dcterms:modified>
</cp:coreProperties>
</file>