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6F9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79892" autoAdjust="0"/>
  </p:normalViewPr>
  <p:slideViewPr>
    <p:cSldViewPr>
      <p:cViewPr varScale="1">
        <p:scale>
          <a:sx n="59" d="100"/>
          <a:sy n="59" d="100"/>
        </p:scale>
        <p:origin x="17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A7FC2-C152-4293-ADE0-486D116DC4F9}" type="datetimeFigureOut">
              <a:rPr lang="en-GB" smtClean="0"/>
              <a:pPr/>
              <a:t>28/01/2015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6166D-9920-4A3B-9BA6-56875CD9BD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255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F25F3-6165-4C7E-A522-09278AFD1394}" type="datetimeFigureOut">
              <a:rPr lang="en-GB" smtClean="0"/>
              <a:pPr/>
              <a:t>28/01/2015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41EE3-97FC-4D98-8026-7F23814859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531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132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4077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1157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8190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6751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3634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41EE3-97FC-4D98-8026-7F23814859EA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991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476672"/>
            <a:ext cx="7704856" cy="2643206"/>
          </a:xfrm>
        </p:spPr>
        <p:txBody>
          <a:bodyPr anchor="t"/>
          <a:lstStyle>
            <a:lvl1pPr algn="l">
              <a:defRPr sz="36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4219596"/>
            <a:ext cx="7884368" cy="2264376"/>
          </a:xfrm>
        </p:spPr>
        <p:txBody>
          <a:bodyPr>
            <a:normAutofit/>
          </a:bodyPr>
          <a:lstStyle>
            <a:lvl1pPr marL="0" indent="0" algn="l">
              <a:buNone/>
              <a:defRPr sz="2800" b="1" i="1" baseline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66561" name="Picture 1" descr="C:\Users\Merlin\Documents\Merlin CV and career\Relaunch\MS_Header\MS_Header\Merlin Ston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6483972"/>
            <a:ext cx="2627784" cy="3740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227009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2938" y="6356362"/>
            <a:ext cx="194786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FFDA87C-BE45-4CD8-9CCC-2E1184274868}" type="datetime1">
              <a:rPr lang="en-US" smtClean="0"/>
              <a:pPr>
                <a:defRPr/>
              </a:pPr>
              <a:t>1/28/2015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B630964F-F666-48B4-834E-7F9E57975D9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752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0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0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2938" y="6356362"/>
            <a:ext cx="194786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63760A1-9564-4AEC-B189-FB4D6562B72B}" type="datetime1">
              <a:rPr lang="en-US" smtClean="0"/>
              <a:pPr>
                <a:defRPr/>
              </a:pPr>
              <a:t>1/28/2015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DF22FD8A-8B12-433A-85AB-1CDBE427A2B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756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00" y="1223999"/>
            <a:ext cx="3996000" cy="4860000"/>
          </a:xfrm>
        </p:spPr>
        <p:txBody>
          <a:bodyPr>
            <a:normAutofit/>
          </a:bodyPr>
          <a:lstStyle>
            <a:lvl1pPr marL="317449" indent="-317449">
              <a:defRPr sz="1800">
                <a:solidFill>
                  <a:srgbClr val="002060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4643438" y="1296000"/>
            <a:ext cx="3960000" cy="47520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04000" y="6077140"/>
            <a:ext cx="6214300" cy="216982"/>
          </a:xfrm>
        </p:spPr>
        <p:txBody>
          <a:bodyPr anchor="b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900">
                <a:solidFill>
                  <a:srgbClr val="002060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900" i="1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>
          <a:xfrm>
            <a:off x="504527" y="6301012"/>
            <a:ext cx="4067473" cy="323701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rgbClr val="002060"/>
                </a:solidFill>
                <a:latin typeface="Gill Sans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700" dirty="0">
              <a:sym typeface="Gill Sans" charset="0"/>
            </a:endParaRPr>
          </a:p>
        </p:txBody>
      </p:sp>
      <p:pic>
        <p:nvPicPr>
          <p:cNvPr id="8" name="Picture 1" descr="C:\Users\Merlin\Documents\Merlin CV and career\Relaunch\MS_Header\MS_Header\Merlin Ston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6483972"/>
            <a:ext cx="2627784" cy="374028"/>
          </a:xfrm>
          <a:prstGeom prst="rect">
            <a:avLst/>
          </a:prstGeom>
          <a:noFill/>
        </p:spPr>
      </p:pic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00" y="314632"/>
            <a:ext cx="8208000" cy="909368"/>
          </a:xfrm>
        </p:spPr>
        <p:txBody>
          <a:bodyPr/>
          <a:lstStyle>
            <a:lvl1pPr>
              <a:defRPr sz="20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000" y="1223999"/>
            <a:ext cx="8208000" cy="4860000"/>
          </a:xfrm>
        </p:spPr>
        <p:txBody>
          <a:bodyPr>
            <a:normAutofit/>
          </a:bodyPr>
          <a:lstStyle>
            <a:lvl1pPr>
              <a:defRPr sz="1800">
                <a:solidFill>
                  <a:srgbClr val="002060"/>
                </a:solidFill>
              </a:defRPr>
            </a:lvl1pPr>
            <a:lvl2pPr>
              <a:defRPr sz="1800">
                <a:solidFill>
                  <a:srgbClr val="002060"/>
                </a:solidFill>
              </a:defRPr>
            </a:lvl2pPr>
            <a:lvl3pPr>
              <a:defRPr sz="1600">
                <a:solidFill>
                  <a:srgbClr val="002060"/>
                </a:solidFill>
              </a:defRPr>
            </a:lvl3pPr>
            <a:lvl4pPr>
              <a:defRPr sz="1400">
                <a:solidFill>
                  <a:srgbClr val="002060"/>
                </a:solidFill>
              </a:defRPr>
            </a:lvl4pPr>
            <a:lvl5pPr>
              <a:defRPr sz="14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04000" y="6077140"/>
            <a:ext cx="6214300" cy="216982"/>
          </a:xfrm>
        </p:spPr>
        <p:txBody>
          <a:bodyPr anchor="b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900">
                <a:solidFill>
                  <a:srgbClr val="002060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900" i="1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504527" y="6301012"/>
            <a:ext cx="4067473" cy="323701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rgbClr val="002060"/>
                </a:solidFill>
                <a:latin typeface="Gill Sans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700" dirty="0">
              <a:sym typeface="Gill Sans" charset="0"/>
            </a:endParaRPr>
          </a:p>
        </p:txBody>
      </p:sp>
      <p:pic>
        <p:nvPicPr>
          <p:cNvPr id="7" name="Picture 1" descr="C:\Users\Merlin\Documents\Merlin CV and career\Relaunch\MS_Header\MS_Header\Merlin Ston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6483972"/>
            <a:ext cx="2627784" cy="374028"/>
          </a:xfrm>
          <a:prstGeom prst="rect">
            <a:avLst/>
          </a:prstGeom>
          <a:noFill/>
        </p:spPr>
      </p:pic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00" y="1223999"/>
            <a:ext cx="3996000" cy="4860000"/>
          </a:xfrm>
        </p:spPr>
        <p:txBody>
          <a:bodyPr>
            <a:normAutofit/>
          </a:bodyPr>
          <a:lstStyle>
            <a:lvl1pPr marL="317449" indent="-317449">
              <a:defRPr sz="1800">
                <a:solidFill>
                  <a:srgbClr val="002060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4643438" y="1296000"/>
            <a:ext cx="3960000" cy="47520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04000" y="6077140"/>
            <a:ext cx="6214300" cy="216982"/>
          </a:xfrm>
        </p:spPr>
        <p:txBody>
          <a:bodyPr anchor="b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900">
                <a:solidFill>
                  <a:srgbClr val="002060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900" i="1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>
          <a:xfrm>
            <a:off x="504527" y="6301012"/>
            <a:ext cx="4067473" cy="323701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rgbClr val="002060"/>
                </a:solidFill>
                <a:latin typeface="Gill Sans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700" dirty="0">
              <a:sym typeface="Gill Sans" charset="0"/>
            </a:endParaRPr>
          </a:p>
        </p:txBody>
      </p:sp>
      <p:pic>
        <p:nvPicPr>
          <p:cNvPr id="8" name="Picture 1" descr="C:\Users\Merlin\Documents\Merlin CV and career\Relaunch\MS_Header\MS_Header\Merlin Ston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6483972"/>
            <a:ext cx="2627784" cy="374028"/>
          </a:xfrm>
          <a:prstGeom prst="rect">
            <a:avLst/>
          </a:prstGeom>
          <a:noFill/>
        </p:spPr>
      </p:pic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1" y="-31452"/>
            <a:ext cx="8496949" cy="1012180"/>
          </a:xfrm>
        </p:spPr>
        <p:txBody>
          <a:bodyPr/>
          <a:lstStyle>
            <a:lvl1pPr algn="l">
              <a:defRPr sz="28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496944" cy="5472608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/>
            </a:lvl4pPr>
            <a:lvl5pPr>
              <a:defRPr sz="1600"/>
            </a:lvl5pPr>
            <a:lvl6pPr>
              <a:buNone/>
              <a:defRPr/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7" name="Picture 1" descr="C:\Users\Merlin\Documents\Merlin CV and career\Relaunch\MS_Header\MS_Header\Merlin Ston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6483972"/>
            <a:ext cx="2627784" cy="3740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5066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206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2938" y="6356362"/>
            <a:ext cx="194786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8E91691-A100-48B8-8B5C-A4383CB78928}" type="datetime1">
              <a:rPr lang="en-US" smtClean="0"/>
              <a:pPr>
                <a:defRPr/>
              </a:pPr>
              <a:t>1/28/2015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2808E3BF-2E0C-44DC-8F98-2530F8669711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7" name="Picture 1" descr="C:\Users\Merlin\Documents\Merlin CV and career\Relaunch\MS_Header\MS_Header\Merlin Ston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6483972"/>
            <a:ext cx="2627784" cy="3740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0680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8" y="274638"/>
            <a:ext cx="7429552" cy="72547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10" y="1600206"/>
            <a:ext cx="3929090" cy="4525963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6314" y="1600206"/>
            <a:ext cx="3929090" cy="4525963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2938" y="6356362"/>
            <a:ext cx="194786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F1EF776-31BD-4FF7-A2EB-C68EB117126B}" type="datetime1">
              <a:rPr lang="en-US" smtClean="0"/>
              <a:pPr>
                <a:defRPr/>
              </a:pPr>
              <a:t>1/28/2015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AD8FE70B-C7D9-494B-845D-B1EA226B563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8" name="Picture 1" descr="C:\Users\Merlin\Documents\Merlin CV and career\Relaunch\MS_Header\MS_Header\Merlin Ston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6483972"/>
            <a:ext cx="2627784" cy="3740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49170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374383" cy="725470"/>
          </a:xfrm>
        </p:spPr>
        <p:txBody>
          <a:bodyPr/>
          <a:lstStyle>
            <a:lvl1pPr algn="l">
              <a:defRPr sz="280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1988" y="745562"/>
            <a:ext cx="4254028" cy="531825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228" y="1297478"/>
            <a:ext cx="4271788" cy="518649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6016" y="745562"/>
            <a:ext cx="4170908" cy="551917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6016" y="1317571"/>
            <a:ext cx="4104455" cy="516640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7" name="Picture 1" descr="C:\Users\Merlin\Documents\Merlin CV and career\Relaunch\MS_Header\MS_Header\Merlin Ston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6483972"/>
            <a:ext cx="2627784" cy="3740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91168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2938" y="6356362"/>
            <a:ext cx="194786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BA3749C-0939-4E4A-B7C6-C96E9F2756D0}" type="datetime1">
              <a:rPr lang="en-US" smtClean="0"/>
              <a:pPr>
                <a:defRPr/>
              </a:pPr>
              <a:t>1/28/2015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pic>
        <p:nvPicPr>
          <p:cNvPr id="5" name="Picture 1" descr="C:\Users\Merlin\Documents\Merlin CV and career\Relaunch\MS_Header\MS_Header\Merlin Ston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6483972"/>
            <a:ext cx="2627784" cy="3740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25431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2938" y="6356362"/>
            <a:ext cx="194786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BFBA3B0-5393-43EA-A724-7BB08B72F2CE}" type="datetime1">
              <a:rPr lang="en-US">
                <a:solidFill>
                  <a:prstClr val="black"/>
                </a:solidFill>
              </a:rPr>
              <a:pPr>
                <a:defRPr/>
              </a:pPr>
              <a:t>1/28/2015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95797-AAB3-454F-9AC3-D5AC883F308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5" name="Picture 1" descr="C:\Users\Merlin\Documents\Merlin CV and career\Relaunch\MS_Header\MS_Header\Merlin Ston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6483972"/>
            <a:ext cx="2627784" cy="3740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7546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62"/>
            <a:ext cx="5111750" cy="5853113"/>
          </a:xfrm>
        </p:spPr>
        <p:txBody>
          <a:bodyPr/>
          <a:lstStyle>
            <a:lvl1pPr>
              <a:defRPr sz="3200">
                <a:solidFill>
                  <a:srgbClr val="002060"/>
                </a:solidFill>
              </a:defRPr>
            </a:lvl1pPr>
            <a:lvl2pPr>
              <a:defRPr sz="2800">
                <a:solidFill>
                  <a:srgbClr val="002060"/>
                </a:solidFill>
              </a:defRPr>
            </a:lvl2pPr>
            <a:lvl3pPr>
              <a:defRPr sz="2400">
                <a:solidFill>
                  <a:srgbClr val="002060"/>
                </a:solidFill>
              </a:defRPr>
            </a:lvl3pPr>
            <a:lvl4pPr>
              <a:defRPr sz="2000">
                <a:solidFill>
                  <a:srgbClr val="002060"/>
                </a:solidFill>
              </a:defRPr>
            </a:lvl4pPr>
            <a:lvl5pPr>
              <a:defRPr sz="2000">
                <a:solidFill>
                  <a:srgbClr val="00206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0020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2938" y="6356362"/>
            <a:ext cx="194786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BD3433C-33AA-49BA-942C-9E2DC5A507EE}" type="datetime1">
              <a:rPr lang="en-US" smtClean="0"/>
              <a:pPr>
                <a:defRPr/>
              </a:pPr>
              <a:t>1/28/2015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2996C6C3-901E-49B6-84AE-EF4AD4B492F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8" name="Picture 1" descr="C:\Users\Merlin\Documents\Merlin CV and career\Relaunch\MS_Header\MS_Header\Merlin Ston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6483972"/>
            <a:ext cx="2627784" cy="3740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51574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rgbClr val="00206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20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2938" y="6356362"/>
            <a:ext cx="194786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B3C1F8C-1F83-4C44-99C9-2E1A5FBBF6D1}" type="datetime1">
              <a:rPr lang="en-US" smtClean="0"/>
              <a:pPr>
                <a:defRPr/>
              </a:pPr>
              <a:t>1/28/2015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302A83ED-DBEC-45C4-B4B9-D1B8DA6041A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8" name="Picture 1" descr="C:\Users\Merlin\Documents\Merlin CV and career\Relaunch\MS_Header\MS_Header\Merlin Ston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6483972"/>
            <a:ext cx="2627784" cy="3740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6418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85875" y="274650"/>
            <a:ext cx="7429500" cy="7254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2938" y="1600206"/>
            <a:ext cx="80438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pic>
        <p:nvPicPr>
          <p:cNvPr id="1029" name="Picture 6" descr="CFlogoSmlRGB.jpg"/>
          <p:cNvPicPr>
            <a:picLocks noChangeAspect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80969" y="71450"/>
            <a:ext cx="1347787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3854450" y="6609159"/>
            <a:ext cx="1435100" cy="276225"/>
            <a:chOff x="3786182" y="5929330"/>
            <a:chExt cx="1435406" cy="276999"/>
          </a:xfrm>
        </p:grpSpPr>
        <p:pic>
          <p:nvPicPr>
            <p:cNvPr id="1033" name="Picture 7" descr="CFlogoRGBsml.jpg"/>
            <p:cNvPicPr>
              <a:picLocks noChangeAspect="1"/>
            </p:cNvPicPr>
            <p:nvPr userDrawn="1"/>
          </p:nvPicPr>
          <p:blipFill>
            <a:blip r:embed="rId17" cstate="email"/>
            <a:srcRect/>
            <a:stretch>
              <a:fillRect/>
            </a:stretch>
          </p:blipFill>
          <p:spPr bwMode="auto">
            <a:xfrm>
              <a:off x="4000496" y="5997103"/>
              <a:ext cx="1221092" cy="141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/>
            <p:nvPr userDrawn="1"/>
          </p:nvSpPr>
          <p:spPr>
            <a:xfrm>
              <a:off x="3786182" y="5929330"/>
              <a:ext cx="571622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1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©</a:t>
              </a:r>
              <a:endParaRPr lang="en-GB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3" name="Straight Connector 12"/>
          <p:cNvCxnSpPr/>
          <p:nvPr/>
        </p:nvCxnSpPr>
        <p:spPr>
          <a:xfrm>
            <a:off x="1500194" y="1141425"/>
            <a:ext cx="7215187" cy="1587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8327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7" r:id="rId12"/>
    <p:sldLayoutId id="2147483678" r:id="rId13"/>
    <p:sldLayoutId id="2147483680" r:id="rId14"/>
  </p:sldLayoutIdLst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FF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 Black" pitchFamily="34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 Black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 Black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 Black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 Black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 Black" charset="0"/>
          <a:ea typeface="ＭＳ Ｐゴシック" charset="-128"/>
          <a:cs typeface="ＭＳ Ｐゴシック" charset="-128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 Black" charset="0"/>
          <a:ea typeface="ＭＳ Ｐゴシック" charset="-128"/>
          <a:cs typeface="ＭＳ Ｐゴシック" charset="-128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 Black" charset="0"/>
          <a:ea typeface="ＭＳ Ｐゴシック" charset="-128"/>
          <a:cs typeface="ＭＳ Ｐゴシック" charset="-128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 Black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Futura LT CondensedExtraBold"/>
        <a:buChar char="•"/>
        <a:defRPr sz="2800" kern="1200">
          <a:solidFill>
            <a:srgbClr val="262626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marL="627063" indent="-263525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−"/>
        <a:defRPr sz="2400" kern="1200">
          <a:solidFill>
            <a:srgbClr val="262626"/>
          </a:solidFill>
          <a:latin typeface="Arial" pitchFamily="34" charset="0"/>
          <a:ea typeface="ＭＳ Ｐゴシック" charset="-128"/>
          <a:cs typeface="Arial" pitchFamily="34" charset="0"/>
        </a:defRPr>
      </a:lvl2pPr>
      <a:lvl3pPr marL="801688" indent="-174625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•"/>
        <a:defRPr sz="2000" kern="1200">
          <a:solidFill>
            <a:srgbClr val="262626"/>
          </a:solidFill>
          <a:latin typeface="Arial" pitchFamily="34" charset="0"/>
          <a:ea typeface="ＭＳ Ｐゴシック" charset="-128"/>
          <a:cs typeface="Arial" pitchFamily="34" charset="0"/>
        </a:defRPr>
      </a:lvl3pPr>
      <a:lvl4pPr marL="901700" indent="-10001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Futura LT CondensedExtraBold"/>
        <a:buChar char="-"/>
        <a:defRPr kern="1200">
          <a:solidFill>
            <a:srgbClr val="262626"/>
          </a:solidFill>
          <a:latin typeface="Arial" pitchFamily="34" charset="0"/>
          <a:ea typeface="ＭＳ Ｐゴシック" charset="-128"/>
          <a:cs typeface="Arial" pitchFamily="34" charset="0"/>
        </a:defRPr>
      </a:lvl4pPr>
      <a:lvl5pPr marL="901700" indent="-10001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Futura LT CondensedExtraBold"/>
        <a:buChar char="-"/>
        <a:defRPr kern="1200">
          <a:solidFill>
            <a:srgbClr val="262626"/>
          </a:solidFill>
          <a:latin typeface="Arial" pitchFamily="34" charset="0"/>
          <a:ea typeface="ＭＳ Ｐゴシック" charset="-128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Tales </a:t>
            </a:r>
            <a:r>
              <a:rPr lang="en-GB" dirty="0" smtClean="0"/>
              <a:t>of good and bad customers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Professor Merlin Stone</a:t>
            </a:r>
          </a:p>
          <a:p>
            <a:r>
              <a:rPr lang="en-GB" dirty="0" err="1" smtClean="0"/>
              <a:t>merlin@merlin-stone.com</a:t>
            </a:r>
            <a:endParaRPr lang="en-GB" dirty="0" smtClean="0"/>
          </a:p>
        </p:txBody>
      </p:sp>
      <p:pic>
        <p:nvPicPr>
          <p:cNvPr id="4" name="Picture 1" descr="C:\Users\Merlin\Documents\Merlin CV and career\Relaunch\MS_Header\MS_Header\Merlin St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6483972"/>
            <a:ext cx="2627784" cy="3740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The game of customer management</a:t>
            </a:r>
            <a:endParaRPr lang="en-GB" altLang="en-US" dirty="0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mtClean="0"/>
              <a:t>Two sides of the same coin</a:t>
            </a:r>
          </a:p>
          <a:p>
            <a:pPr lvl="1"/>
            <a:r>
              <a:rPr lang="en-GB" altLang="en-US" smtClean="0"/>
              <a:t>Acquisition, development and retention of good customers</a:t>
            </a:r>
          </a:p>
          <a:p>
            <a:pPr lvl="2"/>
            <a:r>
              <a:rPr lang="en-GB" altLang="en-US" smtClean="0"/>
              <a:t>Loyal(ish), high(er) value, wide(r) range buyers, (more) frequent responders, recommenders, honest(er) etc.</a:t>
            </a:r>
          </a:p>
          <a:p>
            <a:pPr lvl="1"/>
            <a:r>
              <a:rPr lang="en-GB" altLang="en-US" smtClean="0"/>
              <a:t>Identification, avoidance and dismissal of bad customers</a:t>
            </a:r>
          </a:p>
          <a:p>
            <a:pPr lvl="2"/>
            <a:r>
              <a:rPr lang="en-GB" altLang="en-US" smtClean="0"/>
              <a:t>Switchers, low(er) value, single product buyers, low(er) responders, (more) dishonest etc.</a:t>
            </a:r>
          </a:p>
          <a:p>
            <a:pPr lvl="1"/>
            <a:r>
              <a:rPr lang="en-GB" altLang="en-US" smtClean="0"/>
              <a:t>Keeping the rest through minimal cost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9828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The game of customer management</a:t>
            </a:r>
            <a:endParaRPr lang="en-GB" altLang="en-US" dirty="0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mtClean="0"/>
              <a:t>Two sides of the same coin</a:t>
            </a:r>
          </a:p>
          <a:p>
            <a:pPr lvl="1"/>
            <a:r>
              <a:rPr lang="en-GB" altLang="en-US" smtClean="0"/>
              <a:t>Acquisition, development and retention of good customers</a:t>
            </a:r>
          </a:p>
          <a:p>
            <a:pPr lvl="2"/>
            <a:r>
              <a:rPr lang="en-GB" altLang="en-US" smtClean="0"/>
              <a:t>Loyal(ish), high(er) value, wide(r) range buyers, (more) frequent responders, recommenders, honest(er) etc.</a:t>
            </a:r>
          </a:p>
          <a:p>
            <a:pPr lvl="1"/>
            <a:r>
              <a:rPr lang="en-GB" altLang="en-US" smtClean="0"/>
              <a:t>Identification, avoidance and dismissal of bad customers</a:t>
            </a:r>
          </a:p>
          <a:p>
            <a:pPr lvl="2"/>
            <a:r>
              <a:rPr lang="en-GB" altLang="en-US" smtClean="0"/>
              <a:t>Switchers, low(er) value, single product buyers, low(er) responders, (more) dishonest etc.</a:t>
            </a:r>
          </a:p>
          <a:p>
            <a:pPr lvl="1"/>
            <a:r>
              <a:rPr lang="en-GB" altLang="en-US" smtClean="0"/>
              <a:t>Keeping the rest through minimal cost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9425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What makes good or bad customers?</a:t>
            </a:r>
            <a:endParaRPr lang="en-GB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Good customer e.g.</a:t>
            </a:r>
            <a:endParaRPr lang="en-GB" dirty="0"/>
          </a:p>
        </p:txBody>
      </p:sp>
      <p:sp>
        <p:nvSpPr>
          <p:cNvPr id="288773" name="Rectangle 5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altLang="en-US" dirty="0" smtClean="0"/>
              <a:t>Valuable - current and future</a:t>
            </a:r>
          </a:p>
          <a:p>
            <a:r>
              <a:rPr lang="en-GB" altLang="en-US" dirty="0" smtClean="0"/>
              <a:t>Honest, prudent or planned imprudent</a:t>
            </a:r>
          </a:p>
          <a:p>
            <a:r>
              <a:rPr lang="en-GB" altLang="en-US" dirty="0" smtClean="0"/>
              <a:t>Loyal/persistent/steady/cross-buyer, recommender</a:t>
            </a:r>
          </a:p>
          <a:p>
            <a:r>
              <a:rPr lang="en-GB" altLang="en-US" dirty="0" smtClean="0"/>
              <a:t>Responsible and relevant responder,  information giver and/or complainer both</a:t>
            </a:r>
          </a:p>
          <a:p>
            <a:r>
              <a:rPr lang="en-GB" altLang="en-US" dirty="0" smtClean="0"/>
              <a:t>Rules and rights-observer e.g. prompt payment</a:t>
            </a:r>
          </a:p>
          <a:p>
            <a:r>
              <a:rPr lang="en-GB" altLang="en-US" dirty="0" smtClean="0"/>
              <a:t>A “bad” customer for whom my proposition is right</a:t>
            </a:r>
            <a:endParaRPr lang="en-GB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smtClean="0"/>
              <a:t>Bad customer e.g.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altLang="en-US" dirty="0" smtClean="0"/>
              <a:t>Not valuable - current and future</a:t>
            </a:r>
          </a:p>
          <a:p>
            <a:r>
              <a:rPr lang="en-GB" altLang="en-US" dirty="0" smtClean="0"/>
              <a:t>Dishonest, chaotically imprudent</a:t>
            </a:r>
          </a:p>
          <a:p>
            <a:r>
              <a:rPr lang="en-GB" altLang="en-US" dirty="0" smtClean="0"/>
              <a:t>Switcher/multi-</a:t>
            </a:r>
            <a:r>
              <a:rPr lang="en-GB" altLang="en-US" dirty="0" err="1" smtClean="0"/>
              <a:t>sourcer</a:t>
            </a:r>
            <a:endParaRPr lang="en-GB" altLang="en-US" dirty="0" smtClean="0"/>
          </a:p>
          <a:p>
            <a:r>
              <a:rPr lang="en-GB" altLang="en-US" dirty="0" smtClean="0"/>
              <a:t>Ignorer</a:t>
            </a:r>
          </a:p>
          <a:p>
            <a:r>
              <a:rPr lang="en-GB" altLang="en-US" dirty="0" smtClean="0"/>
              <a:t>Opaque</a:t>
            </a:r>
          </a:p>
          <a:p>
            <a:r>
              <a:rPr lang="en-GB" altLang="en-US" dirty="0" smtClean="0"/>
              <a:t>Hyper-</a:t>
            </a:r>
            <a:r>
              <a:rPr lang="en-GB" altLang="en-US" dirty="0" err="1" smtClean="0"/>
              <a:t>transacter</a:t>
            </a:r>
            <a:endParaRPr lang="en-GB" altLang="en-US" dirty="0" smtClean="0"/>
          </a:p>
          <a:p>
            <a:r>
              <a:rPr lang="en-GB" altLang="en-US" dirty="0" smtClean="0"/>
              <a:t>Rule-breaker</a:t>
            </a:r>
          </a:p>
          <a:p>
            <a:r>
              <a:rPr lang="en-GB" altLang="en-US" dirty="0" smtClean="0"/>
              <a:t>Persistent complainer, </a:t>
            </a:r>
            <a:r>
              <a:rPr lang="en-GB" altLang="en-US" dirty="0" err="1" smtClean="0"/>
              <a:t>queryer</a:t>
            </a:r>
            <a:endParaRPr lang="en-GB" altLang="en-US" dirty="0" smtClean="0"/>
          </a:p>
          <a:p>
            <a:r>
              <a:rPr lang="en-GB" altLang="en-US" dirty="0" smtClean="0"/>
              <a:t>A “good” customer for whom my proposition is wrong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363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What determines goodness or badness?</a:t>
            </a:r>
            <a:endParaRPr lang="en-GB" altLang="en-US"/>
          </a:p>
        </p:txBody>
      </p:sp>
      <p:sp>
        <p:nvSpPr>
          <p:cNvPr id="2928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mtClean="0"/>
              <a:t>Nature</a:t>
            </a:r>
          </a:p>
          <a:p>
            <a:r>
              <a:rPr lang="en-GB" altLang="en-US" smtClean="0"/>
              <a:t>Early nurture and/or later experience (note location/ ethnic/national correlation)</a:t>
            </a:r>
          </a:p>
          <a:p>
            <a:r>
              <a:rPr lang="en-GB" altLang="en-US" smtClean="0"/>
              <a:t>Positive reinforcement or absence of negative reinforcement e.g.</a:t>
            </a:r>
          </a:p>
          <a:p>
            <a:r>
              <a:rPr lang="en-GB" altLang="en-US" smtClean="0"/>
              <a:t>Rewarded adverse selection/bad customer behaviour</a:t>
            </a:r>
          </a:p>
          <a:p>
            <a:r>
              <a:rPr lang="en-GB" altLang="en-US" smtClean="0"/>
              <a:t>Poor fraud detection</a:t>
            </a:r>
          </a:p>
          <a:p>
            <a:r>
              <a:rPr lang="en-GB" altLang="en-US" smtClean="0"/>
              <a:t>Re-acquisition of bad customers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54660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Can good/bad customers be identified</a:t>
            </a:r>
            <a:br>
              <a:rPr lang="en-GB" altLang="en-US" dirty="0" smtClean="0"/>
            </a:br>
            <a:r>
              <a:rPr lang="en-GB" altLang="en-US" dirty="0" smtClean="0"/>
              <a:t>Now? In advance?</a:t>
            </a:r>
            <a:endParaRPr lang="en-GB" altLang="en-US" dirty="0"/>
          </a:p>
        </p:txBody>
      </p:sp>
      <p:sp>
        <p:nvSpPr>
          <p:cNvPr id="2949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 smtClean="0"/>
              <a:t>Warehousing of all relevant customer data</a:t>
            </a:r>
          </a:p>
          <a:p>
            <a:pPr lvl="1"/>
            <a:r>
              <a:rPr lang="en-GB" altLang="en-US" dirty="0" smtClean="0"/>
              <a:t>Purchasing</a:t>
            </a:r>
          </a:p>
          <a:p>
            <a:pPr lvl="1"/>
            <a:r>
              <a:rPr lang="en-GB" altLang="en-US" dirty="0" smtClean="0"/>
              <a:t>Beginning/ending of relationship</a:t>
            </a:r>
          </a:p>
          <a:p>
            <a:pPr lvl="1"/>
            <a:r>
              <a:rPr lang="en-GB" altLang="en-US" dirty="0" smtClean="0"/>
              <a:t>Recommendation</a:t>
            </a:r>
          </a:p>
          <a:p>
            <a:pPr lvl="1"/>
            <a:r>
              <a:rPr lang="en-GB" altLang="en-US" dirty="0" smtClean="0"/>
              <a:t>Campaign results (responses, sales)</a:t>
            </a:r>
          </a:p>
          <a:p>
            <a:pPr lvl="1"/>
            <a:r>
              <a:rPr lang="en-GB" altLang="en-US" dirty="0" smtClean="0"/>
              <a:t>Complaints</a:t>
            </a:r>
          </a:p>
          <a:p>
            <a:pPr lvl="1"/>
            <a:r>
              <a:rPr lang="en-GB" altLang="en-US" dirty="0" smtClean="0"/>
              <a:t>Requests for help/service</a:t>
            </a:r>
          </a:p>
          <a:p>
            <a:r>
              <a:rPr lang="en-GB" altLang="en-US" dirty="0" smtClean="0"/>
              <a:t>Profiling via data mining</a:t>
            </a:r>
          </a:p>
          <a:p>
            <a:r>
              <a:rPr lang="en-GB" altLang="en-US" dirty="0" smtClean="0"/>
              <a:t>Testing resulting marketing/service initiatives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51350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Learning customers and companies</a:t>
            </a:r>
            <a:endParaRPr lang="en-GB" altLang="en-US" dirty="0"/>
          </a:p>
        </p:txBody>
      </p:sp>
      <p:sp>
        <p:nvSpPr>
          <p:cNvPr id="2969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 smtClean="0"/>
              <a:t>Good customers learn to be good</a:t>
            </a:r>
          </a:p>
          <a:p>
            <a:pPr lvl="1"/>
            <a:r>
              <a:rPr lang="en-GB" altLang="en-US" dirty="0" smtClean="0"/>
              <a:t>Loyalty/persistence</a:t>
            </a:r>
          </a:p>
          <a:p>
            <a:pPr lvl="1"/>
            <a:r>
              <a:rPr lang="en-GB" altLang="en-US" dirty="0" smtClean="0"/>
              <a:t>Development</a:t>
            </a:r>
          </a:p>
          <a:p>
            <a:r>
              <a:rPr lang="en-GB" altLang="en-US" dirty="0" smtClean="0"/>
              <a:t>Good customer can be taught to become better</a:t>
            </a:r>
          </a:p>
          <a:p>
            <a:r>
              <a:rPr lang="en-GB" altLang="en-US" dirty="0" smtClean="0"/>
              <a:t>Bad customers do the same….</a:t>
            </a:r>
          </a:p>
          <a:p>
            <a:pPr lvl="1"/>
            <a:r>
              <a:rPr lang="en-GB" altLang="en-US" dirty="0" smtClean="0"/>
              <a:t>In the other direction!</a:t>
            </a:r>
          </a:p>
          <a:p>
            <a:pPr lvl="1"/>
            <a:r>
              <a:rPr lang="en-GB" altLang="en-US" dirty="0" smtClean="0"/>
              <a:t>Unless they are identified &amp; discouraged</a:t>
            </a:r>
          </a:p>
          <a:p>
            <a:r>
              <a:rPr lang="en-GB" altLang="en-US" dirty="0" smtClean="0"/>
              <a:t>Customer knowledge management is not </a:t>
            </a:r>
            <a:r>
              <a:rPr lang="en-GB" altLang="en-US" dirty="0"/>
              <a:t>just what you know about your </a:t>
            </a:r>
            <a:r>
              <a:rPr lang="en-GB" altLang="en-US" dirty="0" smtClean="0"/>
              <a:t>customers</a:t>
            </a:r>
          </a:p>
          <a:p>
            <a:pPr lvl="1"/>
            <a:r>
              <a:rPr lang="en-GB" altLang="en-US" dirty="0" smtClean="0"/>
              <a:t>But </a:t>
            </a:r>
            <a:r>
              <a:rPr lang="en-GB" altLang="en-US" dirty="0"/>
              <a:t>how you know it &amp; how you manage it </a:t>
            </a:r>
            <a:r>
              <a:rPr lang="en-GB" altLang="en-US" dirty="0" smtClean="0"/>
              <a:t>productively, within </a:t>
            </a:r>
            <a:r>
              <a:rPr lang="en-GB" altLang="en-US" dirty="0"/>
              <a:t>&amp; across functions (e.g. underwriting &amp; marketing)</a:t>
            </a:r>
          </a:p>
          <a:p>
            <a:pPr lvl="1"/>
            <a:r>
              <a:rPr lang="en-GB" altLang="en-US" dirty="0"/>
              <a:t>Not just own company, but all members of value </a:t>
            </a:r>
            <a:r>
              <a:rPr lang="en-GB" altLang="en-US" dirty="0" smtClean="0"/>
              <a:t>chain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34775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thought - customer stories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bring out the best or worst</a:t>
            </a:r>
          </a:p>
          <a:p>
            <a:pPr lvl="1"/>
            <a:r>
              <a:rPr lang="en-GB" dirty="0" smtClean="0"/>
              <a:t>In you and customers, good and bad</a:t>
            </a:r>
          </a:p>
          <a:p>
            <a:r>
              <a:rPr lang="en-GB" dirty="0" smtClean="0"/>
              <a:t>They’re told by both of you</a:t>
            </a:r>
          </a:p>
          <a:p>
            <a:r>
              <a:rPr lang="en-GB" dirty="0" smtClean="0"/>
              <a:t>They’re more effective in communicating than data and technical words</a:t>
            </a:r>
          </a:p>
          <a:p>
            <a:r>
              <a:rPr lang="en-GB" dirty="0" smtClean="0"/>
              <a:t>They’re increasingly image and video, consumed on smart phones and tablets</a:t>
            </a:r>
          </a:p>
          <a:p>
            <a:r>
              <a:rPr lang="en-GB" dirty="0" smtClean="0"/>
              <a:t>They help translate customer insight into action</a:t>
            </a:r>
          </a:p>
          <a:p>
            <a:r>
              <a:rPr lang="en-GB" dirty="0" smtClean="0"/>
              <a:t>They need a strategy</a:t>
            </a:r>
          </a:p>
          <a:p>
            <a:pPr lvl="1"/>
            <a:r>
              <a:rPr lang="en-GB" dirty="0" smtClean="0"/>
              <a:t>i.e. it’s not just about finding them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0253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Tales </a:t>
            </a:r>
            <a:r>
              <a:rPr lang="en-GB" dirty="0" smtClean="0"/>
              <a:t>of good and bad customers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Professor Merlin Stone</a:t>
            </a:r>
          </a:p>
          <a:p>
            <a:r>
              <a:rPr lang="en-GB" dirty="0" err="1" smtClean="0"/>
              <a:t>merlin@merlin-stone.com</a:t>
            </a:r>
            <a:endParaRPr lang="en-GB" dirty="0" smtClean="0"/>
          </a:p>
        </p:txBody>
      </p:sp>
      <p:pic>
        <p:nvPicPr>
          <p:cNvPr id="4" name="Picture 1" descr="C:\Users\Merlin\Documents\Merlin CV and career\Relaunch\MS_Header\MS_Header\Merlin Sto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6483972"/>
            <a:ext cx="2627784" cy="3740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774061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ilk Glass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61514</TotalTime>
  <Words>485</Words>
  <Application>Microsoft Office PowerPoint</Application>
  <PresentationFormat>On-screen Show (4:3)</PresentationFormat>
  <Paragraphs>76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Arial Black</vt:lpstr>
      <vt:lpstr>Calibri</vt:lpstr>
      <vt:lpstr>Futura LT CondensedExtraBold</vt:lpstr>
      <vt:lpstr>Gill Sans</vt:lpstr>
      <vt:lpstr>1_Office Theme</vt:lpstr>
      <vt:lpstr>Tales of good and bad customers</vt:lpstr>
      <vt:lpstr>The game of customer management</vt:lpstr>
      <vt:lpstr>The game of customer management</vt:lpstr>
      <vt:lpstr>What makes good or bad customers?</vt:lpstr>
      <vt:lpstr>What determines goodness or badness?</vt:lpstr>
      <vt:lpstr>Can good/bad customers be identified Now? In advance?</vt:lpstr>
      <vt:lpstr>Learning customers and companies</vt:lpstr>
      <vt:lpstr>A thought - customer stories</vt:lpstr>
      <vt:lpstr>Tales of good and bad customers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Broomfield</dc:creator>
  <cp:lastModifiedBy>Merlin Stone</cp:lastModifiedBy>
  <cp:revision>308</cp:revision>
  <cp:lastPrinted>2014-11-05T09:16:16Z</cp:lastPrinted>
  <dcterms:created xsi:type="dcterms:W3CDTF">2014-04-17T07:35:00Z</dcterms:created>
  <dcterms:modified xsi:type="dcterms:W3CDTF">2015-01-28T17:18:12Z</dcterms:modified>
</cp:coreProperties>
</file>