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762170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225238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3679088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6608B6-3C68-443D-8F55-B3AD0BC9A5A8}"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420874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6608B6-3C68-443D-8F55-B3AD0BC9A5A8}" type="datetimeFigureOut">
              <a:rPr lang="en-US" smtClean="0"/>
              <a:t>8/14/2017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495238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B6608B6-3C68-443D-8F55-B3AD0BC9A5A8}" type="datetimeFigureOut">
              <a:rPr lang="en-US" smtClean="0"/>
              <a:t>8/14/2017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955704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6608B6-3C68-443D-8F55-B3AD0BC9A5A8}" type="datetimeFigureOut">
              <a:rPr lang="en-US" smtClean="0"/>
              <a:t>8/14/2017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1572904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6608B6-3C68-443D-8F55-B3AD0BC9A5A8}" type="datetimeFigureOut">
              <a:rPr lang="en-US" smtClean="0"/>
              <a:t>8/14/2017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891982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6608B6-3C68-443D-8F55-B3AD0BC9A5A8}" type="datetimeFigureOut">
              <a:rPr lang="en-US" smtClean="0"/>
              <a:t>8/14/2017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232493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785483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6608B6-3C68-443D-8F55-B3AD0BC9A5A8}" type="datetimeFigureOut">
              <a:rPr lang="en-US" smtClean="0"/>
              <a:t>8/14/2017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33FF22-A95F-4F53-AAEF-FF7BF90C33A8}" type="slidenum">
              <a:rPr lang="en-US" smtClean="0"/>
              <a:t>‹#›</a:t>
            </a:fld>
            <a:endParaRPr lang="en-US"/>
          </a:p>
        </p:txBody>
      </p:sp>
    </p:spTree>
    <p:extLst>
      <p:ext uri="{BB962C8B-B14F-4D97-AF65-F5344CB8AC3E}">
        <p14:creationId xmlns:p14="http://schemas.microsoft.com/office/powerpoint/2010/main" val="684926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6608B6-3C68-443D-8F55-B3AD0BC9A5A8}" type="datetimeFigureOut">
              <a:rPr lang="en-US" smtClean="0"/>
              <a:t>8/14/2017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33FF22-A95F-4F53-AAEF-FF7BF90C33A8}" type="slidenum">
              <a:rPr lang="en-US" smtClean="0"/>
              <a:t>‹#›</a:t>
            </a:fld>
            <a:endParaRPr lang="en-US"/>
          </a:p>
        </p:txBody>
      </p:sp>
    </p:spTree>
    <p:extLst>
      <p:ext uri="{BB962C8B-B14F-4D97-AF65-F5344CB8AC3E}">
        <p14:creationId xmlns:p14="http://schemas.microsoft.com/office/powerpoint/2010/main" val="4166913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ابزار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محاسبات </a:t>
            </a:r>
            <a:r>
              <a:rPr lang="en-US" sz="2400" dirty="0" smtClean="0">
                <a:cs typeface="B Nazanin" panose="00000400000000000000" pitchFamily="2" charset="-78"/>
              </a:rPr>
              <a:t>LES</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30887"/>
          </a:xfrm>
          <a:prstGeom prst="rect">
            <a:avLst/>
          </a:prstGeom>
          <a:noFill/>
        </p:spPr>
        <p:txBody>
          <a:bodyPr wrap="square" rtlCol="0">
            <a:spAutoFit/>
          </a:bodyPr>
          <a:lstStyle/>
          <a:p>
            <a:pPr algn="r" rtl="1"/>
            <a:r>
              <a:rPr lang="fa-IR" sz="2200" dirty="0" smtClean="0">
                <a:cs typeface="B Nazanin" panose="00000400000000000000" pitchFamily="2" charset="-78"/>
              </a:rPr>
              <a:t>محاسبات </a:t>
            </a:r>
            <a:r>
              <a:rPr lang="en-US" sz="2200" dirty="0" smtClean="0">
                <a:cs typeface="B Nazanin" panose="00000400000000000000" pitchFamily="2" charset="-78"/>
              </a:rPr>
              <a:t>URANS</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r" rtl="1"/>
            <a:r>
              <a:rPr lang="fa-IR" sz="5400" b="1" dirty="0" smtClean="0">
                <a:solidFill>
                  <a:schemeClr val="tx1"/>
                </a:solidFill>
                <a:effectLst>
                  <a:outerShdw blurRad="38100" dist="38100" dir="2700000" algn="tl">
                    <a:srgbClr val="000000">
                      <a:alpha val="43137"/>
                    </a:srgbClr>
                  </a:outerShdw>
                </a:effectLst>
                <a:cs typeface="B Nazanin" panose="00000400000000000000" pitchFamily="2" charset="-78"/>
              </a:rPr>
              <a:t>فصل دوم</a:t>
            </a:r>
          </a:p>
          <a:p>
            <a:pPr algn="ctr" rtl="1"/>
            <a:r>
              <a:rPr lang="fa-IR" sz="9600" b="1" dirty="0" smtClean="0">
                <a:solidFill>
                  <a:schemeClr val="tx1"/>
                </a:solidFill>
                <a:effectLst>
                  <a:outerShdw blurRad="38100" dist="38100" dir="2700000" algn="tl">
                    <a:srgbClr val="000000">
                      <a:alpha val="43137"/>
                    </a:srgbClr>
                  </a:outerShdw>
                </a:effectLst>
                <a:cs typeface="B Nazanin" panose="00000400000000000000" pitchFamily="2" charset="-78"/>
              </a:rPr>
              <a:t>ابزار و روش ها</a:t>
            </a:r>
            <a:endParaRPr lang="fa-IR" sz="9600" b="1" dirty="0">
              <a:solidFill>
                <a:schemeClr val="tx1"/>
              </a:solidFill>
              <a:effectLst>
                <a:outerShdw blurRad="38100" dist="38100" dir="2700000" algn="tl">
                  <a:srgbClr val="000000">
                    <a:alpha val="43137"/>
                  </a:srgbClr>
                </a:outerShdw>
              </a:effectLst>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8</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مقایسه</a:t>
            </a:r>
            <a:endParaRPr lang="en-US" sz="2200" dirty="0">
              <a:cs typeface="B Nazanin" panose="00000400000000000000" pitchFamily="2" charset="-78"/>
            </a:endParaRPr>
          </a:p>
        </p:txBody>
      </p:sp>
    </p:spTree>
    <p:extLst>
      <p:ext uri="{BB962C8B-B14F-4D97-AF65-F5344CB8AC3E}">
        <p14:creationId xmlns:p14="http://schemas.microsoft.com/office/powerpoint/2010/main" val="4303267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ابزار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محاسبات </a:t>
            </a:r>
            <a:r>
              <a:rPr lang="en-US" sz="2400" dirty="0" smtClean="0">
                <a:cs typeface="B Nazanin" panose="00000400000000000000" pitchFamily="2" charset="-78"/>
              </a:rPr>
              <a:t>LES</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30887"/>
          </a:xfrm>
          <a:prstGeom prst="rect">
            <a:avLst/>
          </a:prstGeom>
          <a:noFill/>
        </p:spPr>
        <p:txBody>
          <a:bodyPr wrap="square" rtlCol="0">
            <a:spAutoFit/>
          </a:bodyPr>
          <a:lstStyle/>
          <a:p>
            <a:pPr algn="r" rtl="1"/>
            <a:r>
              <a:rPr lang="fa-IR" sz="2200" dirty="0" smtClean="0">
                <a:cs typeface="B Nazanin" panose="00000400000000000000" pitchFamily="2" charset="-78"/>
              </a:rPr>
              <a:t>محاسبات </a:t>
            </a:r>
            <a:r>
              <a:rPr lang="en-US" sz="2200" dirty="0" smtClean="0">
                <a:cs typeface="B Nazanin" panose="00000400000000000000" pitchFamily="2" charset="-78"/>
              </a:rPr>
              <a:t>URANS</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معادلات کنترل</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این معادلات، </a:t>
            </a:r>
            <a:r>
              <a:rPr lang="fa-IR" sz="2800" dirty="0" smtClean="0">
                <a:solidFill>
                  <a:schemeClr val="tx1"/>
                </a:solidFill>
                <a:cs typeface="B Nazanin" panose="00000400000000000000" pitchFamily="2" charset="-78"/>
              </a:rPr>
              <a:t>معادلات</a:t>
            </a:r>
            <a:r>
              <a:rPr lang="en-US" sz="2800" dirty="0" err="1" smtClean="0">
                <a:solidFill>
                  <a:schemeClr val="tx1"/>
                </a:solidFill>
                <a:cs typeface="B Nazanin" panose="00000400000000000000" pitchFamily="2" charset="-78"/>
              </a:rPr>
              <a:t>Navier</a:t>
            </a:r>
            <a:r>
              <a:rPr lang="en-US" sz="2800" dirty="0" smtClean="0">
                <a:solidFill>
                  <a:schemeClr val="tx1"/>
                </a:solidFill>
                <a:cs typeface="B Nazanin" panose="00000400000000000000" pitchFamily="2" charset="-78"/>
              </a:rPr>
              <a:t>-Stroke </a:t>
            </a:r>
            <a:r>
              <a:rPr lang="fa-IR" sz="2800" dirty="0" smtClean="0">
                <a:solidFill>
                  <a:schemeClr val="tx1"/>
                </a:solidFill>
                <a:cs typeface="B Nazanin" panose="00000400000000000000" pitchFamily="2" charset="-78"/>
              </a:rPr>
              <a:t> ناپایدار </a:t>
            </a:r>
            <a:r>
              <a:rPr lang="fa-IR" sz="2800" dirty="0">
                <a:solidFill>
                  <a:schemeClr val="tx1"/>
                </a:solidFill>
                <a:cs typeface="B Nazanin" panose="00000400000000000000" pitchFamily="2" charset="-78"/>
              </a:rPr>
              <a:t>هستند که بقاء توده ها، تکانه های حرکت و انرژی را توصیف می کنند. جریان، قانون گاز ایده آل را </a:t>
            </a:r>
            <a:r>
              <a:rPr lang="en-US" sz="2800" dirty="0">
                <a:solidFill>
                  <a:schemeClr val="tx1"/>
                </a:solidFill>
                <a:cs typeface="B Nazanin" panose="00000400000000000000" pitchFamily="2" charset="-78"/>
              </a:rPr>
              <a:t>p = </a:t>
            </a:r>
            <a:r>
              <a:rPr lang="el-GR" sz="2800" dirty="0">
                <a:solidFill>
                  <a:schemeClr val="tx1"/>
                </a:solidFill>
                <a:cs typeface="B Nazanin" panose="00000400000000000000" pitchFamily="2" charset="-78"/>
              </a:rPr>
              <a:t>ρ </a:t>
            </a:r>
            <a:r>
              <a:rPr lang="en-US" sz="2800" dirty="0">
                <a:solidFill>
                  <a:schemeClr val="tx1"/>
                </a:solidFill>
                <a:cs typeface="B Nazanin" panose="00000400000000000000" pitchFamily="2" charset="-78"/>
              </a:rPr>
              <a:t>r T </a:t>
            </a:r>
            <a:r>
              <a:rPr lang="fa-IR" sz="2800" dirty="0" smtClean="0">
                <a:solidFill>
                  <a:schemeClr val="tx1"/>
                </a:solidFill>
                <a:cs typeface="B Nazanin" panose="00000400000000000000" pitchFamily="2" charset="-78"/>
              </a:rPr>
              <a:t> را </a:t>
            </a:r>
            <a:r>
              <a:rPr lang="fa-IR" sz="2800" dirty="0">
                <a:solidFill>
                  <a:schemeClr val="tx1"/>
                </a:solidFill>
                <a:cs typeface="B Nazanin" panose="00000400000000000000" pitchFamily="2" charset="-78"/>
              </a:rPr>
              <a:t>دنبال می کند که در اینجا </a:t>
            </a:r>
            <a:r>
              <a:rPr lang="en-US" sz="2800" dirty="0">
                <a:solidFill>
                  <a:schemeClr val="tx1"/>
                </a:solidFill>
                <a:cs typeface="B Nazanin" panose="00000400000000000000" pitchFamily="2" charset="-78"/>
              </a:rPr>
              <a:t>r </a:t>
            </a:r>
            <a:r>
              <a:rPr lang="fa-IR" sz="2800" dirty="0">
                <a:solidFill>
                  <a:schemeClr val="tx1"/>
                </a:solidFill>
                <a:cs typeface="B Nazanin" panose="00000400000000000000" pitchFamily="2" charset="-78"/>
              </a:rPr>
              <a:t>مربوط به پایداری گاز ترکیبی است. چسبندگی و غلظت مایع، قانون سوترلند و فلوی گرما، قانون فوریر را دنبال می کند. برای </a:t>
            </a:r>
            <a:r>
              <a:rPr lang="en-US" sz="2800" dirty="0">
                <a:solidFill>
                  <a:schemeClr val="tx1"/>
                </a:solidFill>
                <a:cs typeface="B Nazanin" panose="00000400000000000000" pitchFamily="2" charset="-78"/>
              </a:rPr>
              <a:t>LES، </a:t>
            </a:r>
            <a:r>
              <a:rPr lang="fa-IR" sz="2800" dirty="0">
                <a:solidFill>
                  <a:schemeClr val="tx1"/>
                </a:solidFill>
                <a:cs typeface="B Nazanin" panose="00000400000000000000" pitchFamily="2" charset="-78"/>
              </a:rPr>
              <a:t>تفکیک مقیاس ها بوسیله ی فیلترینگ مقیاس های جریان های کم بدست می آید که به درستی نمی تواند توسط شبکه نشان داده شود. تاثیر آن ها بر روی محیط های فیلتر شده توسط </a:t>
            </a:r>
            <a:r>
              <a:rPr lang="fa-IR" sz="2800" dirty="0" smtClean="0">
                <a:solidFill>
                  <a:schemeClr val="tx1"/>
                </a:solidFill>
                <a:cs typeface="B Nazanin" panose="00000400000000000000" pitchFamily="2" charset="-78"/>
              </a:rPr>
              <a:t>مدل</a:t>
            </a:r>
            <a:r>
              <a:rPr lang="en-US" sz="2800" dirty="0" smtClean="0">
                <a:solidFill>
                  <a:schemeClr val="tx1"/>
                </a:solidFill>
                <a:cs typeface="B Nazanin" panose="00000400000000000000" pitchFamily="2" charset="-78"/>
              </a:rPr>
              <a:t>SGS </a:t>
            </a:r>
            <a:r>
              <a:rPr lang="fa-IR" sz="2800" dirty="0" smtClean="0">
                <a:solidFill>
                  <a:schemeClr val="tx1"/>
                </a:solidFill>
                <a:cs typeface="B Nazanin" panose="00000400000000000000" pitchFamily="2" charset="-78"/>
              </a:rPr>
              <a:t> شبیه </a:t>
            </a:r>
            <a:r>
              <a:rPr lang="fa-IR" sz="2800" dirty="0">
                <a:solidFill>
                  <a:schemeClr val="tx1"/>
                </a:solidFill>
                <a:cs typeface="B Nazanin" panose="00000400000000000000" pitchFamily="2" charset="-78"/>
              </a:rPr>
              <a:t>سازی می شود. </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9</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مقایسه</a:t>
            </a:r>
            <a:endParaRPr lang="en-US" sz="2200" dirty="0">
              <a:cs typeface="B Nazanin" panose="00000400000000000000" pitchFamily="2" charset="-78"/>
            </a:endParaRPr>
          </a:p>
        </p:txBody>
      </p:sp>
    </p:spTree>
    <p:extLst>
      <p:ext uri="{BB962C8B-B14F-4D97-AF65-F5344CB8AC3E}">
        <p14:creationId xmlns:p14="http://schemas.microsoft.com/office/powerpoint/2010/main" val="23703834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ابزار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محاسبات </a:t>
            </a:r>
            <a:r>
              <a:rPr lang="en-US" sz="2400" dirty="0" smtClean="0">
                <a:cs typeface="B Nazanin" panose="00000400000000000000" pitchFamily="2" charset="-78"/>
              </a:rPr>
              <a:t>LES</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30887"/>
          </a:xfrm>
          <a:prstGeom prst="rect">
            <a:avLst/>
          </a:prstGeom>
          <a:noFill/>
        </p:spPr>
        <p:txBody>
          <a:bodyPr wrap="square" rtlCol="0">
            <a:spAutoFit/>
          </a:bodyPr>
          <a:lstStyle/>
          <a:p>
            <a:pPr algn="r" rtl="1"/>
            <a:r>
              <a:rPr lang="fa-IR" sz="2200" dirty="0" smtClean="0">
                <a:cs typeface="B Nazanin" panose="00000400000000000000" pitchFamily="2" charset="-78"/>
              </a:rPr>
              <a:t>محاسبات </a:t>
            </a:r>
            <a:r>
              <a:rPr lang="en-US" sz="2200" dirty="0" smtClean="0">
                <a:cs typeface="B Nazanin" panose="00000400000000000000" pitchFamily="2" charset="-78"/>
              </a:rPr>
              <a:t>URANS</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nchorCtr="0"/>
          <a:lstStyle/>
          <a:p>
            <a:pPr marL="457200" indent="-457200" algn="just" rtl="1">
              <a:lnSpc>
                <a:spcPct val="150000"/>
              </a:lnSpc>
              <a:buFont typeface="Wingdings" panose="05000000000000000000" pitchFamily="2" charset="2"/>
              <a:buChar char="§"/>
            </a:pPr>
            <a:r>
              <a:rPr lang="en-US" sz="2600" dirty="0">
                <a:solidFill>
                  <a:schemeClr val="tx1"/>
                </a:solidFill>
                <a:cs typeface="B Nazanin" panose="00000400000000000000" pitchFamily="2" charset="-78"/>
              </a:rPr>
              <a:t>LES، </a:t>
            </a:r>
            <a:r>
              <a:rPr lang="fa-IR" sz="2600" dirty="0">
                <a:solidFill>
                  <a:schemeClr val="tx1"/>
                </a:solidFill>
                <a:cs typeface="B Nazanin" panose="00000400000000000000" pitchFamily="2" charset="-78"/>
              </a:rPr>
              <a:t>عملکرد فیلترینگ فاور را درگیر می سازد که برای حالت فضایی کاهش می یابد و کارکردهای فیلتر که موقتا ثابت هستند را درگیر می سازد</a:t>
            </a:r>
            <a:r>
              <a:rPr lang="fa-IR" sz="2600" dirty="0" smtClean="0">
                <a:solidFill>
                  <a:schemeClr val="tx1"/>
                </a:solidFill>
                <a:cs typeface="B Nazanin" panose="00000400000000000000" pitchFamily="2" charset="-78"/>
              </a:rPr>
              <a:t>.</a:t>
            </a:r>
          </a:p>
          <a:p>
            <a:pPr marL="457200" indent="-457200" algn="just" rtl="1">
              <a:lnSpc>
                <a:spcPct val="150000"/>
              </a:lnSpc>
              <a:buFont typeface="Wingdings" panose="05000000000000000000" pitchFamily="2" charset="2"/>
              <a:buChar char="§"/>
            </a:pPr>
            <a:endParaRPr lang="fa-IR" sz="2800" dirty="0" smtClean="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000" dirty="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r>
              <a:rPr lang="fa-IR" sz="2600" dirty="0">
                <a:solidFill>
                  <a:schemeClr val="tx1"/>
                </a:solidFill>
                <a:cs typeface="B Nazanin" panose="00000400000000000000" pitchFamily="2" charset="-78"/>
              </a:rPr>
              <a:t>تانور </a:t>
            </a:r>
            <a:r>
              <a:rPr lang="fa-IR" sz="2600" dirty="0" smtClean="0">
                <a:solidFill>
                  <a:schemeClr val="tx1"/>
                </a:solidFill>
                <a:cs typeface="B Nazanin" panose="00000400000000000000" pitchFamily="2" charset="-78"/>
              </a:rPr>
              <a:t>فشار</a:t>
            </a:r>
            <a:r>
              <a:rPr lang="en-US" sz="2600" dirty="0" smtClean="0">
                <a:solidFill>
                  <a:schemeClr val="tx1"/>
                </a:solidFill>
                <a:cs typeface="B Nazanin" panose="00000400000000000000" pitchFamily="2" charset="-78"/>
              </a:rPr>
              <a:t>SGS </a:t>
            </a:r>
            <a:r>
              <a:rPr lang="fa-IR" sz="2600" dirty="0" smtClean="0">
                <a:solidFill>
                  <a:schemeClr val="tx1"/>
                </a:solidFill>
                <a:cs typeface="B Nazanin" panose="00000400000000000000" pitchFamily="2" charset="-78"/>
              </a:rPr>
              <a:t> بوسیله </a:t>
            </a:r>
            <a:r>
              <a:rPr lang="fa-IR" sz="2600" dirty="0">
                <a:solidFill>
                  <a:schemeClr val="tx1"/>
                </a:solidFill>
                <a:cs typeface="B Nazanin" panose="00000400000000000000" pitchFamily="2" charset="-78"/>
              </a:rPr>
              <a:t>استفاده از </a:t>
            </a:r>
            <a:r>
              <a:rPr lang="fa-IR" sz="2600" dirty="0" smtClean="0">
                <a:solidFill>
                  <a:schemeClr val="tx1"/>
                </a:solidFill>
                <a:cs typeface="B Nazanin" panose="00000400000000000000" pitchFamily="2" charset="-78"/>
              </a:rPr>
              <a:t>فرضیه</a:t>
            </a:r>
            <a:r>
              <a:rPr lang="en-US" sz="2600" dirty="0" err="1" smtClean="0">
                <a:solidFill>
                  <a:schemeClr val="tx1"/>
                </a:solidFill>
                <a:cs typeface="B Nazanin" panose="00000400000000000000" pitchFamily="2" charset="-78"/>
              </a:rPr>
              <a:t>Boussinesq</a:t>
            </a:r>
            <a:r>
              <a:rPr lang="en-US" sz="2600" dirty="0" smtClean="0">
                <a:solidFill>
                  <a:schemeClr val="tx1"/>
                </a:solidFill>
                <a:cs typeface="B Nazanin" panose="00000400000000000000" pitchFamily="2" charset="-78"/>
              </a:rPr>
              <a:t> </a:t>
            </a:r>
            <a:r>
              <a:rPr lang="fa-IR" sz="2600" dirty="0" smtClean="0">
                <a:solidFill>
                  <a:schemeClr val="tx1"/>
                </a:solidFill>
                <a:cs typeface="B Nazanin" panose="00000400000000000000" pitchFamily="2" charset="-78"/>
              </a:rPr>
              <a:t> شبیه </a:t>
            </a:r>
            <a:r>
              <a:rPr lang="fa-IR" sz="2600" dirty="0">
                <a:solidFill>
                  <a:schemeClr val="tx1"/>
                </a:solidFill>
                <a:cs typeface="B Nazanin" panose="00000400000000000000" pitchFamily="2" charset="-78"/>
              </a:rPr>
              <a:t>سازی شده است. </a:t>
            </a:r>
            <a:endParaRPr lang="fa-IR" sz="2600" dirty="0" smtClean="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a:solidFill>
                <a:schemeClr val="tx1"/>
              </a:solidFill>
              <a:cs typeface="B Nazanin" panose="00000400000000000000" pitchFamily="2" charset="-78"/>
            </a:endParaRPr>
          </a:p>
          <a:p>
            <a:pPr marL="457200" indent="-457200" algn="just" rtl="1">
              <a:lnSpc>
                <a:spcPct val="150000"/>
              </a:lnSpc>
              <a:buFont typeface="Wingdings" panose="05000000000000000000" pitchFamily="2" charset="2"/>
              <a:buChar char="§"/>
            </a:pPr>
            <a:r>
              <a:rPr lang="fa-IR" sz="2600" dirty="0">
                <a:solidFill>
                  <a:schemeClr val="tx1"/>
                </a:solidFill>
                <a:cs typeface="B Nazanin" panose="00000400000000000000" pitchFamily="2" charset="-78"/>
              </a:rPr>
              <a:t>در قیاس با </a:t>
            </a:r>
            <a:r>
              <a:rPr lang="en-US" sz="2600" dirty="0">
                <a:solidFill>
                  <a:schemeClr val="tx1"/>
                </a:solidFill>
                <a:cs typeface="B Nazanin" panose="00000400000000000000" pitchFamily="2" charset="-78"/>
              </a:rPr>
              <a:t>LES، </a:t>
            </a:r>
            <a:r>
              <a:rPr lang="fa-IR" sz="2600" dirty="0">
                <a:solidFill>
                  <a:schemeClr val="tx1"/>
                </a:solidFill>
                <a:cs typeface="B Nazanin" panose="00000400000000000000" pitchFamily="2" charset="-78"/>
              </a:rPr>
              <a:t>راهبرد </a:t>
            </a:r>
            <a:r>
              <a:rPr lang="en-US" sz="2600" dirty="0" smtClean="0">
                <a:solidFill>
                  <a:schemeClr val="tx1"/>
                </a:solidFill>
                <a:cs typeface="B Nazanin" panose="00000400000000000000" pitchFamily="2" charset="-78"/>
              </a:rPr>
              <a:t>RANS</a:t>
            </a:r>
            <a:r>
              <a:rPr lang="fa-IR" sz="2600" dirty="0" smtClean="0">
                <a:solidFill>
                  <a:schemeClr val="tx1"/>
                </a:solidFill>
                <a:cs typeface="B Nazanin" panose="00000400000000000000" pitchFamily="2" charset="-78"/>
              </a:rPr>
              <a:t> براساس </a:t>
            </a:r>
            <a:r>
              <a:rPr lang="fa-IR" sz="2600" dirty="0">
                <a:solidFill>
                  <a:schemeClr val="tx1"/>
                </a:solidFill>
                <a:cs typeface="B Nazanin" panose="00000400000000000000" pitchFamily="2" charset="-78"/>
              </a:rPr>
              <a:t>شبیه سازی تمامی مقیاس های آشفتگی است. تنسور فشار رینولد در </a:t>
            </a:r>
            <a:r>
              <a:rPr lang="fa-IR" sz="2600" dirty="0" smtClean="0">
                <a:solidFill>
                  <a:schemeClr val="tx1"/>
                </a:solidFill>
                <a:cs typeface="B Nazanin" panose="00000400000000000000" pitchFamily="2" charset="-78"/>
              </a:rPr>
              <a:t>معادلات</a:t>
            </a:r>
            <a:r>
              <a:rPr lang="en-US" sz="2600" dirty="0" smtClean="0">
                <a:solidFill>
                  <a:schemeClr val="tx1"/>
                </a:solidFill>
                <a:cs typeface="B Nazanin" panose="00000400000000000000" pitchFamily="2" charset="-78"/>
              </a:rPr>
              <a:t>RANS </a:t>
            </a:r>
            <a:r>
              <a:rPr lang="fa-IR" sz="2600" dirty="0" smtClean="0">
                <a:solidFill>
                  <a:schemeClr val="tx1"/>
                </a:solidFill>
                <a:cs typeface="B Nazanin" panose="00000400000000000000" pitchFamily="2" charset="-78"/>
              </a:rPr>
              <a:t> به </a:t>
            </a:r>
            <a:r>
              <a:rPr lang="fa-IR" sz="2600" dirty="0">
                <a:solidFill>
                  <a:schemeClr val="tx1"/>
                </a:solidFill>
                <a:cs typeface="B Nazanin" panose="00000400000000000000" pitchFamily="2" charset="-78"/>
              </a:rPr>
              <a:t>این صورت ارائه می شود:</a:t>
            </a:r>
            <a:endParaRPr lang="fa-IR" sz="2600" dirty="0" smtClean="0">
              <a:solidFill>
                <a:schemeClr val="tx1"/>
              </a:solidFill>
              <a:cs typeface="B Nazanin" panose="00000400000000000000" pitchFamily="2" charset="-78"/>
            </a:endParaRP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10</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مقایسه</a:t>
            </a:r>
            <a:endParaRPr lang="en-US" sz="2200" dirty="0">
              <a:cs typeface="B Nazanin" panose="00000400000000000000" pitchFamily="2" charset="-78"/>
            </a:endParaRPr>
          </a:p>
        </p:txBody>
      </p:sp>
      <p:pic>
        <p:nvPicPr>
          <p:cNvPr id="27" name="Picture 26"/>
          <p:cNvPicPr/>
          <p:nvPr/>
        </p:nvPicPr>
        <p:blipFill>
          <a:blip r:embed="rId2"/>
          <a:stretch>
            <a:fillRect/>
          </a:stretch>
        </p:blipFill>
        <p:spPr>
          <a:xfrm>
            <a:off x="1805458" y="1617732"/>
            <a:ext cx="6161723" cy="780437"/>
          </a:xfrm>
          <a:prstGeom prst="rect">
            <a:avLst/>
          </a:prstGeom>
        </p:spPr>
      </p:pic>
      <p:pic>
        <p:nvPicPr>
          <p:cNvPr id="28" name="Picture 27"/>
          <p:cNvPicPr/>
          <p:nvPr/>
        </p:nvPicPr>
        <p:blipFill>
          <a:blip r:embed="rId3"/>
          <a:stretch>
            <a:fillRect/>
          </a:stretch>
        </p:blipFill>
        <p:spPr>
          <a:xfrm>
            <a:off x="1976431" y="3373162"/>
            <a:ext cx="5819775" cy="933450"/>
          </a:xfrm>
          <a:prstGeom prst="rect">
            <a:avLst/>
          </a:prstGeom>
        </p:spPr>
      </p:pic>
      <p:pic>
        <p:nvPicPr>
          <p:cNvPr id="29" name="Picture 28"/>
          <p:cNvPicPr/>
          <p:nvPr/>
        </p:nvPicPr>
        <p:blipFill>
          <a:blip r:embed="rId4"/>
          <a:stretch>
            <a:fillRect/>
          </a:stretch>
        </p:blipFill>
        <p:spPr>
          <a:xfrm>
            <a:off x="2032093" y="5822273"/>
            <a:ext cx="5800725" cy="533400"/>
          </a:xfrm>
          <a:prstGeom prst="rect">
            <a:avLst/>
          </a:prstGeom>
        </p:spPr>
      </p:pic>
    </p:spTree>
    <p:extLst>
      <p:ext uri="{BB962C8B-B14F-4D97-AF65-F5344CB8AC3E}">
        <p14:creationId xmlns:p14="http://schemas.microsoft.com/office/powerpoint/2010/main" val="8949122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Straight Connector 6"/>
          <p:cNvCxnSpPr/>
          <p:nvPr/>
        </p:nvCxnSpPr>
        <p:spPr>
          <a:xfrm flipH="1">
            <a:off x="9650278" y="542440"/>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5" name="Flowchart: Delay 4"/>
          <p:cNvSpPr/>
          <p:nvPr/>
        </p:nvSpPr>
        <p:spPr>
          <a:xfrm rot="5400000">
            <a:off x="11672804" y="423741"/>
            <a:ext cx="635430" cy="836908"/>
          </a:xfrm>
          <a:prstGeom prst="flowChartDelay">
            <a:avLst/>
          </a:prstGeom>
          <a:solidFill>
            <a:schemeClr val="bg1">
              <a:lumMod val="95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TextBox 7"/>
          <p:cNvSpPr txBox="1"/>
          <p:nvPr/>
        </p:nvSpPr>
        <p:spPr>
          <a:xfrm>
            <a:off x="9996400" y="580439"/>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مقدمه</a:t>
            </a:r>
            <a:endParaRPr lang="en-US" sz="2200" dirty="0">
              <a:cs typeface="B Nazanin" panose="00000400000000000000" pitchFamily="2" charset="-78"/>
            </a:endParaRPr>
          </a:p>
        </p:txBody>
      </p:sp>
      <p:cxnSp>
        <p:nvCxnSpPr>
          <p:cNvPr id="9" name="Straight Connector 8"/>
          <p:cNvCxnSpPr/>
          <p:nvPr/>
        </p:nvCxnSpPr>
        <p:spPr>
          <a:xfrm flipH="1">
            <a:off x="9650278" y="1388039"/>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0" name="Flowchart: Delay 9"/>
          <p:cNvSpPr/>
          <p:nvPr/>
        </p:nvSpPr>
        <p:spPr>
          <a:xfrm rot="5400000">
            <a:off x="11672804" y="1271782"/>
            <a:ext cx="635430" cy="836908"/>
          </a:xfrm>
          <a:prstGeom prst="flowChartDelay">
            <a:avLst/>
          </a:prstGeom>
          <a:solidFill>
            <a:schemeClr val="tx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1" name="TextBox 10"/>
          <p:cNvSpPr txBox="1"/>
          <p:nvPr/>
        </p:nvSpPr>
        <p:spPr>
          <a:xfrm>
            <a:off x="9603693" y="1422881"/>
            <a:ext cx="2014957" cy="461665"/>
          </a:xfrm>
          <a:prstGeom prst="rect">
            <a:avLst/>
          </a:prstGeom>
          <a:noFill/>
        </p:spPr>
        <p:txBody>
          <a:bodyPr wrap="square" rtlCol="0">
            <a:spAutoFit/>
          </a:bodyPr>
          <a:lstStyle/>
          <a:p>
            <a:pPr algn="r" rtl="1"/>
            <a:r>
              <a:rPr lang="fa-IR" sz="2400" b="1" dirty="0" smtClean="0">
                <a:effectLst>
                  <a:outerShdw blurRad="38100" dist="38100" dir="2700000" algn="tl">
                    <a:srgbClr val="000000">
                      <a:alpha val="43137"/>
                    </a:srgbClr>
                  </a:outerShdw>
                </a:effectLst>
                <a:cs typeface="B Nazanin" panose="00000400000000000000" pitchFamily="2" charset="-78"/>
              </a:rPr>
              <a:t>ابزار و روش ها</a:t>
            </a:r>
            <a:endParaRPr lang="en-US" sz="2200" b="1" dirty="0">
              <a:effectLst>
                <a:outerShdw blurRad="38100" dist="38100" dir="2700000" algn="tl">
                  <a:srgbClr val="000000">
                    <a:alpha val="43137"/>
                  </a:srgbClr>
                </a:outerShdw>
              </a:effectLst>
              <a:cs typeface="B Nazanin" panose="00000400000000000000" pitchFamily="2" charset="-78"/>
            </a:endParaRPr>
          </a:p>
        </p:txBody>
      </p:sp>
      <p:cxnSp>
        <p:nvCxnSpPr>
          <p:cNvPr id="12" name="Straight Connector 11"/>
          <p:cNvCxnSpPr/>
          <p:nvPr/>
        </p:nvCxnSpPr>
        <p:spPr>
          <a:xfrm flipH="1">
            <a:off x="9650278" y="2233638"/>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3" name="Flowchart: Delay 12"/>
          <p:cNvSpPr/>
          <p:nvPr/>
        </p:nvSpPr>
        <p:spPr>
          <a:xfrm rot="5400000">
            <a:off x="11672804" y="2116579"/>
            <a:ext cx="635430" cy="836908"/>
          </a:xfrm>
          <a:prstGeom prst="flowChartDelay">
            <a:avLst/>
          </a:prstGeom>
          <a:solidFill>
            <a:schemeClr val="accent1">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4" name="TextBox 13"/>
          <p:cNvSpPr txBox="1"/>
          <p:nvPr/>
        </p:nvSpPr>
        <p:spPr>
          <a:xfrm>
            <a:off x="9996399" y="2288848"/>
            <a:ext cx="1570495" cy="461665"/>
          </a:xfrm>
          <a:prstGeom prst="rect">
            <a:avLst/>
          </a:prstGeom>
          <a:noFill/>
        </p:spPr>
        <p:txBody>
          <a:bodyPr wrap="square" rtlCol="0">
            <a:spAutoFit/>
          </a:bodyPr>
          <a:lstStyle/>
          <a:p>
            <a:pPr algn="r" rtl="1"/>
            <a:r>
              <a:rPr lang="fa-IR" sz="2400" dirty="0" smtClean="0">
                <a:cs typeface="B Nazanin" panose="00000400000000000000" pitchFamily="2" charset="-78"/>
              </a:rPr>
              <a:t>محاسبات </a:t>
            </a:r>
            <a:r>
              <a:rPr lang="en-US" sz="2400" dirty="0" smtClean="0">
                <a:cs typeface="B Nazanin" panose="00000400000000000000" pitchFamily="2" charset="-78"/>
              </a:rPr>
              <a:t>LES</a:t>
            </a:r>
            <a:endParaRPr lang="en-US" sz="2200" dirty="0">
              <a:cs typeface="B Nazanin" panose="00000400000000000000" pitchFamily="2" charset="-78"/>
            </a:endParaRPr>
          </a:p>
        </p:txBody>
      </p:sp>
      <p:cxnSp>
        <p:nvCxnSpPr>
          <p:cNvPr id="15" name="Straight Connector 14"/>
          <p:cNvCxnSpPr/>
          <p:nvPr/>
        </p:nvCxnSpPr>
        <p:spPr>
          <a:xfrm flipH="1">
            <a:off x="9650277" y="3079237"/>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6" name="Flowchart: Delay 15"/>
          <p:cNvSpPr/>
          <p:nvPr/>
        </p:nvSpPr>
        <p:spPr>
          <a:xfrm rot="5400000">
            <a:off x="11667633" y="2955894"/>
            <a:ext cx="635430" cy="836908"/>
          </a:xfrm>
          <a:prstGeom prst="flowChartDelay">
            <a:avLst/>
          </a:prstGeom>
          <a:solidFill>
            <a:schemeClr val="accent2">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7" name="TextBox 16"/>
          <p:cNvSpPr txBox="1"/>
          <p:nvPr/>
        </p:nvSpPr>
        <p:spPr>
          <a:xfrm>
            <a:off x="9650278" y="3119258"/>
            <a:ext cx="1864948" cy="430887"/>
          </a:xfrm>
          <a:prstGeom prst="rect">
            <a:avLst/>
          </a:prstGeom>
          <a:noFill/>
        </p:spPr>
        <p:txBody>
          <a:bodyPr wrap="square" rtlCol="0">
            <a:spAutoFit/>
          </a:bodyPr>
          <a:lstStyle/>
          <a:p>
            <a:pPr algn="r" rtl="1"/>
            <a:r>
              <a:rPr lang="fa-IR" sz="2200" dirty="0" smtClean="0">
                <a:cs typeface="B Nazanin" panose="00000400000000000000" pitchFamily="2" charset="-78"/>
              </a:rPr>
              <a:t>محاسبات </a:t>
            </a:r>
            <a:r>
              <a:rPr lang="en-US" sz="2200" dirty="0" smtClean="0">
                <a:cs typeface="B Nazanin" panose="00000400000000000000" pitchFamily="2" charset="-78"/>
              </a:rPr>
              <a:t>URANS</a:t>
            </a:r>
            <a:endParaRPr lang="en-US" sz="2200" dirty="0">
              <a:cs typeface="B Nazanin" panose="00000400000000000000" pitchFamily="2" charset="-78"/>
            </a:endParaRPr>
          </a:p>
        </p:txBody>
      </p:sp>
      <p:cxnSp>
        <p:nvCxnSpPr>
          <p:cNvPr id="18" name="Straight Connector 17"/>
          <p:cNvCxnSpPr/>
          <p:nvPr/>
        </p:nvCxnSpPr>
        <p:spPr>
          <a:xfrm flipH="1">
            <a:off x="9650277" y="3924836"/>
            <a:ext cx="2541724"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19" name="Flowchart: Delay 18"/>
          <p:cNvSpPr/>
          <p:nvPr/>
        </p:nvSpPr>
        <p:spPr>
          <a:xfrm rot="5400000">
            <a:off x="11667634" y="3807774"/>
            <a:ext cx="635430" cy="836908"/>
          </a:xfrm>
          <a:prstGeom prst="flowChartDelay">
            <a:avLst/>
          </a:prstGeom>
          <a:solidFill>
            <a:schemeClr val="accent4">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21" name="Straight Connector 20"/>
          <p:cNvCxnSpPr/>
          <p:nvPr/>
        </p:nvCxnSpPr>
        <p:spPr>
          <a:xfrm flipH="1">
            <a:off x="9650278" y="4808263"/>
            <a:ext cx="2541722" cy="0"/>
          </a:xfrm>
          <a:prstGeom prst="line">
            <a:avLst/>
          </a:prstGeom>
          <a:ln w="28575"/>
          <a:effectLst>
            <a:outerShdw blurRad="50800" dist="38100" dir="5400000" algn="t" rotWithShape="0">
              <a:prstClr val="black">
                <a:alpha val="40000"/>
              </a:prstClr>
            </a:outerShdw>
          </a:effectLst>
          <a:scene3d>
            <a:camera prst="orthographicFront"/>
            <a:lightRig rig="threePt" dir="t"/>
          </a:scene3d>
          <a:sp3d>
            <a:bevelT/>
          </a:sp3d>
        </p:spPr>
        <p:style>
          <a:lnRef idx="3">
            <a:schemeClr val="dk1"/>
          </a:lnRef>
          <a:fillRef idx="0">
            <a:schemeClr val="dk1"/>
          </a:fillRef>
          <a:effectRef idx="2">
            <a:schemeClr val="dk1"/>
          </a:effectRef>
          <a:fontRef idx="minor">
            <a:schemeClr val="tx1"/>
          </a:fontRef>
        </p:style>
      </p:cxnSp>
      <p:sp>
        <p:nvSpPr>
          <p:cNvPr id="22" name="Flowchart: Delay 21"/>
          <p:cNvSpPr/>
          <p:nvPr/>
        </p:nvSpPr>
        <p:spPr>
          <a:xfrm rot="5400000">
            <a:off x="11667634" y="4676575"/>
            <a:ext cx="635430" cy="836908"/>
          </a:xfrm>
          <a:prstGeom prst="flowChartDelay">
            <a:avLst/>
          </a:prstGeom>
          <a:solidFill>
            <a:schemeClr val="accent6">
              <a:lumMod val="20000"/>
              <a:lumOff val="80000"/>
            </a:schemeClr>
          </a:solidFill>
          <a:effectLst>
            <a:outerShdw blurRad="50800" dist="38100" dir="5400000" algn="t" rotWithShape="0">
              <a:prstClr val="black">
                <a:alpha val="40000"/>
              </a:prstClr>
            </a:outerShdw>
          </a:effectLst>
          <a:scene3d>
            <a:camera prst="orthographicFront"/>
            <a:lightRig rig="threePt" dir="t"/>
          </a:scene3d>
          <a:sp3d>
            <a:bevelT/>
          </a:sp3d>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3" name="TextBox 22"/>
          <p:cNvSpPr txBox="1"/>
          <p:nvPr/>
        </p:nvSpPr>
        <p:spPr>
          <a:xfrm>
            <a:off x="9712264" y="4815210"/>
            <a:ext cx="1854630" cy="461665"/>
          </a:xfrm>
          <a:prstGeom prst="rect">
            <a:avLst/>
          </a:prstGeom>
          <a:noFill/>
        </p:spPr>
        <p:txBody>
          <a:bodyPr wrap="square" rtlCol="0">
            <a:spAutoFit/>
          </a:bodyPr>
          <a:lstStyle/>
          <a:p>
            <a:pPr algn="r" rtl="1"/>
            <a:r>
              <a:rPr lang="fa-IR" sz="2400" dirty="0" smtClean="0">
                <a:cs typeface="B Nazanin" panose="00000400000000000000" pitchFamily="2" charset="-78"/>
              </a:rPr>
              <a:t>نتیجه گیری</a:t>
            </a:r>
            <a:endParaRPr lang="en-US" sz="2200" dirty="0">
              <a:cs typeface="B Nazanin" panose="00000400000000000000" pitchFamily="2" charset="-78"/>
            </a:endParaRPr>
          </a:p>
        </p:txBody>
      </p:sp>
      <p:sp>
        <p:nvSpPr>
          <p:cNvPr id="24" name="Rectangle 23"/>
          <p:cNvSpPr/>
          <p:nvPr/>
        </p:nvSpPr>
        <p:spPr>
          <a:xfrm>
            <a:off x="139486" y="232476"/>
            <a:ext cx="9293818" cy="6400800"/>
          </a:xfrm>
          <a:prstGeom prst="rect">
            <a:avLst/>
          </a:prstGeom>
          <a:solidFill>
            <a:schemeClr val="tx2">
              <a:lumMod val="20000"/>
              <a:lumOff val="80000"/>
            </a:schemeClr>
          </a:solidFill>
          <a:ln w="28575"/>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nchorCtr="0"/>
          <a:lstStyle/>
          <a:p>
            <a:pPr algn="just" rtl="1">
              <a:lnSpc>
                <a:spcPct val="150000"/>
              </a:lnSpc>
            </a:pPr>
            <a:r>
              <a:rPr lang="fa-IR" sz="2800" b="1" u="sng" dirty="0">
                <a:solidFill>
                  <a:schemeClr val="tx1"/>
                </a:solidFill>
                <a:cs typeface="B Nazanin" panose="00000400000000000000" pitchFamily="2" charset="-78"/>
              </a:rPr>
              <a:t>وضعیت های مرزی</a:t>
            </a:r>
          </a:p>
          <a:p>
            <a:pPr marL="457200" indent="-457200" algn="just" rtl="1">
              <a:lnSpc>
                <a:spcPct val="150000"/>
              </a:lnSpc>
              <a:buFont typeface="Wingdings" panose="05000000000000000000" pitchFamily="2" charset="2"/>
              <a:buChar char="§"/>
            </a:pPr>
            <a:r>
              <a:rPr lang="fa-IR" sz="2800" dirty="0">
                <a:solidFill>
                  <a:schemeClr val="tx1"/>
                </a:solidFill>
                <a:cs typeface="B Nazanin" panose="00000400000000000000" pitchFamily="2" charset="-78"/>
              </a:rPr>
              <a:t>یک وضعیت تزریق همراه با پارامترهای داده های تجربی در دهانه بکار گرفته شده است. برای کاهش هزینه های محاسبات، چهار پایه در راس و پایین کمپرسور جا نیوفتاده اند. تاثیر آن ها بر روی دهانه بوسیله ی تراکم تلاطم در مجرا مورد لحاظ قرار می گیرد. متاسفاته اطلاعاتی در مقیاس طول تلاطم ها در آزمایشات در دست نیست. برای </a:t>
            </a:r>
            <a:r>
              <a:rPr lang="en-US" sz="2800" dirty="0">
                <a:solidFill>
                  <a:schemeClr val="tx1"/>
                </a:solidFill>
                <a:cs typeface="B Nazanin" panose="00000400000000000000" pitchFamily="2" charset="-78"/>
              </a:rPr>
              <a:t>LES، </a:t>
            </a:r>
            <a:r>
              <a:rPr lang="fa-IR" sz="2800" dirty="0">
                <a:solidFill>
                  <a:schemeClr val="tx1"/>
                </a:solidFill>
                <a:cs typeface="B Nazanin" panose="00000400000000000000" pitchFamily="2" charset="-78"/>
              </a:rPr>
              <a:t>وضعیت مرزی بر روی نسخه ساده شده روش جریان متلاطم ترکیبی متمرکز می شود که آشفتگی هایی را در جریان نشان می دهد که تاثیرات تلاطم را شبیه سازی می کنند. </a:t>
            </a:r>
          </a:p>
        </p:txBody>
      </p:sp>
      <p:sp>
        <p:nvSpPr>
          <p:cNvPr id="33" name="Action Button: Back or Previous 32">
            <a:hlinkClick r:id="" action="ppaction://hlinkshowjump?jump=previousslide" highlightClick="1"/>
          </p:cNvPr>
          <p:cNvSpPr/>
          <p:nvPr/>
        </p:nvSpPr>
        <p:spPr>
          <a:xfrm>
            <a:off x="9650277" y="5866752"/>
            <a:ext cx="609609" cy="511444"/>
          </a:xfrm>
          <a:prstGeom prst="actionButtonBackPrevious">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34" name="TextBox 33"/>
          <p:cNvSpPr txBox="1"/>
          <p:nvPr/>
        </p:nvSpPr>
        <p:spPr>
          <a:xfrm>
            <a:off x="10259887" y="5827363"/>
            <a:ext cx="1007382" cy="523220"/>
          </a:xfrm>
          <a:prstGeom prst="rect">
            <a:avLst/>
          </a:prstGeom>
          <a:noFill/>
        </p:spPr>
        <p:txBody>
          <a:bodyPr wrap="square" rtlCol="0">
            <a:spAutoFit/>
          </a:bodyPr>
          <a:lstStyle/>
          <a:p>
            <a:pPr algn="ctr"/>
            <a:r>
              <a:rPr lang="fa-IR" sz="2800" b="1" dirty="0" smtClean="0">
                <a:latin typeface="Times New Roman" panose="02020603050405020304" pitchFamily="18" charset="0"/>
                <a:cs typeface="Times New Roman" panose="02020603050405020304" pitchFamily="18" charset="0"/>
              </a:rPr>
              <a:t>11</a:t>
            </a:r>
            <a:r>
              <a:rPr lang="en-US" sz="2800" b="1" dirty="0" smtClean="0">
                <a:latin typeface="Times New Roman" panose="02020603050405020304" pitchFamily="18" charset="0"/>
                <a:cs typeface="Times New Roman" panose="02020603050405020304" pitchFamily="18" charset="0"/>
              </a:rPr>
              <a:t>/</a:t>
            </a:r>
            <a:r>
              <a:rPr lang="fa-IR" sz="2800" b="1" dirty="0" smtClean="0">
                <a:latin typeface="Times New Roman" panose="02020603050405020304" pitchFamily="18" charset="0"/>
                <a:cs typeface="Times New Roman" panose="02020603050405020304" pitchFamily="18" charset="0"/>
              </a:rPr>
              <a:t>34</a:t>
            </a:r>
            <a:endParaRPr lang="en-US" sz="2400" b="1" dirty="0">
              <a:latin typeface="Times New Roman" panose="02020603050405020304" pitchFamily="18" charset="0"/>
              <a:cs typeface="Times New Roman" panose="02020603050405020304" pitchFamily="18" charset="0"/>
            </a:endParaRPr>
          </a:p>
        </p:txBody>
      </p:sp>
      <p:sp>
        <p:nvSpPr>
          <p:cNvPr id="35" name="Action Button: Forward or Next 34">
            <a:hlinkClick r:id="" action="ppaction://hlinkshowjump?jump=nextslide" highlightClick="1"/>
          </p:cNvPr>
          <p:cNvSpPr/>
          <p:nvPr/>
        </p:nvSpPr>
        <p:spPr>
          <a:xfrm>
            <a:off x="11355077" y="5866752"/>
            <a:ext cx="650929" cy="511444"/>
          </a:xfrm>
          <a:prstGeom prst="actionButtonForwardNex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5" name="Isosceles Triangle 24"/>
          <p:cNvSpPr/>
          <p:nvPr/>
        </p:nvSpPr>
        <p:spPr>
          <a:xfrm rot="16200000">
            <a:off x="9411575" y="1712728"/>
            <a:ext cx="384236" cy="258210"/>
          </a:xfrm>
          <a:prstGeom prst="triangle">
            <a:avLst/>
          </a:prstGeom>
          <a:solidFill>
            <a:schemeClr val="tx2">
              <a:lumMod val="20000"/>
              <a:lumOff val="8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541783" y="3947224"/>
            <a:ext cx="2025112" cy="461665"/>
          </a:xfrm>
          <a:prstGeom prst="rect">
            <a:avLst/>
          </a:prstGeom>
          <a:noFill/>
        </p:spPr>
        <p:txBody>
          <a:bodyPr wrap="square" rtlCol="0">
            <a:spAutoFit/>
          </a:bodyPr>
          <a:lstStyle/>
          <a:p>
            <a:pPr algn="r" rtl="1"/>
            <a:r>
              <a:rPr lang="fa-IR" sz="2400" dirty="0" smtClean="0">
                <a:cs typeface="B Nazanin" panose="00000400000000000000" pitchFamily="2" charset="-78"/>
              </a:rPr>
              <a:t>مقایسه</a:t>
            </a:r>
            <a:endParaRPr lang="en-US" sz="2200" dirty="0">
              <a:cs typeface="B Nazanin" panose="00000400000000000000" pitchFamily="2" charset="-78"/>
            </a:endParaRPr>
          </a:p>
        </p:txBody>
      </p:sp>
    </p:spTree>
    <p:extLst>
      <p:ext uri="{BB962C8B-B14F-4D97-AF65-F5344CB8AC3E}">
        <p14:creationId xmlns:p14="http://schemas.microsoft.com/office/powerpoint/2010/main" val="179857061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352</Words>
  <Application>Microsoft Office PowerPoint</Application>
  <PresentationFormat>Widescreen</PresentationFormat>
  <Paragraphs>41</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Times New Roman</vt:lpstr>
      <vt:lpstr>Wingdings</vt:lpstr>
      <vt:lpstr>Office Theme</vt:lpstr>
      <vt:lpstr>PowerPoint Presentation</vt:lpstr>
      <vt:lpstr>PowerPoint Presentation</vt:lpstr>
      <vt:lpstr>PowerPoint Presentation</vt:lpstr>
      <vt:lpstr>PowerPoint Presentation</vt:lpstr>
    </vt:vector>
  </TitlesOfParts>
  <Company>madsg.com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Khastkhodaei;madsg.com</dc:creator>
  <dc:description>madsg.com</dc:description>
  <cp:lastModifiedBy>8p</cp:lastModifiedBy>
  <cp:revision>29</cp:revision>
  <dcterms:created xsi:type="dcterms:W3CDTF">2014-08-21T14:23:12Z</dcterms:created>
  <dcterms:modified xsi:type="dcterms:W3CDTF">2017-08-14T10:10:09Z</dcterms:modified>
</cp:coreProperties>
</file>