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کنترل همروندی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000" b="1" dirty="0" smtClean="0">
                <a:solidFill>
                  <a:schemeClr val="tx1"/>
                </a:solidFill>
                <a:effectLst>
                  <a:outerShdw blurRad="38100" dist="38100" dir="2700000" algn="tl">
                    <a:srgbClr val="000000">
                      <a:alpha val="43137"/>
                    </a:srgbClr>
                  </a:outerShdw>
                </a:effectLst>
                <a:cs typeface="B Nazanin" panose="00000400000000000000" pitchFamily="2" charset="-78"/>
              </a:rPr>
              <a:t>فصل چهارم</a:t>
            </a:r>
          </a:p>
          <a:p>
            <a:pPr algn="ct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الگوریتم کنترل همروندی پیشنهادی</a:t>
            </a:r>
            <a:endParaRPr lang="fa-IR" sz="5400" b="1" dirty="0" smtClean="0">
              <a:solidFill>
                <a:schemeClr val="tx1"/>
              </a:solidFill>
              <a:cs typeface="B Nazanin" panose="00000400000000000000" pitchFamily="2" charset="-78"/>
            </a:endParaRP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مثالهای تشریحی</a:t>
            </a:r>
            <a:endParaRPr lang="en-US" sz="2200" dirty="0">
              <a:cs typeface="B Nazanin" panose="00000400000000000000" pitchFamily="2" charset="-78"/>
            </a:endParaRPr>
          </a:p>
        </p:txBody>
      </p:sp>
    </p:spTree>
    <p:extLst>
      <p:ext uri="{BB962C8B-B14F-4D97-AF65-F5344CB8AC3E}">
        <p14:creationId xmlns:p14="http://schemas.microsoft.com/office/powerpoint/2010/main" val="833299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کنترل همروندی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الگوریتم پیشنهادی تلاشی در جهت دستیابی به اجرای همروند و همزمان تراکنش ها بدون گرسنگی می باشد. الگوریتم براساس پروتکل های کنترل همروندی چند ورژنی عمل می کند. در این ورژن الگوریتم، قفل ها برای حذف آنومالی بازیابی متصل شده و تنزل و کاهش سطح کارایی منطقی قفل ها ، اولویت تراکنش سطح پائین را کاهش و اولویت تراکنش سطح بالا را افزایش می دهد. این تنزل منجر به محدود شدن گرسنگی گردیده و کانال مخفی را نیز حذف می کند.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مثالهای تشریحی</a:t>
            </a:r>
            <a:endParaRPr lang="en-US" sz="2200" dirty="0">
              <a:cs typeface="B Nazanin" panose="00000400000000000000" pitchFamily="2" charset="-78"/>
            </a:endParaRPr>
          </a:p>
        </p:txBody>
      </p:sp>
    </p:spTree>
    <p:extLst>
      <p:ext uri="{BB962C8B-B14F-4D97-AF65-F5344CB8AC3E}">
        <p14:creationId xmlns:p14="http://schemas.microsoft.com/office/powerpoint/2010/main" val="1347804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کنترل همروندی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u="sng" dirty="0">
                    <a:solidFill>
                      <a:schemeClr val="tx1"/>
                    </a:solidFill>
                    <a:cs typeface="B Nazanin" panose="00000400000000000000" pitchFamily="2" charset="-78"/>
                  </a:rPr>
                  <a:t>تعریف 1</a:t>
                </a:r>
                <a:r>
                  <a:rPr lang="fa-IR" sz="2800" dirty="0">
                    <a:solidFill>
                      <a:schemeClr val="tx1"/>
                    </a:solidFill>
                    <a:cs typeface="B Nazanin" panose="00000400000000000000" pitchFamily="2" charset="-78"/>
                  </a:rPr>
                  <a:t>: آیتم های داده چالش برانگیز در آیتم های داده </a:t>
                </a:r>
                <a:r>
                  <a:rPr lang="en-US" sz="2800" dirty="0">
                    <a:solidFill>
                      <a:schemeClr val="tx1"/>
                    </a:solidFill>
                    <a:cs typeface="B Nazanin" panose="00000400000000000000" pitchFamily="2" charset="-78"/>
                  </a:rPr>
                  <a:t>c </a:t>
                </a:r>
                <a:r>
                  <a:rPr lang="fa-IR" sz="2800" dirty="0">
                    <a:solidFill>
                      <a:schemeClr val="tx1"/>
                    </a:solidFill>
                    <a:cs typeface="B Nazanin" panose="00000400000000000000" pitchFamily="2" charset="-78"/>
                  </a:rPr>
                  <a:t>ذخیره می شوند. این ساختار داده حاوی مجموعه آیتم های داده می باشد که توسط تراکنشی با سطح امنیت بالا خوانده شده و ورژن جدیدی از این آیتم های داده توسط تراکنش هایی با سطح امنیت پائین نوشته می شود</a:t>
                </a:r>
                <a:r>
                  <a:rPr lang="fa-IR" sz="2800"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en-US" sz="2800" dirty="0">
                    <a:cs typeface="B Nazanin" panose="00000400000000000000" pitchFamily="2" charset="-78"/>
                  </a:rPr>
                  <a:t> C-DATA-ITEMS: {READ-SET-DONE (</a:t>
                </a:r>
                <a:r>
                  <a:rPr lang="en-US" sz="2800" dirty="0" err="1">
                    <a:cs typeface="B Nazanin" panose="00000400000000000000" pitchFamily="2" charset="-78"/>
                  </a:rPr>
                  <a:t>Ti</a:t>
                </a:r>
                <a:r>
                  <a:rPr lang="en-US" sz="2800" dirty="0">
                    <a:cs typeface="B Nazanin" panose="00000400000000000000" pitchFamily="2" charset="-78"/>
                  </a:rPr>
                  <a:t>) </a:t>
                </a:r>
                <a14:m>
                  <m:oMath xmlns:m="http://schemas.openxmlformats.org/officeDocument/2006/math">
                    <m:r>
                      <a:rPr lang="en-US" sz="2800">
                        <a:latin typeface="Cambria Math" panose="02040503050406030204" pitchFamily="18" charset="0"/>
                      </a:rPr>
                      <m:t>∩</m:t>
                    </m:r>
                  </m:oMath>
                </a14:m>
                <a:r>
                  <a:rPr lang="en-US" sz="2800" dirty="0">
                    <a:cs typeface="B Nazanin" panose="00000400000000000000" pitchFamily="2" charset="-78"/>
                  </a:rPr>
                  <a:t> WRITE-SET (</a:t>
                </a:r>
                <a:r>
                  <a:rPr lang="en-US" sz="2800" dirty="0" err="1">
                    <a:cs typeface="B Nazanin" panose="00000400000000000000" pitchFamily="2" charset="-78"/>
                  </a:rPr>
                  <a:t>Ti</a:t>
                </a:r>
                <a:r>
                  <a:rPr lang="en-US" sz="2800" dirty="0">
                    <a:cs typeface="B Nazanin" panose="00000400000000000000" pitchFamily="2" charset="-78"/>
                  </a:rPr>
                  <a:t>+ I)} </a:t>
                </a:r>
                <a:r>
                  <a:rPr lang="ar-SA" sz="2800" dirty="0">
                    <a:cs typeface="B Nazanin" panose="00000400000000000000" pitchFamily="2" charset="-78"/>
                  </a:rPr>
                  <a:t>که </a:t>
                </a:r>
                <a:r>
                  <a:rPr lang="en-US" sz="2800" dirty="0">
                    <a:cs typeface="B Nazanin" panose="00000400000000000000" pitchFamily="2" charset="-78"/>
                  </a:rPr>
                  <a:t>READ-SET-DONE(</a:t>
                </a:r>
                <a:r>
                  <a:rPr lang="en-US" sz="2800" dirty="0" err="1">
                    <a:cs typeface="B Nazanin" panose="00000400000000000000" pitchFamily="2" charset="-78"/>
                  </a:rPr>
                  <a:t>Ti</a:t>
                </a:r>
                <a:r>
                  <a:rPr lang="en-US" sz="2800" dirty="0">
                    <a:cs typeface="B Nazanin" panose="00000400000000000000" pitchFamily="2" charset="-78"/>
                  </a:rPr>
                  <a:t>) </a:t>
                </a:r>
                <a:r>
                  <a:rPr lang="fa-IR" sz="2800" dirty="0" smtClean="0">
                    <a:cs typeface="B Nazanin" panose="00000400000000000000" pitchFamily="2" charset="-78"/>
                  </a:rPr>
                  <a:t> </a:t>
                </a:r>
                <a:r>
                  <a:rPr lang="ar-SA" sz="2800" dirty="0" smtClean="0">
                    <a:cs typeface="B Nazanin" panose="00000400000000000000" pitchFamily="2" charset="-78"/>
                  </a:rPr>
                  <a:t>از </a:t>
                </a:r>
                <a:r>
                  <a:rPr lang="ar-SA" sz="2800" dirty="0">
                    <a:cs typeface="B Nazanin" panose="00000400000000000000" pitchFamily="2" charset="-78"/>
                  </a:rPr>
                  <a:t>آیتم های داده ای تشکیل می شود که در تراکنش </a:t>
                </a:r>
                <a:r>
                  <a:rPr lang="en-US" sz="2800" dirty="0" err="1">
                    <a:cs typeface="B Nazanin" panose="00000400000000000000" pitchFamily="2" charset="-78"/>
                  </a:rPr>
                  <a:t>Ti</a:t>
                </a:r>
                <a:r>
                  <a:rPr lang="fa-IR" sz="2800" dirty="0">
                    <a:cs typeface="B Nazanin" panose="00000400000000000000" pitchFamily="2" charset="-78"/>
                  </a:rPr>
                  <a:t> قبل از شروع تراکنش </a:t>
                </a:r>
                <a:r>
                  <a:rPr lang="en-US" sz="2800" dirty="0">
                    <a:cs typeface="B Nazanin" panose="00000400000000000000" pitchFamily="2" charset="-78"/>
                  </a:rPr>
                  <a:t>Ti+1</a:t>
                </a:r>
                <a:r>
                  <a:rPr lang="fa-IR" sz="2800" dirty="0">
                    <a:cs typeface="B Nazanin" panose="00000400000000000000" pitchFamily="2" charset="-78"/>
                  </a:rPr>
                  <a:t> خوانده شده و </a:t>
                </a:r>
                <a:r>
                  <a:rPr lang="en-US" sz="2800" dirty="0">
                    <a:cs typeface="B Nazanin" panose="00000400000000000000" pitchFamily="2" charset="-78"/>
                  </a:rPr>
                  <a:t>WRITE-SET(</a:t>
                </a:r>
                <a:r>
                  <a:rPr lang="en-US" sz="2800" dirty="0" err="1">
                    <a:cs typeface="B Nazanin" panose="00000400000000000000" pitchFamily="2" charset="-78"/>
                  </a:rPr>
                  <a:t>Ti</a:t>
                </a:r>
                <a:r>
                  <a:rPr lang="en-US" sz="2800" dirty="0">
                    <a:cs typeface="B Nazanin" panose="00000400000000000000" pitchFamily="2" charset="-78"/>
                  </a:rPr>
                  <a:t>+ 1)</a:t>
                </a:r>
                <a:r>
                  <a:rPr lang="ar-SA" sz="2800" dirty="0">
                    <a:cs typeface="B Nazanin" panose="00000400000000000000" pitchFamily="2" charset="-78"/>
                  </a:rPr>
                  <a:t> آیتم های داده ای رانشان می دهد که قرار است توسط تراکنش جدید نوشته شوند</a:t>
                </a:r>
                <a:r>
                  <a:rPr lang="ar-SA" sz="2800" dirty="0" smtClean="0">
                    <a:cs typeface="B Nazanin" panose="00000400000000000000" pitchFamily="2" charset="-78"/>
                  </a:rPr>
                  <a:t>.</a:t>
                </a:r>
                <a:endParaRPr lang="en-US" sz="2800" dirty="0">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مثالهای تشریحی</a:t>
            </a:r>
            <a:endParaRPr lang="en-US" sz="2200" dirty="0">
              <a:cs typeface="B Nazanin" panose="00000400000000000000" pitchFamily="2" charset="-78"/>
            </a:endParaRPr>
          </a:p>
        </p:txBody>
      </p:sp>
    </p:spTree>
    <p:extLst>
      <p:ext uri="{BB962C8B-B14F-4D97-AF65-F5344CB8AC3E}">
        <p14:creationId xmlns:p14="http://schemas.microsoft.com/office/powerpoint/2010/main" val="42362105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کنترل همروندی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u="sng" dirty="0">
                <a:solidFill>
                  <a:schemeClr val="tx1"/>
                </a:solidFill>
                <a:cs typeface="B Nazanin" panose="00000400000000000000" pitchFamily="2" charset="-78"/>
              </a:rPr>
              <a:t>تعریف 2</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قفل</a:t>
            </a:r>
            <a:r>
              <a:rPr lang="en-US" sz="2800" dirty="0" smtClean="0">
                <a:solidFill>
                  <a:schemeClr val="tx1"/>
                </a:solidFill>
                <a:cs typeface="B Nazanin" panose="00000400000000000000" pitchFamily="2" charset="-78"/>
              </a:rPr>
              <a:t>v </a:t>
            </a:r>
            <a:r>
              <a:rPr lang="fa-IR" sz="2800" dirty="0" smtClean="0">
                <a:solidFill>
                  <a:schemeClr val="tx1"/>
                </a:solidFill>
                <a:cs typeface="B Nazanin" panose="00000400000000000000" pitchFamily="2" charset="-78"/>
              </a:rPr>
              <a:t> قفل </a:t>
            </a:r>
            <a:r>
              <a:rPr lang="fa-IR" sz="2800" dirty="0">
                <a:solidFill>
                  <a:schemeClr val="tx1"/>
                </a:solidFill>
                <a:cs typeface="B Nazanin" panose="00000400000000000000" pitchFamily="2" charset="-78"/>
              </a:rPr>
              <a:t>ورژن را نشان می دهد. بنابراین، زمانی که قرار است آیتم داده ای نوشته شود، ورژن جدید آیتم داده ایجاد می شود. به محض ایجاد ورژن جدید، به </a:t>
            </a:r>
            <a:r>
              <a:rPr lang="fa-IR" sz="2800" dirty="0" smtClean="0">
                <a:solidFill>
                  <a:schemeClr val="tx1"/>
                </a:solidFill>
                <a:cs typeface="B Nazanin" panose="00000400000000000000" pitchFamily="2" charset="-78"/>
              </a:rPr>
              <a:t>روش</a:t>
            </a:r>
            <a:r>
              <a:rPr lang="en-US" sz="2800" dirty="0" smtClean="0">
                <a:solidFill>
                  <a:schemeClr val="tx1"/>
                </a:solidFill>
                <a:cs typeface="B Nazanin" panose="00000400000000000000" pitchFamily="2" charset="-78"/>
              </a:rPr>
              <a:t>v </a:t>
            </a:r>
            <a:r>
              <a:rPr lang="fa-IR" sz="2800" dirty="0" smtClean="0">
                <a:solidFill>
                  <a:schemeClr val="tx1"/>
                </a:solidFill>
                <a:cs typeface="B Nazanin" panose="00000400000000000000" pitchFamily="2" charset="-78"/>
              </a:rPr>
              <a:t> قفل </a:t>
            </a:r>
            <a:r>
              <a:rPr lang="fa-IR" sz="2800" dirty="0">
                <a:solidFill>
                  <a:schemeClr val="tx1"/>
                </a:solidFill>
                <a:cs typeface="B Nazanin" panose="00000400000000000000" pitchFamily="2" charset="-78"/>
              </a:rPr>
              <a:t>می شود به گونه ای که آخرین ورژن برای خواندن و به روزرسانی موجود می باشد.</a:t>
            </a:r>
          </a:p>
          <a:p>
            <a:pPr marL="457200" indent="-457200" algn="just" rtl="1">
              <a:lnSpc>
                <a:spcPct val="150000"/>
              </a:lnSpc>
              <a:buFont typeface="Wingdings" panose="05000000000000000000" pitchFamily="2" charset="2"/>
              <a:buChar char="§"/>
            </a:pPr>
            <a:r>
              <a:rPr lang="fa-IR" sz="2800" u="sng" dirty="0">
                <a:solidFill>
                  <a:schemeClr val="tx1"/>
                </a:solidFill>
                <a:cs typeface="B Nazanin" panose="00000400000000000000" pitchFamily="2" charset="-78"/>
              </a:rPr>
              <a:t>تعریف 3</a:t>
            </a:r>
            <a:r>
              <a:rPr lang="fa-IR" sz="2800" dirty="0">
                <a:solidFill>
                  <a:schemeClr val="tx1"/>
                </a:solidFill>
                <a:cs typeface="B Nazanin" panose="00000400000000000000" pitchFamily="2" charset="-78"/>
              </a:rPr>
              <a:t>: به علاوه، از </a:t>
            </a:r>
            <a:r>
              <a:rPr lang="fa-IR" sz="2800" dirty="0" smtClean="0">
                <a:solidFill>
                  <a:schemeClr val="tx1"/>
                </a:solidFill>
                <a:cs typeface="B Nazanin" panose="00000400000000000000" pitchFamily="2" charset="-78"/>
              </a:rPr>
              <a:t>تابع</a:t>
            </a:r>
            <a:r>
              <a:rPr lang="en-US" sz="2800" dirty="0" err="1" smtClean="0">
                <a:solidFill>
                  <a:schemeClr val="tx1"/>
                </a:solidFill>
                <a:cs typeface="B Nazanin" panose="00000400000000000000" pitchFamily="2" charset="-78"/>
              </a:rPr>
              <a:t>LDeg</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برای تنزل </a:t>
            </a:r>
            <a:r>
              <a:rPr lang="fa-IR" sz="2800" dirty="0">
                <a:solidFill>
                  <a:schemeClr val="tx1"/>
                </a:solidFill>
                <a:cs typeface="B Nazanin" panose="00000400000000000000" pitchFamily="2" charset="-78"/>
              </a:rPr>
              <a:t>مجازی سطح تراکنش ها استفاده می گردد.تراکنش سطح بالا، به طور خودکارزمانی به اندازه یک سطح تنزل می یابد که تراکنش سطح پائین، تراکنش سطح بالا را متوقف نماید. سطوح تنزل یافته در سطوح </a:t>
            </a:r>
            <a:r>
              <a:rPr lang="fa-IR" sz="2800" dirty="0" smtClean="0">
                <a:solidFill>
                  <a:schemeClr val="tx1"/>
                </a:solidFill>
                <a:cs typeface="B Nazanin" panose="00000400000000000000" pitchFamily="2" charset="-78"/>
              </a:rPr>
              <a:t>مجازی</a:t>
            </a:r>
            <a:r>
              <a:rPr lang="en-US" sz="2800" dirty="0" smtClean="0">
                <a:solidFill>
                  <a:schemeClr val="tx1"/>
                </a:solidFill>
                <a:cs typeface="B Nazanin" panose="00000400000000000000" pitchFamily="2" charset="-78"/>
              </a:rPr>
              <a:t>VL </a:t>
            </a:r>
            <a:r>
              <a:rPr lang="fa-IR" sz="2800" dirty="0" smtClean="0">
                <a:solidFill>
                  <a:schemeClr val="tx1"/>
                </a:solidFill>
                <a:cs typeface="B Nazanin" panose="00000400000000000000" pitchFamily="2" charset="-78"/>
              </a:rPr>
              <a:t> ذخیره </a:t>
            </a:r>
            <a:r>
              <a:rPr lang="fa-IR" sz="2800" dirty="0">
                <a:solidFill>
                  <a:schemeClr val="tx1"/>
                </a:solidFill>
                <a:cs typeface="B Nazanin" panose="00000400000000000000" pitchFamily="2" charset="-78"/>
              </a:rPr>
              <a:t>می شوند</a:t>
            </a:r>
            <a:r>
              <a:rPr lang="fa-IR" sz="2800" dirty="0" smtClean="0">
                <a:solidFill>
                  <a:schemeClr val="tx1"/>
                </a:solidFill>
                <a:cs typeface="B Nazanin" panose="00000400000000000000" pitchFamily="2" charset="-78"/>
              </a:rPr>
              <a:t>. </a:t>
            </a:r>
            <a:r>
              <a:rPr lang="en-US" sz="2800" dirty="0" smtClean="0">
                <a:solidFill>
                  <a:schemeClr val="tx1"/>
                </a:solidFill>
                <a:cs typeface="B Nazanin" panose="00000400000000000000" pitchFamily="2" charset="-78"/>
              </a:rPr>
              <a:t>AL</a:t>
            </a:r>
            <a:r>
              <a:rPr lang="fa-IR" sz="2800" dirty="0" smtClean="0">
                <a:solidFill>
                  <a:schemeClr val="tx1"/>
                </a:solidFill>
                <a:cs typeface="B Nazanin" panose="00000400000000000000" pitchFamily="2" charset="-78"/>
              </a:rPr>
              <a:t> مقادیر </a:t>
            </a:r>
            <a:r>
              <a:rPr lang="fa-IR" sz="2800" dirty="0">
                <a:solidFill>
                  <a:schemeClr val="tx1"/>
                </a:solidFill>
                <a:cs typeface="B Nazanin" panose="00000400000000000000" pitchFamily="2" charset="-78"/>
              </a:rPr>
              <a:t>وارزشهای سطح حقیقی را ذخیره نموده و این مقدار برابر با سطح تراکنش می باشد.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مثالهای تشریحی</a:t>
            </a:r>
            <a:endParaRPr lang="en-US" sz="2200" dirty="0">
              <a:cs typeface="B Nazanin" panose="00000400000000000000" pitchFamily="2" charset="-78"/>
            </a:endParaRPr>
          </a:p>
        </p:txBody>
      </p:sp>
    </p:spTree>
    <p:extLst>
      <p:ext uri="{BB962C8B-B14F-4D97-AF65-F5344CB8AC3E}">
        <p14:creationId xmlns:p14="http://schemas.microsoft.com/office/powerpoint/2010/main" val="1480716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388</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 Nazanin</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26</cp:revision>
  <dcterms:created xsi:type="dcterms:W3CDTF">2014-08-21T14:23:12Z</dcterms:created>
  <dcterms:modified xsi:type="dcterms:W3CDTF">2017-08-23T07:42:25Z</dcterms:modified>
</cp:coreProperties>
</file>