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7"/>
  </p:notesMasterIdLst>
  <p:handoutMasterIdLst>
    <p:handoutMasterId r:id="rId18"/>
  </p:handoutMasterIdLst>
  <p:sldIdLst>
    <p:sldId id="316" r:id="rId2"/>
    <p:sldId id="399" r:id="rId3"/>
    <p:sldId id="400" r:id="rId4"/>
    <p:sldId id="401" r:id="rId5"/>
    <p:sldId id="402" r:id="rId6"/>
    <p:sldId id="403" r:id="rId7"/>
    <p:sldId id="404" r:id="rId8"/>
    <p:sldId id="407" r:id="rId9"/>
    <p:sldId id="405" r:id="rId10"/>
    <p:sldId id="406" r:id="rId11"/>
    <p:sldId id="409" r:id="rId12"/>
    <p:sldId id="410" r:id="rId13"/>
    <p:sldId id="411" r:id="rId14"/>
    <p:sldId id="412" r:id="rId15"/>
    <p:sldId id="361"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295"/>
    <a:srgbClr val="689CAA"/>
    <a:srgbClr val="0E3544"/>
    <a:srgbClr val="FFBFCB"/>
    <a:srgbClr val="AECBD3"/>
    <a:srgbClr val="669DA8"/>
    <a:srgbClr val="B87E3F"/>
    <a:srgbClr val="8C7B70"/>
    <a:srgbClr val="C0C0C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6" autoAdjust="0"/>
    <p:restoredTop sz="88170" autoAdjust="0"/>
  </p:normalViewPr>
  <p:slideViewPr>
    <p:cSldViewPr>
      <p:cViewPr varScale="1">
        <p:scale>
          <a:sx n="73" d="100"/>
          <a:sy n="73" d="100"/>
        </p:scale>
        <p:origin x="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13"/>
    </p:cViewPr>
  </p:sorterViewPr>
  <p:notesViewPr>
    <p:cSldViewPr>
      <p:cViewPr varScale="1">
        <p:scale>
          <a:sx n="57" d="100"/>
          <a:sy n="57" d="100"/>
        </p:scale>
        <p:origin x="-806"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01918FDE-EFB9-43AF-8ADF-FCC2C56CB72C}" type="datetimeFigureOut">
              <a:rPr lang="en-US"/>
              <a:pPr/>
              <a:t>7/11/2017</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B95C085-1779-45DC-BFE4-86CA4377F4C1}" type="slidenum">
              <a:rPr lang="en-US"/>
              <a:pPr/>
              <a:t>‹#›</a:t>
            </a:fld>
            <a:endParaRPr lang="en-US"/>
          </a:p>
        </p:txBody>
      </p:sp>
    </p:spTree>
    <p:extLst>
      <p:ext uri="{BB962C8B-B14F-4D97-AF65-F5344CB8AC3E}">
        <p14:creationId xmlns:p14="http://schemas.microsoft.com/office/powerpoint/2010/main" val="26394347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C17BC58D-9EE6-41A3-BC88-21AA4870321D}" type="datetimeFigureOut">
              <a:rPr lang="en-US"/>
              <a:pPr/>
              <a:t>7/11/2017</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pPr lvl="0"/>
            <a:endParaRPr lang="en-US" noProof="0"/>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F594D106-D280-43D5-A5F7-3A712DF5586B}" type="slidenum">
              <a:rPr lang="en-US"/>
              <a:pPr/>
              <a:t>‹#›</a:t>
            </a:fld>
            <a:endParaRPr lang="en-US"/>
          </a:p>
        </p:txBody>
      </p:sp>
    </p:spTree>
    <p:extLst>
      <p:ext uri="{BB962C8B-B14F-4D97-AF65-F5344CB8AC3E}">
        <p14:creationId xmlns:p14="http://schemas.microsoft.com/office/powerpoint/2010/main" val="66438807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94D106-D280-43D5-A5F7-3A712DF5586B}" type="slidenum">
              <a:rPr lang="en-US" smtClean="0"/>
              <a:pPr/>
              <a:t>1</a:t>
            </a:fld>
            <a:endParaRPr lang="en-US"/>
          </a:p>
        </p:txBody>
      </p:sp>
    </p:spTree>
    <p:extLst>
      <p:ext uri="{BB962C8B-B14F-4D97-AF65-F5344CB8AC3E}">
        <p14:creationId xmlns:p14="http://schemas.microsoft.com/office/powerpoint/2010/main" val="228164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10</a:t>
            </a:fld>
            <a:endParaRPr lang="en-US"/>
          </a:p>
        </p:txBody>
      </p:sp>
    </p:spTree>
    <p:extLst>
      <p:ext uri="{BB962C8B-B14F-4D97-AF65-F5344CB8AC3E}">
        <p14:creationId xmlns:p14="http://schemas.microsoft.com/office/powerpoint/2010/main" val="531767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11</a:t>
            </a:fld>
            <a:endParaRPr lang="en-US"/>
          </a:p>
        </p:txBody>
      </p:sp>
    </p:spTree>
    <p:extLst>
      <p:ext uri="{BB962C8B-B14F-4D97-AF65-F5344CB8AC3E}">
        <p14:creationId xmlns:p14="http://schemas.microsoft.com/office/powerpoint/2010/main" val="279884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12</a:t>
            </a:fld>
            <a:endParaRPr lang="en-US"/>
          </a:p>
        </p:txBody>
      </p:sp>
    </p:spTree>
    <p:extLst>
      <p:ext uri="{BB962C8B-B14F-4D97-AF65-F5344CB8AC3E}">
        <p14:creationId xmlns:p14="http://schemas.microsoft.com/office/powerpoint/2010/main" val="1868930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13</a:t>
            </a:fld>
            <a:endParaRPr lang="en-US"/>
          </a:p>
        </p:txBody>
      </p:sp>
    </p:spTree>
    <p:extLst>
      <p:ext uri="{BB962C8B-B14F-4D97-AF65-F5344CB8AC3E}">
        <p14:creationId xmlns:p14="http://schemas.microsoft.com/office/powerpoint/2010/main" val="2358048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14</a:t>
            </a:fld>
            <a:endParaRPr lang="en-US"/>
          </a:p>
        </p:txBody>
      </p:sp>
    </p:spTree>
    <p:extLst>
      <p:ext uri="{BB962C8B-B14F-4D97-AF65-F5344CB8AC3E}">
        <p14:creationId xmlns:p14="http://schemas.microsoft.com/office/powerpoint/2010/main" val="587671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15</a:t>
            </a:fld>
            <a:endParaRPr lang="en-US"/>
          </a:p>
        </p:txBody>
      </p:sp>
    </p:spTree>
    <p:extLst>
      <p:ext uri="{BB962C8B-B14F-4D97-AF65-F5344CB8AC3E}">
        <p14:creationId xmlns:p14="http://schemas.microsoft.com/office/powerpoint/2010/main" val="363343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2</a:t>
            </a:fld>
            <a:endParaRPr lang="en-US"/>
          </a:p>
        </p:txBody>
      </p:sp>
    </p:spTree>
    <p:extLst>
      <p:ext uri="{BB962C8B-B14F-4D97-AF65-F5344CB8AC3E}">
        <p14:creationId xmlns:p14="http://schemas.microsoft.com/office/powerpoint/2010/main" val="185678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3</a:t>
            </a:fld>
            <a:endParaRPr lang="en-US"/>
          </a:p>
        </p:txBody>
      </p:sp>
    </p:spTree>
    <p:extLst>
      <p:ext uri="{BB962C8B-B14F-4D97-AF65-F5344CB8AC3E}">
        <p14:creationId xmlns:p14="http://schemas.microsoft.com/office/powerpoint/2010/main" val="2640502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4</a:t>
            </a:fld>
            <a:endParaRPr lang="en-US"/>
          </a:p>
        </p:txBody>
      </p:sp>
    </p:spTree>
    <p:extLst>
      <p:ext uri="{BB962C8B-B14F-4D97-AF65-F5344CB8AC3E}">
        <p14:creationId xmlns:p14="http://schemas.microsoft.com/office/powerpoint/2010/main" val="3903311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5</a:t>
            </a:fld>
            <a:endParaRPr lang="en-US"/>
          </a:p>
        </p:txBody>
      </p:sp>
    </p:spTree>
    <p:extLst>
      <p:ext uri="{BB962C8B-B14F-4D97-AF65-F5344CB8AC3E}">
        <p14:creationId xmlns:p14="http://schemas.microsoft.com/office/powerpoint/2010/main" val="260541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6</a:t>
            </a:fld>
            <a:endParaRPr lang="en-US"/>
          </a:p>
        </p:txBody>
      </p:sp>
    </p:spTree>
    <p:extLst>
      <p:ext uri="{BB962C8B-B14F-4D97-AF65-F5344CB8AC3E}">
        <p14:creationId xmlns:p14="http://schemas.microsoft.com/office/powerpoint/2010/main" val="1310454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7</a:t>
            </a:fld>
            <a:endParaRPr lang="en-US"/>
          </a:p>
        </p:txBody>
      </p:sp>
    </p:spTree>
    <p:extLst>
      <p:ext uri="{BB962C8B-B14F-4D97-AF65-F5344CB8AC3E}">
        <p14:creationId xmlns:p14="http://schemas.microsoft.com/office/powerpoint/2010/main" val="1779505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8</a:t>
            </a:fld>
            <a:endParaRPr lang="en-US"/>
          </a:p>
        </p:txBody>
      </p:sp>
    </p:spTree>
    <p:extLst>
      <p:ext uri="{BB962C8B-B14F-4D97-AF65-F5344CB8AC3E}">
        <p14:creationId xmlns:p14="http://schemas.microsoft.com/office/powerpoint/2010/main" val="3813252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solidFill>
                <a:srgbClr val="FF0000"/>
              </a:solidFill>
            </a:endParaRPr>
          </a:p>
        </p:txBody>
      </p:sp>
      <p:sp>
        <p:nvSpPr>
          <p:cNvPr id="4" name="Slide Number Placeholder 3"/>
          <p:cNvSpPr>
            <a:spLocks noGrp="1"/>
          </p:cNvSpPr>
          <p:nvPr>
            <p:ph type="sldNum" sz="quarter" idx="10"/>
          </p:nvPr>
        </p:nvSpPr>
        <p:spPr/>
        <p:txBody>
          <a:bodyPr/>
          <a:lstStyle/>
          <a:p>
            <a:fld id="{F594D106-D280-43D5-A5F7-3A712DF5586B}" type="slidenum">
              <a:rPr lang="en-US" smtClean="0"/>
              <a:pPr/>
              <a:t>9</a:t>
            </a:fld>
            <a:endParaRPr lang="en-US"/>
          </a:p>
        </p:txBody>
      </p:sp>
    </p:spTree>
    <p:extLst>
      <p:ext uri="{BB962C8B-B14F-4D97-AF65-F5344CB8AC3E}">
        <p14:creationId xmlns:p14="http://schemas.microsoft.com/office/powerpoint/2010/main" val="247372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a:t>Click to edit Master title style</a:t>
            </a:r>
            <a:endParaRPr dirty="0"/>
          </a:p>
        </p:txBody>
      </p:sp>
      <p:sp>
        <p:nvSpPr>
          <p:cNvPr id="37" name="Rectangle 37"/>
          <p:cNvSpPr>
            <a:spLocks noGrp="1"/>
          </p:cNvSpPr>
          <p:nvPr>
            <p:ph type="body" sz="quarter" idx="13"/>
          </p:nvPr>
        </p:nvSpPr>
        <p:spPr>
          <a:xfrm>
            <a:off x="310896" y="3810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43" name="Rectangle 37"/>
          <p:cNvSpPr>
            <a:spLocks noGrp="1"/>
          </p:cNvSpPr>
          <p:nvPr>
            <p:ph type="body" sz="quarter" idx="15"/>
          </p:nvPr>
        </p:nvSpPr>
        <p:spPr>
          <a:xfrm>
            <a:off x="304800" y="838200"/>
            <a:ext cx="7391400"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41" name="Rectangle 37"/>
          <p:cNvSpPr>
            <a:spLocks noGrp="1"/>
          </p:cNvSpPr>
          <p:nvPr>
            <p:ph type="body" sz="quarter" idx="17"/>
          </p:nvPr>
        </p:nvSpPr>
        <p:spPr>
          <a:xfrm>
            <a:off x="310896" y="12954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45" name="Rectangle 37"/>
          <p:cNvSpPr>
            <a:spLocks noGrp="1"/>
          </p:cNvSpPr>
          <p:nvPr>
            <p:ph type="body" sz="quarter" idx="19"/>
          </p:nvPr>
        </p:nvSpPr>
        <p:spPr>
          <a:xfrm>
            <a:off x="310896" y="1752600"/>
            <a:ext cx="7385304" cy="228600"/>
          </a:xfrm>
          <a:solidFill>
            <a:schemeClr val="tx2">
              <a:tint val="40000"/>
            </a:schemeClr>
          </a:solidFill>
        </p:spPr>
        <p:txBody>
          <a:bodyPr anchor="ctr"/>
          <a:lstStyle>
            <a:lvl1pPr eaLnBrk="1" latinLnBrk="0" hangingPunct="1">
              <a:buFontTx/>
              <a:buNone/>
              <a:defRPr kumimoji="0" sz="1100" baseline="0"/>
            </a:lvl1pPr>
            <a:extLst/>
          </a:lstStyle>
          <a:p>
            <a:pPr lvl="0"/>
            <a:r>
              <a:rPr lang="en-US"/>
              <a:t>Click to edit Master text styles</a:t>
            </a:r>
          </a:p>
        </p:txBody>
      </p:sp>
      <p:sp>
        <p:nvSpPr>
          <p:cNvPr id="47" name="Rectangle 37"/>
          <p:cNvSpPr>
            <a:spLocks noGrp="1"/>
          </p:cNvSpPr>
          <p:nvPr>
            <p:ph type="body" sz="quarter" idx="21"/>
          </p:nvPr>
        </p:nvSpPr>
        <p:spPr>
          <a:xfrm>
            <a:off x="310896" y="2209800"/>
            <a:ext cx="7385304" cy="228600"/>
          </a:xfrm>
          <a:solidFill>
            <a:schemeClr val="tx2">
              <a:tint val="40000"/>
            </a:schemeClr>
          </a:solidFill>
        </p:spPr>
        <p:txBody>
          <a:bodyPr anchor="ctr"/>
          <a:lstStyle>
            <a:lvl1pPr eaLnBrk="1" latinLnBrk="0" hangingPunct="1">
              <a:buFontTx/>
              <a:buNone/>
              <a:defRPr kumimoji="0" sz="1100" baseline="0"/>
            </a:lvl1pPr>
            <a:extLst/>
          </a:lstStyle>
          <a:p>
            <a:pPr lvl="0"/>
            <a:r>
              <a:rPr lang="en-US"/>
              <a:t>Click to edit Master text styles</a:t>
            </a:r>
          </a:p>
        </p:txBody>
      </p:sp>
      <p:sp>
        <p:nvSpPr>
          <p:cNvPr id="49" name="Rectangle 37"/>
          <p:cNvSpPr>
            <a:spLocks noGrp="1"/>
          </p:cNvSpPr>
          <p:nvPr>
            <p:ph type="body" sz="quarter" idx="23"/>
          </p:nvPr>
        </p:nvSpPr>
        <p:spPr>
          <a:xfrm>
            <a:off x="310896" y="26670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51" name="Rectangle 37"/>
          <p:cNvSpPr>
            <a:spLocks noGrp="1"/>
          </p:cNvSpPr>
          <p:nvPr>
            <p:ph type="body" sz="quarter" idx="25"/>
          </p:nvPr>
        </p:nvSpPr>
        <p:spPr>
          <a:xfrm>
            <a:off x="310896" y="31242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53" name="Rectangle 37"/>
          <p:cNvSpPr>
            <a:spLocks noGrp="1"/>
          </p:cNvSpPr>
          <p:nvPr>
            <p:ph type="body" sz="quarter" idx="27"/>
          </p:nvPr>
        </p:nvSpPr>
        <p:spPr>
          <a:xfrm>
            <a:off x="310896" y="35814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55" name="Rectangle 37"/>
          <p:cNvSpPr>
            <a:spLocks noGrp="1"/>
          </p:cNvSpPr>
          <p:nvPr>
            <p:ph type="body" sz="quarter" idx="29"/>
          </p:nvPr>
        </p:nvSpPr>
        <p:spPr>
          <a:xfrm>
            <a:off x="310896" y="4038600"/>
            <a:ext cx="7385304" cy="228600"/>
          </a:xfrm>
          <a:solidFill>
            <a:schemeClr val="tx2">
              <a:tint val="40000"/>
            </a:schemeClr>
          </a:solidFill>
        </p:spPr>
        <p:txBody>
          <a:bodyPr anchor="ctr"/>
          <a:lstStyle>
            <a:lvl1pPr eaLnBrk="1" latinLnBrk="0" hangingPunct="1">
              <a:buFontTx/>
              <a:buNone/>
              <a:defRPr kumimoji="0" sz="1100" baseline="0"/>
            </a:lvl1pPr>
            <a:extLst/>
          </a:lstStyle>
          <a:p>
            <a:pPr lvl="0"/>
            <a:r>
              <a:rPr lang="en-US"/>
              <a:t>Click to edit Master text styles</a:t>
            </a:r>
          </a:p>
        </p:txBody>
      </p:sp>
      <p:sp>
        <p:nvSpPr>
          <p:cNvPr id="57" name="Rectangle 37"/>
          <p:cNvSpPr>
            <a:spLocks noGrp="1"/>
          </p:cNvSpPr>
          <p:nvPr>
            <p:ph type="body" sz="quarter" idx="31"/>
          </p:nvPr>
        </p:nvSpPr>
        <p:spPr>
          <a:xfrm>
            <a:off x="310896" y="44958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26" name="Rectangle 37"/>
          <p:cNvSpPr>
            <a:spLocks noGrp="1"/>
          </p:cNvSpPr>
          <p:nvPr>
            <p:ph type="body" sz="quarter" idx="33"/>
          </p:nvPr>
        </p:nvSpPr>
        <p:spPr>
          <a:xfrm>
            <a:off x="310896" y="49530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28" name="Rectangle 37"/>
          <p:cNvSpPr>
            <a:spLocks noGrp="1"/>
          </p:cNvSpPr>
          <p:nvPr>
            <p:ph type="body" sz="quarter" idx="35"/>
          </p:nvPr>
        </p:nvSpPr>
        <p:spPr>
          <a:xfrm>
            <a:off x="310896" y="5410200"/>
            <a:ext cx="7385304" cy="228600"/>
          </a:xfrm>
          <a:solidFill>
            <a:schemeClr val="tx2">
              <a:tint val="40000"/>
            </a:schemeClr>
          </a:solidFill>
        </p:spPr>
        <p:txBody>
          <a:bodyPr anchor="ctr"/>
          <a:lstStyle>
            <a:lvl1pPr eaLnBrk="1" latinLnBrk="0" hangingPunct="1">
              <a:buFontTx/>
              <a:buNone/>
              <a:defRPr kumimoji="0" sz="1100"/>
            </a:lvl1pPr>
            <a:extLst/>
          </a:lstStyle>
          <a:p>
            <a:pPr lvl="0"/>
            <a:r>
              <a:rPr lang="en-US"/>
              <a:t>Click to edit Master text styles</a:t>
            </a:r>
          </a:p>
        </p:txBody>
      </p:sp>
      <p:sp>
        <p:nvSpPr>
          <p:cNvPr id="98" name="Rectangle 37"/>
          <p:cNvSpPr>
            <a:spLocks noGrp="1"/>
          </p:cNvSpPr>
          <p:nvPr>
            <p:ph type="body" sz="quarter" idx="14"/>
          </p:nvPr>
        </p:nvSpPr>
        <p:spPr>
          <a:xfrm>
            <a:off x="7696200" y="3810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dirty="0"/>
              <a:t>Click to edit Master text styles</a:t>
            </a:r>
          </a:p>
        </p:txBody>
      </p:sp>
      <p:sp>
        <p:nvSpPr>
          <p:cNvPr id="44" name="Rectangle 37"/>
          <p:cNvSpPr>
            <a:spLocks noGrp="1"/>
          </p:cNvSpPr>
          <p:nvPr>
            <p:ph type="body" sz="quarter" idx="16"/>
          </p:nvPr>
        </p:nvSpPr>
        <p:spPr>
          <a:xfrm>
            <a:off x="7696200" y="8382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dirty="0"/>
              <a:t>Click to edit Master text styles</a:t>
            </a:r>
          </a:p>
        </p:txBody>
      </p:sp>
      <p:sp>
        <p:nvSpPr>
          <p:cNvPr id="42" name="Rectangle 37"/>
          <p:cNvSpPr>
            <a:spLocks noGrp="1"/>
          </p:cNvSpPr>
          <p:nvPr>
            <p:ph type="body" sz="quarter" idx="18"/>
          </p:nvPr>
        </p:nvSpPr>
        <p:spPr>
          <a:xfrm>
            <a:off x="7696200" y="12954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dirty="0"/>
              <a:t>Click to edit Master text styles</a:t>
            </a:r>
          </a:p>
        </p:txBody>
      </p:sp>
      <p:sp>
        <p:nvSpPr>
          <p:cNvPr id="46" name="Rectangle 37"/>
          <p:cNvSpPr>
            <a:spLocks noGrp="1"/>
          </p:cNvSpPr>
          <p:nvPr>
            <p:ph type="body" sz="quarter" idx="20"/>
          </p:nvPr>
        </p:nvSpPr>
        <p:spPr>
          <a:xfrm>
            <a:off x="7696200" y="17526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48" name="Rectangle 37"/>
          <p:cNvSpPr>
            <a:spLocks noGrp="1"/>
          </p:cNvSpPr>
          <p:nvPr>
            <p:ph type="body" sz="quarter" idx="22"/>
          </p:nvPr>
        </p:nvSpPr>
        <p:spPr>
          <a:xfrm>
            <a:off x="7696200" y="22098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50" name="Rectangle 37"/>
          <p:cNvSpPr>
            <a:spLocks noGrp="1"/>
          </p:cNvSpPr>
          <p:nvPr>
            <p:ph type="body" sz="quarter" idx="24"/>
          </p:nvPr>
        </p:nvSpPr>
        <p:spPr>
          <a:xfrm>
            <a:off x="7696200" y="26670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52" name="Rectangle 37"/>
          <p:cNvSpPr>
            <a:spLocks noGrp="1"/>
          </p:cNvSpPr>
          <p:nvPr>
            <p:ph type="body" sz="quarter" idx="26"/>
          </p:nvPr>
        </p:nvSpPr>
        <p:spPr>
          <a:xfrm>
            <a:off x="7696200" y="31242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54" name="Rectangle 37"/>
          <p:cNvSpPr>
            <a:spLocks noGrp="1"/>
          </p:cNvSpPr>
          <p:nvPr>
            <p:ph type="body" sz="quarter" idx="28"/>
          </p:nvPr>
        </p:nvSpPr>
        <p:spPr>
          <a:xfrm>
            <a:off x="7696200" y="35814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56" name="Rectangle 37"/>
          <p:cNvSpPr>
            <a:spLocks noGrp="1"/>
          </p:cNvSpPr>
          <p:nvPr>
            <p:ph type="body" sz="quarter" idx="30"/>
          </p:nvPr>
        </p:nvSpPr>
        <p:spPr>
          <a:xfrm>
            <a:off x="7696200" y="40386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58" name="Rectangle 37"/>
          <p:cNvSpPr>
            <a:spLocks noGrp="1"/>
          </p:cNvSpPr>
          <p:nvPr>
            <p:ph type="body" sz="quarter" idx="32"/>
          </p:nvPr>
        </p:nvSpPr>
        <p:spPr>
          <a:xfrm>
            <a:off x="7696200" y="44958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27" name="Rectangle 37"/>
          <p:cNvSpPr>
            <a:spLocks noGrp="1"/>
          </p:cNvSpPr>
          <p:nvPr>
            <p:ph type="body" sz="quarter" idx="34"/>
          </p:nvPr>
        </p:nvSpPr>
        <p:spPr>
          <a:xfrm>
            <a:off x="7696200" y="49530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29" name="Rectangle 37"/>
          <p:cNvSpPr>
            <a:spLocks noGrp="1"/>
          </p:cNvSpPr>
          <p:nvPr>
            <p:ph type="body" sz="quarter" idx="36"/>
          </p:nvPr>
        </p:nvSpPr>
        <p:spPr>
          <a:xfrm>
            <a:off x="7696200" y="54102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30" name="Rectangle 37"/>
          <p:cNvSpPr>
            <a:spLocks noGrp="1"/>
          </p:cNvSpPr>
          <p:nvPr>
            <p:ph type="body" sz="quarter" idx="37"/>
          </p:nvPr>
        </p:nvSpPr>
        <p:spPr>
          <a:xfrm>
            <a:off x="310896" y="5867400"/>
            <a:ext cx="7385304" cy="228600"/>
          </a:xfrm>
          <a:solidFill>
            <a:schemeClr val="tx2">
              <a:tint val="40000"/>
            </a:schemeClr>
          </a:solidFill>
        </p:spPr>
        <p:txBody>
          <a:bodyPr anchor="ctr">
            <a:noAutofit/>
          </a:bodyPr>
          <a:lstStyle>
            <a:lvl1pPr eaLnBrk="1" latinLnBrk="0" hangingPunct="1">
              <a:buFontTx/>
              <a:buNone/>
              <a:defRPr kumimoji="0" sz="1100"/>
            </a:lvl1pPr>
            <a:extLst/>
          </a:lstStyle>
          <a:p>
            <a:pPr lvl="0"/>
            <a:r>
              <a:rPr lang="en-US"/>
              <a:t>Click to edit Master text styles</a:t>
            </a:r>
          </a:p>
        </p:txBody>
      </p:sp>
      <p:sp>
        <p:nvSpPr>
          <p:cNvPr id="31" name="Rectangle 37"/>
          <p:cNvSpPr>
            <a:spLocks noGrp="1"/>
          </p:cNvSpPr>
          <p:nvPr>
            <p:ph type="body" sz="quarter" idx="38"/>
          </p:nvPr>
        </p:nvSpPr>
        <p:spPr>
          <a:xfrm>
            <a:off x="7696200" y="5867400"/>
            <a:ext cx="685800" cy="228600"/>
          </a:xfrm>
          <a:solidFill>
            <a:srgbClr val="689CAA"/>
          </a:solidFill>
        </p:spPr>
        <p:txBody>
          <a:bodyPr anchor="ctr"/>
          <a:lstStyle>
            <a:lvl1pPr algn="r" eaLnBrk="1" latinLnBrk="0" hangingPunct="1">
              <a:buFontTx/>
              <a:buNone/>
              <a:defRPr kumimoji="0" sz="1100">
                <a:solidFill>
                  <a:sysClr val="windowText" lastClr="000000"/>
                </a:solidFill>
              </a:defRPr>
            </a:lvl1pPr>
            <a:extLst/>
          </a:lstStyle>
          <a:p>
            <a:pPr lvl="0"/>
            <a:r>
              <a:rPr lang="en-US"/>
              <a:t>Click to edit Master text styles</a:t>
            </a:r>
          </a:p>
        </p:txBody>
      </p:sp>
      <p:sp>
        <p:nvSpPr>
          <p:cNvPr id="32" name="Rectangle 6"/>
          <p:cNvSpPr>
            <a:spLocks noGrp="1"/>
          </p:cNvSpPr>
          <p:nvPr>
            <p:ph type="sldNum" sz="quarter" idx="39"/>
          </p:nvPr>
        </p:nvSpPr>
        <p:spPr/>
        <p:txBody>
          <a:bodyPr/>
          <a:lstStyle>
            <a:lvl1pPr>
              <a:defRPr/>
            </a:lvl1pPr>
          </a:lstStyle>
          <a:p>
            <a:fld id="{AECBA3AD-F8B3-44B6-B41E-F91415047320}" type="slidenum">
              <a:rPr lang="en-US"/>
              <a:pPr/>
              <a:t>‹#›</a:t>
            </a:fld>
            <a:endParaRPr lang="en-US"/>
          </a:p>
        </p:txBody>
      </p:sp>
      <p:sp>
        <p:nvSpPr>
          <p:cNvPr id="33" name="Rectangle 12"/>
          <p:cNvSpPr>
            <a:spLocks noGrp="1"/>
          </p:cNvSpPr>
          <p:nvPr>
            <p:ph type="ftr" sz="quarter" idx="40"/>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endParaRPr/>
          </a:p>
        </p:txBody>
      </p:sp>
      <p:sp>
        <p:nvSpPr>
          <p:cNvPr id="16" name="Rectangle 8"/>
          <p:cNvSpPr>
            <a:spLocks noGrp="1"/>
          </p:cNvSpPr>
          <p:nvPr>
            <p:ph type="body" sz="quarter" idx="13"/>
          </p:nvPr>
        </p:nvSpPr>
        <p:spPr>
          <a:xfrm>
            <a:off x="3048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7"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8" name="Rectangle 8"/>
          <p:cNvSpPr>
            <a:spLocks noGrp="1"/>
          </p:cNvSpPr>
          <p:nvPr>
            <p:ph type="body" sz="quarter" idx="16"/>
          </p:nvPr>
        </p:nvSpPr>
        <p:spPr>
          <a:xfrm>
            <a:off x="3017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0"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1" name="Rectangle 8"/>
          <p:cNvSpPr>
            <a:spLocks noGrp="1"/>
          </p:cNvSpPr>
          <p:nvPr>
            <p:ph type="body" sz="quarter" idx="18"/>
          </p:nvPr>
        </p:nvSpPr>
        <p:spPr>
          <a:xfrm>
            <a:off x="44196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4" name="Rectangle 11"/>
          <p:cNvSpPr>
            <a:spLocks noGrp="1"/>
          </p:cNvSpPr>
          <p:nvPr>
            <p:ph sz="quarter" idx="19"/>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5" name="Rectangle 8"/>
          <p:cNvSpPr>
            <a:spLocks noGrp="1"/>
          </p:cNvSpPr>
          <p:nvPr>
            <p:ph type="body" sz="quarter" idx="20"/>
          </p:nvPr>
        </p:nvSpPr>
        <p:spPr>
          <a:xfrm>
            <a:off x="44165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6"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Rectangle 6"/>
          <p:cNvSpPr>
            <a:spLocks noGrp="1"/>
          </p:cNvSpPr>
          <p:nvPr>
            <p:ph type="sldNum" sz="quarter" idx="22"/>
          </p:nvPr>
        </p:nvSpPr>
        <p:spPr/>
        <p:txBody>
          <a:bodyPr/>
          <a:lstStyle>
            <a:lvl1pPr>
              <a:defRPr/>
            </a:lvl1pPr>
          </a:lstStyle>
          <a:p>
            <a:fld id="{B3C0541C-BFD6-4DDC-A5C8-A5B0205B3B91}" type="slidenum">
              <a:rPr lang="en-US"/>
              <a:pPr/>
              <a:t>‹#›</a:t>
            </a:fld>
            <a:endParaRPr lang="en-US"/>
          </a:p>
        </p:txBody>
      </p:sp>
      <p:sp>
        <p:nvSpPr>
          <p:cNvPr id="12" name="Rectangle 12"/>
          <p:cNvSpPr>
            <a:spLocks noGrp="1"/>
          </p:cNvSpPr>
          <p:nvPr>
            <p:ph type="ftr" sz="quarter" idx="23"/>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a:t>Click to edit Master title style</a:t>
            </a:r>
            <a:endParaRPr/>
          </a:p>
        </p:txBody>
      </p:sp>
      <p:sp>
        <p:nvSpPr>
          <p:cNvPr id="10" name="Rectangle 8"/>
          <p:cNvSpPr>
            <a:spLocks noGrp="1"/>
          </p:cNvSpPr>
          <p:nvPr>
            <p:ph type="body" sz="quarter" idx="14"/>
          </p:nvPr>
        </p:nvSpPr>
        <p:spPr>
          <a:xfrm>
            <a:off x="44196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8" name="Rectangle 11"/>
          <p:cNvSpPr>
            <a:spLocks noGrp="1"/>
          </p:cNvSpPr>
          <p:nvPr>
            <p:ph sz="quarter" idx="16"/>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9" name="Rectangle 8"/>
          <p:cNvSpPr>
            <a:spLocks noGrp="1"/>
          </p:cNvSpPr>
          <p:nvPr>
            <p:ph type="body" sz="quarter" idx="13"/>
          </p:nvPr>
        </p:nvSpPr>
        <p:spPr>
          <a:xfrm>
            <a:off x="304800" y="381000"/>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0"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Rectangle 8"/>
          <p:cNvSpPr>
            <a:spLocks noGrp="1"/>
          </p:cNvSpPr>
          <p:nvPr>
            <p:ph type="body" sz="quarter" idx="17"/>
          </p:nvPr>
        </p:nvSpPr>
        <p:spPr>
          <a:xfrm>
            <a:off x="4416552" y="234086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3" name="Rectangle 11"/>
          <p:cNvSpPr>
            <a:spLocks noGrp="1"/>
          </p:cNvSpPr>
          <p:nvPr>
            <p:ph sz="quarter" idx="18"/>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8"/>
          <p:cNvSpPr>
            <a:spLocks noGrp="1"/>
          </p:cNvSpPr>
          <p:nvPr>
            <p:ph type="body" sz="quarter" idx="19"/>
          </p:nvPr>
        </p:nvSpPr>
        <p:spPr>
          <a:xfrm>
            <a:off x="4419600" y="429158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5" name="Rectangle 11"/>
          <p:cNvSpPr>
            <a:spLocks noGrp="1"/>
          </p:cNvSpPr>
          <p:nvPr>
            <p:ph sz="quarter" idx="20"/>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Rectangle 6"/>
          <p:cNvSpPr>
            <a:spLocks noGrp="1"/>
          </p:cNvSpPr>
          <p:nvPr>
            <p:ph type="sldNum" sz="quarter" idx="21"/>
          </p:nvPr>
        </p:nvSpPr>
        <p:spPr/>
        <p:txBody>
          <a:bodyPr/>
          <a:lstStyle>
            <a:lvl1pPr>
              <a:defRPr/>
            </a:lvl1pPr>
          </a:lstStyle>
          <a:p>
            <a:fld id="{763EF21E-6672-4B73-8F33-1AB59D471888}" type="slidenum">
              <a:rPr lang="en-US"/>
              <a:pPr/>
              <a:t>‹#›</a:t>
            </a:fld>
            <a:endParaRPr lang="en-US"/>
          </a:p>
        </p:txBody>
      </p:sp>
      <p:sp>
        <p:nvSpPr>
          <p:cNvPr id="16" name="Rectangle 12"/>
          <p:cNvSpPr>
            <a:spLocks noGrp="1"/>
          </p:cNvSpPr>
          <p:nvPr>
            <p:ph type="ftr" sz="quarter" idx="2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a:p>
        </p:txBody>
      </p:sp>
      <p:sp>
        <p:nvSpPr>
          <p:cNvPr id="18" name="Rectangle 8"/>
          <p:cNvSpPr>
            <a:spLocks noGrp="1"/>
          </p:cNvSpPr>
          <p:nvPr>
            <p:ph type="body" sz="quarter" idx="13"/>
          </p:nvPr>
        </p:nvSpPr>
        <p:spPr>
          <a:xfrm>
            <a:off x="4416552" y="381000"/>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1" name="Rectangle 11"/>
          <p:cNvSpPr>
            <a:spLocks noGrp="1"/>
          </p:cNvSpPr>
          <p:nvPr>
            <p:ph sz="quarter" idx="15"/>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Rectangle 8"/>
          <p:cNvSpPr>
            <a:spLocks noGrp="1"/>
          </p:cNvSpPr>
          <p:nvPr>
            <p:ph type="body" sz="quarter" idx="14"/>
          </p:nvPr>
        </p:nvSpPr>
        <p:spPr>
          <a:xfrm>
            <a:off x="3048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0" name="Rectangle 11"/>
          <p:cNvSpPr>
            <a:spLocks noGrp="1"/>
          </p:cNvSpPr>
          <p:nvPr>
            <p:ph sz="quarter" idx="16"/>
          </p:nvPr>
        </p:nvSpPr>
        <p:spPr>
          <a:xfrm>
            <a:off x="3048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Rectangle 8"/>
          <p:cNvSpPr>
            <a:spLocks noGrp="1"/>
          </p:cNvSpPr>
          <p:nvPr>
            <p:ph type="body" sz="quarter" idx="17"/>
          </p:nvPr>
        </p:nvSpPr>
        <p:spPr>
          <a:xfrm>
            <a:off x="301752" y="234086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4" name="Rectangle 11"/>
          <p:cNvSpPr>
            <a:spLocks noGrp="1"/>
          </p:cNvSpPr>
          <p:nvPr>
            <p:ph sz="quarter" idx="18"/>
          </p:nvPr>
        </p:nvSpPr>
        <p:spPr>
          <a:xfrm>
            <a:off x="3017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Rectangle 8"/>
          <p:cNvSpPr>
            <a:spLocks noGrp="1"/>
          </p:cNvSpPr>
          <p:nvPr>
            <p:ph type="body" sz="quarter" idx="19"/>
          </p:nvPr>
        </p:nvSpPr>
        <p:spPr>
          <a:xfrm>
            <a:off x="304800" y="429158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6" name="Rectangle 11"/>
          <p:cNvSpPr>
            <a:spLocks noGrp="1"/>
          </p:cNvSpPr>
          <p:nvPr>
            <p:ph sz="quarter" idx="20"/>
          </p:nvPr>
        </p:nvSpPr>
        <p:spPr>
          <a:xfrm>
            <a:off x="3048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Rectangle 6"/>
          <p:cNvSpPr>
            <a:spLocks noGrp="1"/>
          </p:cNvSpPr>
          <p:nvPr>
            <p:ph type="sldNum" sz="quarter" idx="21"/>
          </p:nvPr>
        </p:nvSpPr>
        <p:spPr/>
        <p:txBody>
          <a:bodyPr/>
          <a:lstStyle>
            <a:lvl1pPr>
              <a:defRPr/>
            </a:lvl1pPr>
          </a:lstStyle>
          <a:p>
            <a:fld id="{ACEE7961-8A2A-48F2-9267-01DE6BFB1D43}" type="slidenum">
              <a:rPr lang="en-US"/>
              <a:pPr/>
              <a:t>‹#›</a:t>
            </a:fld>
            <a:endParaRPr lang="en-US"/>
          </a:p>
        </p:txBody>
      </p:sp>
      <p:sp>
        <p:nvSpPr>
          <p:cNvPr id="12" name="Rectangle 12"/>
          <p:cNvSpPr>
            <a:spLocks noGrp="1"/>
          </p:cNvSpPr>
          <p:nvPr>
            <p:ph type="ftr" sz="quarter" idx="22"/>
          </p:nvPr>
        </p:nvSpPr>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a:t>Click to edit Master title style</a:t>
            </a:r>
            <a:endParaRPr/>
          </a:p>
        </p:txBody>
      </p:sp>
      <p:sp>
        <p:nvSpPr>
          <p:cNvPr id="23" name="Rectangle 8"/>
          <p:cNvSpPr>
            <a:spLocks noGrp="1"/>
          </p:cNvSpPr>
          <p:nvPr>
            <p:ph type="body" sz="quarter" idx="13"/>
          </p:nvPr>
        </p:nvSpPr>
        <p:spPr>
          <a:xfrm>
            <a:off x="3048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4"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5" name="Rectangle 8"/>
          <p:cNvSpPr>
            <a:spLocks noGrp="1"/>
          </p:cNvSpPr>
          <p:nvPr>
            <p:ph type="body" sz="quarter" idx="16"/>
          </p:nvPr>
        </p:nvSpPr>
        <p:spPr>
          <a:xfrm>
            <a:off x="3017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6"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8" name="Rectangle 8"/>
          <p:cNvSpPr>
            <a:spLocks noGrp="1"/>
          </p:cNvSpPr>
          <p:nvPr>
            <p:ph type="body" sz="quarter" idx="14"/>
          </p:nvPr>
        </p:nvSpPr>
        <p:spPr>
          <a:xfrm>
            <a:off x="44196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9" name="Rectangle 11"/>
          <p:cNvSpPr>
            <a:spLocks noGrp="1"/>
          </p:cNvSpPr>
          <p:nvPr>
            <p:ph sz="quarter" idx="18"/>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1" name="Rectangle 8"/>
          <p:cNvSpPr>
            <a:spLocks noGrp="1"/>
          </p:cNvSpPr>
          <p:nvPr>
            <p:ph type="body" sz="quarter" idx="19"/>
          </p:nvPr>
        </p:nvSpPr>
        <p:spPr>
          <a:xfrm>
            <a:off x="4416552" y="234086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32" name="Rectangle 11"/>
          <p:cNvSpPr>
            <a:spLocks noGrp="1"/>
          </p:cNvSpPr>
          <p:nvPr>
            <p:ph sz="quarter" idx="20"/>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3" name="Rectangle 8"/>
          <p:cNvSpPr>
            <a:spLocks noGrp="1"/>
          </p:cNvSpPr>
          <p:nvPr>
            <p:ph type="body" sz="quarter" idx="21"/>
          </p:nvPr>
        </p:nvSpPr>
        <p:spPr>
          <a:xfrm>
            <a:off x="4419600" y="429158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34" name="Rectangle 11"/>
          <p:cNvSpPr>
            <a:spLocks noGrp="1"/>
          </p:cNvSpPr>
          <p:nvPr>
            <p:ph sz="quarter" idx="22"/>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Rectangle 6"/>
          <p:cNvSpPr>
            <a:spLocks noGrp="1"/>
          </p:cNvSpPr>
          <p:nvPr>
            <p:ph type="sldNum" sz="quarter" idx="23"/>
          </p:nvPr>
        </p:nvSpPr>
        <p:spPr/>
        <p:txBody>
          <a:bodyPr/>
          <a:lstStyle>
            <a:lvl1pPr>
              <a:defRPr/>
            </a:lvl1pPr>
          </a:lstStyle>
          <a:p>
            <a:fld id="{F6C84449-D8FC-43FF-BA8F-D9E3E594CFC0}" type="slidenum">
              <a:rPr lang="en-US"/>
              <a:pPr/>
              <a:t>‹#›</a:t>
            </a:fld>
            <a:endParaRPr lang="en-US"/>
          </a:p>
        </p:txBody>
      </p:sp>
      <p:sp>
        <p:nvSpPr>
          <p:cNvPr id="14" name="Rectangle 12"/>
          <p:cNvSpPr>
            <a:spLocks noGrp="1"/>
          </p:cNvSpPr>
          <p:nvPr>
            <p:ph type="ftr" sz="quarter" idx="24"/>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Click to edit Master title style</a:t>
            </a:r>
            <a:endParaRPr/>
          </a:p>
        </p:txBody>
      </p:sp>
      <p:sp>
        <p:nvSpPr>
          <p:cNvPr id="21" name="Rectangle 8"/>
          <p:cNvSpPr>
            <a:spLocks noGrp="1"/>
          </p:cNvSpPr>
          <p:nvPr>
            <p:ph type="body" sz="quarter" idx="14"/>
          </p:nvPr>
        </p:nvSpPr>
        <p:spPr>
          <a:xfrm>
            <a:off x="307848"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2" name="Rectangle 11"/>
          <p:cNvSpPr>
            <a:spLocks noGrp="1"/>
          </p:cNvSpPr>
          <p:nvPr>
            <p:ph sz="quarter" idx="16"/>
          </p:nvPr>
        </p:nvSpPr>
        <p:spPr>
          <a:xfrm>
            <a:off x="307848"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5" name="Rectangle 8"/>
          <p:cNvSpPr>
            <a:spLocks noGrp="1"/>
          </p:cNvSpPr>
          <p:nvPr>
            <p:ph type="body" sz="quarter" idx="17"/>
          </p:nvPr>
        </p:nvSpPr>
        <p:spPr>
          <a:xfrm>
            <a:off x="304800" y="234086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6" name="Rectangle 11"/>
          <p:cNvSpPr>
            <a:spLocks noGrp="1"/>
          </p:cNvSpPr>
          <p:nvPr>
            <p:ph sz="quarter" idx="18"/>
          </p:nvPr>
        </p:nvSpPr>
        <p:spPr>
          <a:xfrm>
            <a:off x="304800"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7" name="Rectangle 8"/>
          <p:cNvSpPr>
            <a:spLocks noGrp="1"/>
          </p:cNvSpPr>
          <p:nvPr>
            <p:ph type="body" sz="quarter" idx="19"/>
          </p:nvPr>
        </p:nvSpPr>
        <p:spPr>
          <a:xfrm>
            <a:off x="307848" y="4291584"/>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8" name="Rectangle 11"/>
          <p:cNvSpPr>
            <a:spLocks noGrp="1"/>
          </p:cNvSpPr>
          <p:nvPr>
            <p:ph sz="quarter" idx="20"/>
          </p:nvPr>
        </p:nvSpPr>
        <p:spPr>
          <a:xfrm>
            <a:off x="307848"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Rectangle 8"/>
          <p:cNvSpPr>
            <a:spLocks noGrp="1"/>
          </p:cNvSpPr>
          <p:nvPr>
            <p:ph type="body" sz="quarter" idx="21"/>
          </p:nvPr>
        </p:nvSpPr>
        <p:spPr>
          <a:xfrm>
            <a:off x="4419600" y="381000"/>
            <a:ext cx="39624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3" name="Rectangle 11"/>
          <p:cNvSpPr>
            <a:spLocks noGrp="1"/>
          </p:cNvSpPr>
          <p:nvPr>
            <p:ph sz="quarter" idx="22"/>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Rectangle 8"/>
          <p:cNvSpPr>
            <a:spLocks noGrp="1"/>
          </p:cNvSpPr>
          <p:nvPr>
            <p:ph type="body" sz="quarter" idx="23"/>
          </p:nvPr>
        </p:nvSpPr>
        <p:spPr>
          <a:xfrm>
            <a:off x="44165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6" name="Rectangle 11"/>
          <p:cNvSpPr>
            <a:spLocks noGrp="1"/>
          </p:cNvSpPr>
          <p:nvPr>
            <p:ph sz="quarter" idx="24"/>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6"/>
          <p:cNvSpPr>
            <a:spLocks noGrp="1"/>
          </p:cNvSpPr>
          <p:nvPr>
            <p:ph type="sldNum" sz="quarter" idx="25"/>
          </p:nvPr>
        </p:nvSpPr>
        <p:spPr/>
        <p:txBody>
          <a:bodyPr/>
          <a:lstStyle>
            <a:lvl1pPr>
              <a:defRPr/>
            </a:lvl1pPr>
          </a:lstStyle>
          <a:p>
            <a:fld id="{2B203D9F-7653-44DE-AEAE-C4EC8D60BCFA}" type="slidenum">
              <a:rPr lang="en-US"/>
              <a:pPr/>
              <a:t>‹#›</a:t>
            </a:fld>
            <a:endParaRPr lang="en-US"/>
          </a:p>
        </p:txBody>
      </p:sp>
      <p:sp>
        <p:nvSpPr>
          <p:cNvPr id="17" name="Rectangle 12"/>
          <p:cNvSpPr>
            <a:spLocks noGrp="1"/>
          </p:cNvSpPr>
          <p:nvPr>
            <p:ph type="ftr" sz="quarter" idx="26"/>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477000"/>
            <a:ext cx="990600" cy="304800"/>
          </a:xfrm>
        </p:spPr>
        <p:txBody>
          <a:bodyPr/>
          <a:lstStyle>
            <a:lvl1pPr>
              <a:defRPr/>
            </a:lvl1pPr>
          </a:lstStyle>
          <a:p>
            <a:fld id="{29B3E081-2A1B-4BA0-99AA-4C816758C394}" type="slidenum">
              <a:rPr lang="en-US"/>
              <a:pPr/>
              <a:t>‹#›</a:t>
            </a:fld>
            <a:endParaRPr lang="en-US"/>
          </a:p>
        </p:txBody>
      </p:sp>
      <p:sp>
        <p:nvSpPr>
          <p:cNvPr id="3" name="Footer Placeholder 2"/>
          <p:cNvSpPr>
            <a:spLocks noGrp="1"/>
          </p:cNvSpPr>
          <p:nvPr>
            <p:ph type="ftr" sz="quarter" idx="11"/>
          </p:nvPr>
        </p:nvSpPr>
        <p:spPr>
          <a:xfrm>
            <a:off x="2705100" y="6477000"/>
            <a:ext cx="3733800" cy="3048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Rectangle 3"/>
          <p:cNvSpPr>
            <a:spLocks noGrp="1"/>
          </p:cNvSpPr>
          <p:nvPr>
            <p:ph type="dt" sz="half" idx="10"/>
          </p:nvPr>
        </p:nvSpPr>
        <p:spPr>
          <a:xfrm>
            <a:off x="228600" y="6477000"/>
            <a:ext cx="16002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0A0A0"/>
                </a:solidFill>
                <a:latin typeface="Calibri" pitchFamily="34" charset="0"/>
              </a:defRPr>
            </a:lvl1pPr>
          </a:lstStyle>
          <a:p>
            <a:endParaRPr lang="en-US"/>
          </a:p>
        </p:txBody>
      </p:sp>
      <p:sp>
        <p:nvSpPr>
          <p:cNvPr id="3" name="Rectangle 4"/>
          <p:cNvSpPr>
            <a:spLocks noGrp="1"/>
          </p:cNvSpPr>
          <p:nvPr>
            <p:ph type="ftr" sz="quarter" idx="11"/>
          </p:nvPr>
        </p:nvSpPr>
        <p:spPr/>
        <p:txBody>
          <a:bodyPr/>
          <a:lstStyle>
            <a:lvl1pPr>
              <a:defRPr>
                <a:solidFill>
                  <a:schemeClr val="bg1"/>
                </a:solidFill>
              </a:defRPr>
            </a:lvl1pPr>
          </a:lstStyle>
          <a:p>
            <a:endParaRPr lang="en-US"/>
          </a:p>
        </p:txBody>
      </p:sp>
      <p:sp>
        <p:nvSpPr>
          <p:cNvPr id="4" name="Slide Number Placeholder 12"/>
          <p:cNvSpPr>
            <a:spLocks noGrp="1"/>
          </p:cNvSpPr>
          <p:nvPr>
            <p:ph type="sldNum" sz="quarter" idx="12"/>
          </p:nvPr>
        </p:nvSpPr>
        <p:spPr>
          <a:xfrm>
            <a:off x="6477000" y="6477000"/>
            <a:ext cx="1020763" cy="304800"/>
          </a:xfrm>
        </p:spPr>
        <p:txBody>
          <a:bodyPr/>
          <a:lstStyle>
            <a:lvl1pPr>
              <a:defRPr/>
            </a:lvl1pPr>
          </a:lstStyle>
          <a:p>
            <a:fld id="{445B5284-B0BD-4365-90E4-47E9025D80B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a:bodyPr>
          <a:lstStyle>
            <a:lvl1pPr>
              <a:defRPr sz="1600">
                <a:latin typeface="Arial" pitchFamily="34" charset="0"/>
                <a:cs typeface="Arial" pitchFamily="34" charset="0"/>
              </a:defRPr>
            </a:lvl1pPr>
            <a:extLst/>
          </a:lstStyle>
          <a:p>
            <a:r>
              <a:rPr lang="en-US" dirty="0"/>
              <a:t>Click to edit Master title style</a:t>
            </a:r>
            <a:endParaRPr dirty="0"/>
          </a:p>
        </p:txBody>
      </p:sp>
      <p:sp>
        <p:nvSpPr>
          <p:cNvPr id="19" name="Rectangle 8"/>
          <p:cNvSpPr>
            <a:spLocks noGrp="1"/>
          </p:cNvSpPr>
          <p:nvPr>
            <p:ph type="body" sz="quarter" idx="13"/>
          </p:nvPr>
        </p:nvSpPr>
        <p:spPr>
          <a:xfrm>
            <a:off x="0" y="0"/>
            <a:ext cx="8610600" cy="762000"/>
          </a:xfrm>
          <a:solidFill>
            <a:srgbClr val="0E3544"/>
          </a:solidFill>
        </p:spPr>
        <p:txBody>
          <a:bodyPr anchor="ctr">
            <a:noAutofit/>
          </a:bodyPr>
          <a:lstStyle>
            <a:lvl1pPr algn="ctr" eaLnBrk="1" latinLnBrk="0" hangingPunct="1">
              <a:defRPr kumimoji="0" sz="3600" b="1">
                <a:solidFill>
                  <a:schemeClr val="bg1"/>
                </a:solidFill>
                <a:latin typeface="Arial Narrow" pitchFamily="34" charset="0"/>
              </a:defRPr>
            </a:lvl1pPr>
            <a:extLst/>
          </a:lstStyle>
          <a:p>
            <a:pPr lvl="0"/>
            <a:r>
              <a:rPr lang="en-US" dirty="0"/>
              <a:t>Click to edit Master text styles</a:t>
            </a:r>
          </a:p>
        </p:txBody>
      </p:sp>
      <p:sp>
        <p:nvSpPr>
          <p:cNvPr id="4" name="Rectangle 6"/>
          <p:cNvSpPr>
            <a:spLocks noGrp="1"/>
          </p:cNvSpPr>
          <p:nvPr>
            <p:ph type="sldNum" sz="quarter" idx="14"/>
          </p:nvPr>
        </p:nvSpPr>
        <p:spPr>
          <a:xfrm>
            <a:off x="8686800" y="6493416"/>
            <a:ext cx="381000" cy="304800"/>
          </a:xfrm>
        </p:spPr>
        <p:txBody>
          <a:bodyPr/>
          <a:lstStyle>
            <a:lvl1pPr algn="ctr">
              <a:defRPr sz="1200">
                <a:latin typeface="Arial" pitchFamily="34" charset="0"/>
                <a:cs typeface="Arial" pitchFamily="34" charset="0"/>
              </a:defRPr>
            </a:lvl1pPr>
          </a:lstStyle>
          <a:p>
            <a:fld id="{B4D2BBAB-B3EB-4990-AC24-F3A12CA44E2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a:t>Click to edit Master title style</a:t>
            </a:r>
            <a:endParaRPr/>
          </a:p>
        </p:txBody>
      </p:sp>
      <p:sp>
        <p:nvSpPr>
          <p:cNvPr id="3" name="Rectangle 6"/>
          <p:cNvSpPr>
            <a:spLocks noGrp="1"/>
          </p:cNvSpPr>
          <p:nvPr>
            <p:ph type="sldNum" sz="quarter" idx="10"/>
          </p:nvPr>
        </p:nvSpPr>
        <p:spPr/>
        <p:txBody>
          <a:bodyPr/>
          <a:lstStyle>
            <a:lvl1pPr>
              <a:defRPr/>
            </a:lvl1pPr>
          </a:lstStyle>
          <a:p>
            <a:fld id="{DDDE2091-002A-4297-8FE1-84F4AFA12B18}" type="slidenum">
              <a:rPr lang="en-US"/>
              <a:pPr/>
              <a:t>‹#›</a:t>
            </a:fld>
            <a:endParaRPr lang="en-US"/>
          </a:p>
        </p:txBody>
      </p:sp>
      <p:sp>
        <p:nvSpPr>
          <p:cNvPr id="4" name="Rectangle 1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a:p>
        </p:txBody>
      </p:sp>
      <p:sp>
        <p:nvSpPr>
          <p:cNvPr id="8" name="Rectangle 8"/>
          <p:cNvSpPr>
            <a:spLocks noGrp="1"/>
          </p:cNvSpPr>
          <p:nvPr>
            <p:ph type="body" sz="quarter" idx="13"/>
          </p:nvPr>
        </p:nvSpPr>
        <p:spPr>
          <a:xfrm>
            <a:off x="304800" y="381000"/>
            <a:ext cx="8077200"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1" name="Rectangle 11"/>
          <p:cNvSpPr>
            <a:spLocks noGrp="1"/>
          </p:cNvSpPr>
          <p:nvPr>
            <p:ph sz="quarter" idx="15"/>
          </p:nvPr>
        </p:nvSpPr>
        <p:spPr>
          <a:xfrm>
            <a:off x="304800" y="609600"/>
            <a:ext cx="8077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Rectangle 6"/>
          <p:cNvSpPr>
            <a:spLocks noGrp="1"/>
          </p:cNvSpPr>
          <p:nvPr>
            <p:ph type="sldNum" sz="quarter" idx="16"/>
          </p:nvPr>
        </p:nvSpPr>
        <p:spPr/>
        <p:txBody>
          <a:bodyPr/>
          <a:lstStyle>
            <a:lvl1pPr>
              <a:defRPr/>
            </a:lvl1pPr>
          </a:lstStyle>
          <a:p>
            <a:fld id="{1CFDC233-ABB3-4EED-974B-00FBCB5956F3}" type="slidenum">
              <a:rPr lang="en-US"/>
              <a:pPr/>
              <a:t>‹#›</a:t>
            </a:fld>
            <a:endParaRPr lang="en-US"/>
          </a:p>
        </p:txBody>
      </p:sp>
      <p:sp>
        <p:nvSpPr>
          <p:cNvPr id="6" name="Rectangle 12"/>
          <p:cNvSpPr>
            <a:spLocks noGrp="1"/>
          </p:cNvSpPr>
          <p:nvPr>
            <p:ph type="ftr" sz="quarter" idx="17"/>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dirty="0"/>
              <a:t>Click to edit Master title style</a:t>
            </a:r>
            <a:endParaRPr dirty="0"/>
          </a:p>
        </p:txBody>
      </p:sp>
      <p:sp>
        <p:nvSpPr>
          <p:cNvPr id="31" name="Rectangle 8"/>
          <p:cNvSpPr>
            <a:spLocks noGrp="1"/>
          </p:cNvSpPr>
          <p:nvPr>
            <p:ph type="body" sz="quarter" idx="13"/>
          </p:nvPr>
        </p:nvSpPr>
        <p:spPr>
          <a:xfrm>
            <a:off x="304800" y="381000"/>
            <a:ext cx="3965448"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9" name="Rectangle 11"/>
          <p:cNvSpPr>
            <a:spLocks noGrp="1"/>
          </p:cNvSpPr>
          <p:nvPr>
            <p:ph sz="quarter" idx="15"/>
          </p:nvPr>
        </p:nvSpPr>
        <p:spPr>
          <a:xfrm>
            <a:off x="304800" y="609600"/>
            <a:ext cx="3962400" cy="563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Rectangle 8"/>
          <p:cNvSpPr>
            <a:spLocks noGrp="1"/>
          </p:cNvSpPr>
          <p:nvPr>
            <p:ph type="body" sz="quarter" idx="16"/>
          </p:nvPr>
        </p:nvSpPr>
        <p:spPr>
          <a:xfrm>
            <a:off x="4416552" y="381000"/>
            <a:ext cx="3965448"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5" name="Rectangle 11"/>
          <p:cNvSpPr>
            <a:spLocks noGrp="1"/>
          </p:cNvSpPr>
          <p:nvPr>
            <p:ph sz="quarter" idx="17"/>
          </p:nvPr>
        </p:nvSpPr>
        <p:spPr>
          <a:xfrm>
            <a:off x="4416552" y="609600"/>
            <a:ext cx="3962400" cy="563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Rectangle 6"/>
          <p:cNvSpPr>
            <a:spLocks noGrp="1"/>
          </p:cNvSpPr>
          <p:nvPr>
            <p:ph type="sldNum" sz="quarter" idx="18"/>
          </p:nvPr>
        </p:nvSpPr>
        <p:spPr/>
        <p:txBody>
          <a:bodyPr/>
          <a:lstStyle>
            <a:lvl1pPr>
              <a:defRPr/>
            </a:lvl1pPr>
          </a:lstStyle>
          <a:p>
            <a:fld id="{553296E4-9FB3-4B99-9F13-E952B22AEABF}" type="slidenum">
              <a:rPr lang="en-US"/>
              <a:pPr/>
              <a:t>‹#›</a:t>
            </a:fld>
            <a:endParaRPr lang="en-US"/>
          </a:p>
        </p:txBody>
      </p:sp>
      <p:sp>
        <p:nvSpPr>
          <p:cNvPr id="8" name="Rectangle 12"/>
          <p:cNvSpPr>
            <a:spLocks noGrp="1"/>
          </p:cNvSpPr>
          <p:nvPr>
            <p:ph type="ftr" sz="quarter" idx="19"/>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endParaRPr/>
          </a:p>
        </p:txBody>
      </p:sp>
      <p:sp>
        <p:nvSpPr>
          <p:cNvPr id="9" name="Rectangle 8"/>
          <p:cNvSpPr>
            <a:spLocks noGrp="1"/>
          </p:cNvSpPr>
          <p:nvPr>
            <p:ph type="body" sz="quarter" idx="13"/>
          </p:nvPr>
        </p:nvSpPr>
        <p:spPr>
          <a:xfrm>
            <a:off x="304800" y="381000"/>
            <a:ext cx="3962400"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8"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Rectangle 8"/>
          <p:cNvSpPr>
            <a:spLocks noGrp="1"/>
          </p:cNvSpPr>
          <p:nvPr>
            <p:ph type="body" sz="quarter" idx="16"/>
          </p:nvPr>
        </p:nvSpPr>
        <p:spPr>
          <a:xfrm>
            <a:off x="301752" y="3319272"/>
            <a:ext cx="3965448"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7"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0" name="Rectangle 8"/>
          <p:cNvSpPr>
            <a:spLocks noGrp="1"/>
          </p:cNvSpPr>
          <p:nvPr>
            <p:ph type="body" sz="quarter" idx="18"/>
          </p:nvPr>
        </p:nvSpPr>
        <p:spPr>
          <a:xfrm>
            <a:off x="4416552" y="381000"/>
            <a:ext cx="3965448" cy="228600"/>
          </a:xfrm>
          <a:solidFill>
            <a:srgbClr val="0E3544"/>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1" name="Rectangle 11"/>
          <p:cNvSpPr>
            <a:spLocks noGrp="1"/>
          </p:cNvSpPr>
          <p:nvPr>
            <p:ph sz="quarter" idx="19"/>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Rectangle 6"/>
          <p:cNvSpPr>
            <a:spLocks noGrp="1"/>
          </p:cNvSpPr>
          <p:nvPr>
            <p:ph type="sldNum" sz="quarter" idx="20"/>
          </p:nvPr>
        </p:nvSpPr>
        <p:spPr/>
        <p:txBody>
          <a:bodyPr/>
          <a:lstStyle>
            <a:lvl1pPr>
              <a:defRPr/>
            </a:lvl1pPr>
          </a:lstStyle>
          <a:p>
            <a:fld id="{447DBDED-1864-493E-A4E0-6113178F7012}" type="slidenum">
              <a:rPr lang="en-US"/>
              <a:pPr/>
              <a:t>‹#›</a:t>
            </a:fld>
            <a:endParaRPr lang="en-US"/>
          </a:p>
        </p:txBody>
      </p:sp>
      <p:sp>
        <p:nvSpPr>
          <p:cNvPr id="11" name="Rectangle 12"/>
          <p:cNvSpPr>
            <a:spLocks noGrp="1"/>
          </p:cNvSpPr>
          <p:nvPr>
            <p:ph type="ftr" sz="quarter" idx="2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a:t>Click to edit Master title style</a:t>
            </a:r>
            <a:endParaRPr/>
          </a:p>
        </p:txBody>
      </p:sp>
      <p:sp>
        <p:nvSpPr>
          <p:cNvPr id="13" name="Rectangle 8"/>
          <p:cNvSpPr>
            <a:spLocks noGrp="1"/>
          </p:cNvSpPr>
          <p:nvPr>
            <p:ph type="body" sz="quarter" idx="13"/>
          </p:nvPr>
        </p:nvSpPr>
        <p:spPr>
          <a:xfrm>
            <a:off x="304800" y="381000"/>
            <a:ext cx="3965448" cy="228600"/>
          </a:xfrm>
          <a:solidFill>
            <a:srgbClr val="689CAA"/>
          </a:solidFill>
        </p:spPr>
        <p:txBody>
          <a:bodyPr/>
          <a:lstStyle>
            <a:lvl1pPr eaLnBrk="1" latinLnBrk="0" hangingPunct="1">
              <a:defRPr kumimoji="0" b="1">
                <a:solidFill>
                  <a:sysClr val="windowText" lastClr="000000"/>
                </a:solidFill>
              </a:defRPr>
            </a:lvl1pPr>
            <a:extLst/>
          </a:lstStyle>
          <a:p>
            <a:pPr lvl="0"/>
            <a:r>
              <a:rPr lang="en-US"/>
              <a:t>Click to edit Master text styles</a:t>
            </a:r>
          </a:p>
        </p:txBody>
      </p:sp>
      <p:sp>
        <p:nvSpPr>
          <p:cNvPr id="14"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Rectangle 8"/>
          <p:cNvSpPr>
            <a:spLocks noGrp="1"/>
          </p:cNvSpPr>
          <p:nvPr>
            <p:ph type="body" sz="quarter" idx="16"/>
          </p:nvPr>
        </p:nvSpPr>
        <p:spPr>
          <a:xfrm>
            <a:off x="4419600" y="381000"/>
            <a:ext cx="3962400" cy="228600"/>
          </a:xfrm>
          <a:solidFill>
            <a:srgbClr val="689CAA"/>
          </a:solidFill>
        </p:spPr>
        <p:txBody>
          <a:bodyPr/>
          <a:lstStyle>
            <a:lvl1pPr eaLnBrk="1" latinLnBrk="0" hangingPunct="1">
              <a:defRPr kumimoji="0" b="1">
                <a:solidFill>
                  <a:sysClr val="windowText" lastClr="000000"/>
                </a:solidFill>
              </a:defRPr>
            </a:lvl1pPr>
            <a:extLst/>
          </a:lstStyle>
          <a:p>
            <a:pPr lvl="0"/>
            <a:r>
              <a:rPr lang="en-US"/>
              <a:t>Click to edit Master text styles</a:t>
            </a:r>
          </a:p>
        </p:txBody>
      </p:sp>
      <p:sp>
        <p:nvSpPr>
          <p:cNvPr id="17" name="Rectangle 11"/>
          <p:cNvSpPr>
            <a:spLocks noGrp="1"/>
          </p:cNvSpPr>
          <p:nvPr>
            <p:ph sz="quarter" idx="17"/>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9" name="Rectangle 8"/>
          <p:cNvSpPr>
            <a:spLocks noGrp="1"/>
          </p:cNvSpPr>
          <p:nvPr>
            <p:ph type="body" sz="quarter" idx="18"/>
          </p:nvPr>
        </p:nvSpPr>
        <p:spPr>
          <a:xfrm>
            <a:off x="4416552" y="3319272"/>
            <a:ext cx="3965448" cy="228600"/>
          </a:xfrm>
          <a:solidFill>
            <a:srgbClr val="689CAA"/>
          </a:solidFill>
        </p:spPr>
        <p:txBody>
          <a:bodyPr/>
          <a:lstStyle>
            <a:lvl1pPr eaLnBrk="1" latinLnBrk="0" hangingPunct="1">
              <a:defRPr kumimoji="0" b="1">
                <a:solidFill>
                  <a:sysClr val="windowText" lastClr="000000"/>
                </a:solidFill>
              </a:defRPr>
            </a:lvl1pPr>
            <a:extLst/>
          </a:lstStyle>
          <a:p>
            <a:pPr lvl="0"/>
            <a:r>
              <a:rPr lang="en-US"/>
              <a:t>Click to edit Master text styles</a:t>
            </a:r>
          </a:p>
        </p:txBody>
      </p:sp>
      <p:sp>
        <p:nvSpPr>
          <p:cNvPr id="20" name="Rectangle 11"/>
          <p:cNvSpPr>
            <a:spLocks noGrp="1"/>
          </p:cNvSpPr>
          <p:nvPr>
            <p:ph sz="quarter" idx="19"/>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Rectangle 6"/>
          <p:cNvSpPr>
            <a:spLocks noGrp="1"/>
          </p:cNvSpPr>
          <p:nvPr>
            <p:ph type="sldNum" sz="quarter" idx="20"/>
          </p:nvPr>
        </p:nvSpPr>
        <p:spPr/>
        <p:txBody>
          <a:bodyPr/>
          <a:lstStyle>
            <a:lvl1pPr>
              <a:defRPr/>
            </a:lvl1pPr>
          </a:lstStyle>
          <a:p>
            <a:fld id="{8F6CF6A0-2DA3-4EA0-83CA-0C41CA5BCA0F}" type="slidenum">
              <a:rPr lang="en-US"/>
              <a:pPr/>
              <a:t>‹#›</a:t>
            </a:fld>
            <a:endParaRPr lang="en-US"/>
          </a:p>
        </p:txBody>
      </p:sp>
      <p:sp>
        <p:nvSpPr>
          <p:cNvPr id="10" name="Rectangle 12"/>
          <p:cNvSpPr>
            <a:spLocks noGrp="1"/>
          </p:cNvSpPr>
          <p:nvPr>
            <p:ph type="ftr" sz="quarter" idx="21"/>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endParaRPr/>
          </a:p>
        </p:txBody>
      </p:sp>
      <p:sp>
        <p:nvSpPr>
          <p:cNvPr id="13" name="Rectangle 8"/>
          <p:cNvSpPr>
            <a:spLocks noGrp="1"/>
          </p:cNvSpPr>
          <p:nvPr>
            <p:ph type="body" sz="quarter" idx="13"/>
          </p:nvPr>
        </p:nvSpPr>
        <p:spPr>
          <a:xfrm>
            <a:off x="304800" y="381000"/>
            <a:ext cx="80772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5" name="Rectangle 11"/>
          <p:cNvSpPr>
            <a:spLocks noGrp="1"/>
          </p:cNvSpPr>
          <p:nvPr>
            <p:ph sz="quarter" idx="15"/>
          </p:nvPr>
        </p:nvSpPr>
        <p:spPr>
          <a:xfrm>
            <a:off x="301752" y="609600"/>
            <a:ext cx="8074152"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7" name="Rectangle 8"/>
          <p:cNvSpPr>
            <a:spLocks noGrp="1"/>
          </p:cNvSpPr>
          <p:nvPr>
            <p:ph type="body" sz="quarter" idx="16"/>
          </p:nvPr>
        </p:nvSpPr>
        <p:spPr>
          <a:xfrm>
            <a:off x="3017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18"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1" name="Rectangle 8"/>
          <p:cNvSpPr>
            <a:spLocks noGrp="1"/>
          </p:cNvSpPr>
          <p:nvPr>
            <p:ph type="body" sz="quarter" idx="20"/>
          </p:nvPr>
        </p:nvSpPr>
        <p:spPr>
          <a:xfrm>
            <a:off x="4416552" y="3319272"/>
            <a:ext cx="3965448"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a:t>Click to edit Master text styles</a:t>
            </a:r>
          </a:p>
        </p:txBody>
      </p:sp>
      <p:sp>
        <p:nvSpPr>
          <p:cNvPr id="23"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Rectangle 6"/>
          <p:cNvSpPr>
            <a:spLocks noGrp="1"/>
          </p:cNvSpPr>
          <p:nvPr>
            <p:ph type="sldNum" sz="quarter" idx="22"/>
          </p:nvPr>
        </p:nvSpPr>
        <p:spPr/>
        <p:txBody>
          <a:bodyPr/>
          <a:lstStyle>
            <a:lvl1pPr>
              <a:defRPr/>
            </a:lvl1pPr>
          </a:lstStyle>
          <a:p>
            <a:fld id="{D2140F24-09D1-4FC9-8117-14A4B728BEE5}" type="slidenum">
              <a:rPr lang="en-US"/>
              <a:pPr/>
              <a:t>‹#›</a:t>
            </a:fld>
            <a:endParaRPr lang="en-US"/>
          </a:p>
        </p:txBody>
      </p:sp>
      <p:sp>
        <p:nvSpPr>
          <p:cNvPr id="10" name="Rectangle 12"/>
          <p:cNvSpPr>
            <a:spLocks noGrp="1"/>
          </p:cNvSpPr>
          <p:nvPr>
            <p:ph type="ftr" sz="quarter" idx="23"/>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rgbClr val="448295"/>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a:solidFill>
                <a:srgbClr val="000000"/>
              </a:solidFill>
              <a:cs typeface="Arial" charset="0"/>
            </a:endParaRPr>
          </a:p>
        </p:txBody>
      </p:sp>
      <p:sp>
        <p:nvSpPr>
          <p:cNvPr id="2" name="Rectangle 2"/>
          <p:cNvSpPr>
            <a:spLocks noGrp="1"/>
          </p:cNvSpPr>
          <p:nvPr>
            <p:ph type="title"/>
          </p:nvPr>
        </p:nvSpPr>
        <p:spPr>
          <a:xfrm>
            <a:off x="8610600" y="381000"/>
            <a:ext cx="533400" cy="5867400"/>
          </a:xfrm>
          <a:prstGeom prst="rect">
            <a:avLst/>
          </a:prstGeom>
        </p:spPr>
        <p:txBody>
          <a:bodyPr vert="eaVert"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2052" name="Rectangle 3"/>
          <p:cNvSpPr>
            <a:spLocks noGrp="1"/>
          </p:cNvSpPr>
          <p:nvPr>
            <p:ph type="body" idx="1"/>
          </p:nvPr>
        </p:nvSpPr>
        <p:spPr bwMode="auto">
          <a:xfrm>
            <a:off x="304800" y="381000"/>
            <a:ext cx="80772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p:cNvSpPr>
          <p:nvPr>
            <p:ph type="sldNum" sz="quarter" idx="4"/>
          </p:nvPr>
        </p:nvSpPr>
        <p:spPr>
          <a:xfrm>
            <a:off x="8658664" y="6324600"/>
            <a:ext cx="381000" cy="304800"/>
          </a:xfrm>
          <a:prstGeom prst="rect">
            <a:avLst/>
          </a:prstGeom>
        </p:spPr>
        <p:txBody>
          <a:bodyPr vert="horz" wrap="square" lIns="91440" tIns="45720" rIns="91440" bIns="45720" numCol="1" anchor="ctr" anchorCtr="0" compatLnSpc="1">
            <a:prstTxWarp prst="textNoShape">
              <a:avLst/>
            </a:prstTxWarp>
          </a:bodyPr>
          <a:lstStyle>
            <a:lvl1pPr algn="r">
              <a:defRPr sz="1000">
                <a:latin typeface="Calibri" pitchFamily="34" charset="0"/>
              </a:defRPr>
            </a:lvl1pPr>
          </a:lstStyle>
          <a:p>
            <a:fld id="{E04DC568-DDDC-40A4-967B-A1B653C0B6DE}" type="slidenum">
              <a:rPr lang="en-US"/>
              <a:pPr/>
              <a:t>‹#›</a:t>
            </a:fld>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000000"/>
                </a:solidFill>
                <a:latin typeface="Calibri" pitchFamily="34" charset="0"/>
              </a:defRPr>
            </a:lvl1pPr>
          </a:lstStyle>
          <a:p>
            <a:endParaRPr lang="en-US"/>
          </a:p>
        </p:txBody>
      </p:sp>
    </p:spTree>
  </p:cSld>
  <p:clrMap bg1="lt1" tx1="dk1" bg2="lt2" tx2="dk2" accent1="accent1" accent2="accent2" accent3="accent3" accent4="accent4" accent5="accent5" accent6="accent6" hlink="hlink" folHlink="folHlink"/>
  <p:sldLayoutIdLst>
    <p:sldLayoutId id="2147483698" r:id="rId1"/>
    <p:sldLayoutId id="2147483700"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 id="2147483688" r:id="rId12"/>
    <p:sldLayoutId id="2147483687" r:id="rId13"/>
    <p:sldLayoutId id="2147483686" r:id="rId14"/>
    <p:sldLayoutId id="2147483699" r:id="rId15"/>
  </p:sldLayoutIdLst>
  <p:hf hdr="0" ftr="0" dt="0"/>
  <p:txStyles>
    <p:titleStyle>
      <a:lvl1pPr algn="l" rtl="0" eaLnBrk="0" fontAlgn="base" hangingPunct="0">
        <a:spcBef>
          <a:spcPct val="0"/>
        </a:spcBef>
        <a:spcAft>
          <a:spcPct val="0"/>
        </a:spcAft>
        <a:defRPr cap="small">
          <a:solidFill>
            <a:schemeClr val="bg1"/>
          </a:solidFill>
          <a:latin typeface="+mj-lt"/>
          <a:ea typeface="+mj-ea"/>
          <a:cs typeface="+mj-cs"/>
        </a:defRPr>
      </a:lvl1pPr>
      <a:lvl2pPr algn="l" rtl="0" eaLnBrk="0" fontAlgn="base" hangingPunct="0">
        <a:spcBef>
          <a:spcPct val="0"/>
        </a:spcBef>
        <a:spcAft>
          <a:spcPct val="0"/>
        </a:spcAft>
        <a:defRPr>
          <a:solidFill>
            <a:schemeClr val="bg1"/>
          </a:solidFill>
          <a:latin typeface="Calibri" pitchFamily="34" charset="0"/>
        </a:defRPr>
      </a:lvl2pPr>
      <a:lvl3pPr algn="l" rtl="0" eaLnBrk="0" fontAlgn="base" hangingPunct="0">
        <a:spcBef>
          <a:spcPct val="0"/>
        </a:spcBef>
        <a:spcAft>
          <a:spcPct val="0"/>
        </a:spcAft>
        <a:defRPr>
          <a:solidFill>
            <a:schemeClr val="bg1"/>
          </a:solidFill>
          <a:latin typeface="Calibri" pitchFamily="34" charset="0"/>
        </a:defRPr>
      </a:lvl3pPr>
      <a:lvl4pPr algn="l" rtl="0" eaLnBrk="0" fontAlgn="base" hangingPunct="0">
        <a:spcBef>
          <a:spcPct val="0"/>
        </a:spcBef>
        <a:spcAft>
          <a:spcPct val="0"/>
        </a:spcAft>
        <a:defRPr>
          <a:solidFill>
            <a:schemeClr val="bg1"/>
          </a:solidFill>
          <a:latin typeface="Calibri" pitchFamily="34" charset="0"/>
        </a:defRPr>
      </a:lvl4pPr>
      <a:lvl5pPr algn="l" rtl="0" eaLnBrk="0" fontAlgn="base" hangingPunct="0">
        <a:spcBef>
          <a:spcPct val="0"/>
        </a:spcBef>
        <a:spcAft>
          <a:spcPct val="0"/>
        </a:spcAft>
        <a:defRPr>
          <a:solidFill>
            <a:schemeClr val="bg1"/>
          </a:solidFill>
          <a:latin typeface="Calibri" pitchFamily="34" charset="0"/>
        </a:defRPr>
      </a:lvl5pPr>
      <a:lvl6pPr marL="457200" algn="l" rtl="0" fontAlgn="base">
        <a:spcBef>
          <a:spcPct val="0"/>
        </a:spcBef>
        <a:spcAft>
          <a:spcPct val="0"/>
        </a:spcAft>
        <a:defRPr sz="2400">
          <a:solidFill>
            <a:schemeClr val="bg1"/>
          </a:solidFill>
          <a:latin typeface="Calibri" pitchFamily="34" charset="0"/>
        </a:defRPr>
      </a:lvl6pPr>
      <a:lvl7pPr marL="914400" algn="l" rtl="0" fontAlgn="base">
        <a:spcBef>
          <a:spcPct val="0"/>
        </a:spcBef>
        <a:spcAft>
          <a:spcPct val="0"/>
        </a:spcAft>
        <a:defRPr sz="2400">
          <a:solidFill>
            <a:schemeClr val="bg1"/>
          </a:solidFill>
          <a:latin typeface="Calibri" pitchFamily="34" charset="0"/>
        </a:defRPr>
      </a:lvl7pPr>
      <a:lvl8pPr marL="1371600" algn="l" rtl="0" fontAlgn="base">
        <a:spcBef>
          <a:spcPct val="0"/>
        </a:spcBef>
        <a:spcAft>
          <a:spcPct val="0"/>
        </a:spcAft>
        <a:defRPr sz="2400">
          <a:solidFill>
            <a:schemeClr val="bg1"/>
          </a:solidFill>
          <a:latin typeface="Calibri" pitchFamily="34" charset="0"/>
        </a:defRPr>
      </a:lvl8pPr>
      <a:lvl9pPr marL="1828800" algn="l" rtl="0" fontAlgn="base">
        <a:spcBef>
          <a:spcPct val="0"/>
        </a:spcBef>
        <a:spcAft>
          <a:spcPct val="0"/>
        </a:spcAft>
        <a:defRPr sz="2400">
          <a:solidFill>
            <a:schemeClr val="bg1"/>
          </a:solidFill>
          <a:latin typeface="Calibri" pitchFamily="34" charset="0"/>
        </a:defRPr>
      </a:lvl9pPr>
      <a:extLst/>
    </p:titleStyle>
    <p:bodyStyle>
      <a:lvl1pPr marL="342900" indent="-342900" algn="l" rtl="0" eaLnBrk="0" fontAlgn="base" hangingPunct="0">
        <a:spcBef>
          <a:spcPct val="20000"/>
        </a:spcBef>
        <a:spcAft>
          <a:spcPct val="0"/>
        </a:spcAft>
        <a:defRPr sz="1100">
          <a:solidFill>
            <a:schemeClr val="tx1"/>
          </a:solidFill>
          <a:latin typeface="+mn-lt"/>
          <a:ea typeface="+mn-ea"/>
          <a:cs typeface="+mn-cs"/>
        </a:defRPr>
      </a:lvl1pPr>
      <a:lvl2pPr marL="742950" indent="-285750" algn="l" rtl="0" eaLnBrk="0" fontAlgn="base" hangingPunct="0">
        <a:spcBef>
          <a:spcPct val="20000"/>
        </a:spcBef>
        <a:spcAft>
          <a:spcPct val="0"/>
        </a:spcAft>
        <a:defRPr sz="1100">
          <a:solidFill>
            <a:schemeClr val="tx1"/>
          </a:solidFill>
          <a:latin typeface="+mn-lt"/>
          <a:ea typeface="+mn-ea"/>
          <a:cs typeface="+mn-cs"/>
        </a:defRPr>
      </a:lvl2pPr>
      <a:lvl3pPr marL="1143000" indent="-228600" algn="l" rtl="0" eaLnBrk="0" fontAlgn="base" hangingPunct="0">
        <a:spcBef>
          <a:spcPct val="20000"/>
        </a:spcBef>
        <a:spcAft>
          <a:spcPct val="0"/>
        </a:spcAft>
        <a:defRPr sz="1100">
          <a:solidFill>
            <a:schemeClr val="tx1"/>
          </a:solidFill>
          <a:latin typeface="+mn-lt"/>
          <a:ea typeface="+mn-ea"/>
          <a:cs typeface="+mn-cs"/>
        </a:defRPr>
      </a:lvl3pPr>
      <a:lvl4pPr marL="1600200" indent="-228600" algn="l" rtl="0" eaLnBrk="0" fontAlgn="base" hangingPunct="0">
        <a:spcBef>
          <a:spcPct val="20000"/>
        </a:spcBef>
        <a:spcAft>
          <a:spcPct val="0"/>
        </a:spcAft>
        <a:defRPr sz="1100">
          <a:solidFill>
            <a:schemeClr val="tx1"/>
          </a:solidFill>
          <a:latin typeface="+mn-lt"/>
          <a:ea typeface="+mn-ea"/>
          <a:cs typeface="+mn-cs"/>
        </a:defRPr>
      </a:lvl4pPr>
      <a:lvl5pPr marL="2057400" indent="-228600" algn="l" rtl="0" eaLnBrk="0" fontAlgn="base" hangingPunct="0">
        <a:spcBef>
          <a:spcPct val="20000"/>
        </a:spcBef>
        <a:spcAft>
          <a:spcPct val="0"/>
        </a:spcAft>
        <a:defRPr sz="11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5" name="Rectangle 10"/>
          <p:cNvSpPr/>
          <p:nvPr/>
        </p:nvSpPr>
        <p:spPr>
          <a:xfrm>
            <a:off x="0" y="0"/>
            <a:ext cx="9144000" cy="3810000"/>
          </a:xfrm>
          <a:prstGeom prst="rect">
            <a:avLst/>
          </a:prstGeom>
          <a:solidFill>
            <a:srgbClr val="448295"/>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b="1">
              <a:solidFill>
                <a:srgbClr val="000000"/>
              </a:solidFill>
              <a:cs typeface="Arial" charset="0"/>
            </a:endParaRPr>
          </a:p>
        </p:txBody>
      </p:sp>
      <p:sp>
        <p:nvSpPr>
          <p:cNvPr id="57352" name="TextBox 5"/>
          <p:cNvSpPr txBox="1">
            <a:spLocks noChangeArrowheads="1"/>
          </p:cNvSpPr>
          <p:nvPr/>
        </p:nvSpPr>
        <p:spPr bwMode="auto">
          <a:xfrm>
            <a:off x="294249" y="1012210"/>
            <a:ext cx="7696200" cy="2492990"/>
          </a:xfrm>
          <a:prstGeom prst="rect">
            <a:avLst/>
          </a:prstGeom>
          <a:noFill/>
          <a:ln w="9525">
            <a:noFill/>
            <a:miter lim="800000"/>
            <a:headEnd/>
            <a:tailEnd/>
          </a:ln>
        </p:spPr>
        <p:txBody>
          <a:bodyPr wrap="square">
            <a:spAutoFit/>
          </a:bodyPr>
          <a:lstStyle/>
          <a:p>
            <a:r>
              <a:rPr lang="en-US" sz="3600" dirty="0">
                <a:solidFill>
                  <a:schemeClr val="bg1"/>
                </a:solidFill>
                <a:latin typeface="Arial" pitchFamily="34" charset="0"/>
                <a:cs typeface="Arial" pitchFamily="34" charset="0"/>
              </a:rPr>
              <a:t>Cash Flow Statement</a:t>
            </a:r>
          </a:p>
          <a:p>
            <a:endParaRPr lang="en-US" sz="2000" dirty="0">
              <a:latin typeface="Arial" pitchFamily="34" charset="0"/>
              <a:cs typeface="Arial" pitchFamily="34" charset="0"/>
            </a:endParaRPr>
          </a:p>
          <a:p>
            <a:r>
              <a:rPr lang="en-US" sz="2000" dirty="0">
                <a:latin typeface="Arial" pitchFamily="34" charset="0"/>
                <a:cs typeface="Arial" pitchFamily="34" charset="0"/>
              </a:rPr>
              <a:t>This module provides an introduction to the cash flow statement, one of the essential financial statements.  We’ll show how to create a cash flow statement using the indirect method and cover free cash flow as well.  We suggest completing the balance sheet and income statement modules prior to working on this module. </a:t>
            </a:r>
          </a:p>
        </p:txBody>
      </p:sp>
      <p:sp>
        <p:nvSpPr>
          <p:cNvPr id="9" name="TextBox 7"/>
          <p:cNvSpPr txBox="1"/>
          <p:nvPr/>
        </p:nvSpPr>
        <p:spPr>
          <a:xfrm>
            <a:off x="304800" y="5486400"/>
            <a:ext cx="4370107" cy="830997"/>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b="1" dirty="0"/>
              <a:t>Author:  Stu James </a:t>
            </a:r>
          </a:p>
          <a:p>
            <a:endParaRPr lang="en-US" b="1" dirty="0"/>
          </a:p>
          <a:p>
            <a:r>
              <a:rPr lang="en-US" sz="1200" dirty="0"/>
              <a:t>© 2015-17 Stu James and Management by the Numbers, Inc.</a:t>
            </a:r>
            <a:endParaRPr lang="en-US" sz="1200" b="1" dirty="0"/>
          </a:p>
        </p:txBody>
      </p:sp>
      <p:pic>
        <p:nvPicPr>
          <p:cNvPr id="10" name="Picture 9" descr="title.jpg"/>
          <p:cNvPicPr>
            <a:picLocks noChangeAspect="1"/>
          </p:cNvPicPr>
          <p:nvPr/>
        </p:nvPicPr>
        <p:blipFill>
          <a:blip r:embed="rId3" cstate="print"/>
          <a:srcRect l="20000"/>
          <a:stretch>
            <a:fillRect/>
          </a:stretch>
        </p:blipFill>
        <p:spPr>
          <a:xfrm>
            <a:off x="0" y="4038600"/>
            <a:ext cx="9144000" cy="520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1000"/>
                                  </p:stCondLst>
                                  <p:childTnLst>
                                    <p:set>
                                      <p:cBhvr>
                                        <p:cTn id="6" dur="1" fill="hold">
                                          <p:stCondLst>
                                            <p:cond delay="0"/>
                                          </p:stCondLst>
                                        </p:cTn>
                                        <p:tgtEl>
                                          <p:spTgt spid="57352"/>
                                        </p:tgtEl>
                                        <p:attrNameLst>
                                          <p:attrName>style.visibility</p:attrName>
                                        </p:attrNameLst>
                                      </p:cBhvr>
                                      <p:to>
                                        <p:strVal val="visible"/>
                                      </p:to>
                                    </p:set>
                                    <p:anim calcmode="lin" valueType="num">
                                      <p:cBhvr>
                                        <p:cTn id="7" dur="500" fill="hold"/>
                                        <p:tgtEl>
                                          <p:spTgt spid="57352"/>
                                        </p:tgtEl>
                                        <p:attrNameLst>
                                          <p:attrName>ppt_w</p:attrName>
                                        </p:attrNameLst>
                                      </p:cBhvr>
                                      <p:tavLst>
                                        <p:tav tm="0">
                                          <p:val>
                                            <p:fltVal val="0"/>
                                          </p:val>
                                        </p:tav>
                                        <p:tav tm="100000">
                                          <p:val>
                                            <p:strVal val="#ppt_w"/>
                                          </p:val>
                                        </p:tav>
                                      </p:tavLst>
                                    </p:anim>
                                    <p:anim calcmode="lin" valueType="num">
                                      <p:cBhvr>
                                        <p:cTn id="8" dur="500" fill="hold"/>
                                        <p:tgtEl>
                                          <p:spTgt spid="5735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Answer:  CFO (Indirect Method)</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10</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Answer:  CFO (Indirect Method)</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980360784"/>
              </p:ext>
            </p:extLst>
          </p:nvPr>
        </p:nvGraphicFramePr>
        <p:xfrm>
          <a:off x="277090" y="1905000"/>
          <a:ext cx="4419600" cy="3108960"/>
        </p:xfrm>
        <a:graphic>
          <a:graphicData uri="http://schemas.openxmlformats.org/drawingml/2006/table">
            <a:tbl>
              <a:tblPr firstRow="1" bandRow="1">
                <a:tableStyleId>{B301B821-A1FF-4177-AEE7-76D212191A09}</a:tableStyleId>
              </a:tblPr>
              <a:tblGrid>
                <a:gridCol w="33147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325582">
                <a:tc>
                  <a:txBody>
                    <a:bodyPr/>
                    <a:lstStyle/>
                    <a:p>
                      <a:r>
                        <a:rPr lang="en-US" sz="1800" baseline="0" dirty="0"/>
                        <a:t>Paul’s Bakery Cash Flow Statement (Operating Activities)</a:t>
                      </a:r>
                      <a:endParaRPr lang="en-US" sz="1800" dirty="0"/>
                    </a:p>
                  </a:txBody>
                  <a:tcPr anchor="ctr"/>
                </a:tc>
                <a:tc>
                  <a:txBody>
                    <a:bodyPr/>
                    <a:lstStyle/>
                    <a:p>
                      <a:pPr algn="r"/>
                      <a:r>
                        <a:rPr lang="en-US" sz="1800" dirty="0"/>
                        <a:t>$000s</a:t>
                      </a:r>
                    </a:p>
                  </a:txBody>
                  <a:tcPr anchor="ctr"/>
                </a:tc>
                <a:extLst>
                  <a:ext uri="{0D108BD9-81ED-4DB2-BD59-A6C34878D82A}">
                    <a16:rowId xmlns:a16="http://schemas.microsoft.com/office/drawing/2014/main" val="10000"/>
                  </a:ext>
                </a:extLst>
              </a:tr>
              <a:tr h="325582">
                <a:tc>
                  <a:txBody>
                    <a:bodyPr/>
                    <a:lstStyle/>
                    <a:p>
                      <a:r>
                        <a:rPr lang="en-US" sz="1800" b="1" dirty="0"/>
                        <a:t>Net Income</a:t>
                      </a:r>
                    </a:p>
                  </a:txBody>
                  <a:tcPr anchor="ctr">
                    <a:solidFill>
                      <a:schemeClr val="bg1"/>
                    </a:solidFill>
                  </a:tcPr>
                </a:tc>
                <a:tc>
                  <a:txBody>
                    <a:bodyPr/>
                    <a:lstStyle/>
                    <a:p>
                      <a:pPr algn="r"/>
                      <a:r>
                        <a:rPr lang="en-US" sz="1800" b="1" dirty="0"/>
                        <a:t>$ 76</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dirty="0"/>
                        <a:t>  Depreciation</a:t>
                      </a:r>
                    </a:p>
                  </a:txBody>
                  <a:tcPr anchor="ctr">
                    <a:solidFill>
                      <a:schemeClr val="bg1"/>
                    </a:solidFill>
                  </a:tcPr>
                </a:tc>
                <a:tc>
                  <a:txBody>
                    <a:bodyPr/>
                    <a:lstStyle/>
                    <a:p>
                      <a:pPr algn="r"/>
                      <a:r>
                        <a:rPr lang="en-US" sz="1800" dirty="0"/>
                        <a:t>145</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Changes in Accounts Receivable</a:t>
                      </a:r>
                    </a:p>
                  </a:txBody>
                  <a:tcPr anchor="ctr">
                    <a:solidFill>
                      <a:schemeClr val="bg1"/>
                    </a:solidFill>
                  </a:tcPr>
                </a:tc>
                <a:tc>
                  <a:txBody>
                    <a:bodyPr/>
                    <a:lstStyle/>
                    <a:p>
                      <a:pPr algn="r"/>
                      <a:r>
                        <a:rPr lang="en-US" sz="1800" dirty="0"/>
                        <a:t>(30)</a:t>
                      </a:r>
                    </a:p>
                  </a:txBody>
                  <a:tcPr anchor="ctr">
                    <a:solidFill>
                      <a:schemeClr val="bg1"/>
                    </a:solidFill>
                  </a:tcPr>
                </a:tc>
                <a:extLst>
                  <a:ext uri="{0D108BD9-81ED-4DB2-BD59-A6C34878D82A}">
                    <a16:rowId xmlns:a16="http://schemas.microsoft.com/office/drawing/2014/main" val="10003"/>
                  </a:ext>
                </a:extLst>
              </a:tr>
              <a:tr h="325582">
                <a:tc>
                  <a:txBody>
                    <a:bodyPr/>
                    <a:lstStyle/>
                    <a:p>
                      <a:r>
                        <a:rPr lang="en-US" sz="1800" dirty="0"/>
                        <a:t>  Changes in Liabilities</a:t>
                      </a:r>
                    </a:p>
                  </a:txBody>
                  <a:tcPr anchor="ctr">
                    <a:solidFill>
                      <a:schemeClr val="bg1"/>
                    </a:solidFill>
                  </a:tcPr>
                </a:tc>
                <a:tc>
                  <a:txBody>
                    <a:bodyPr/>
                    <a:lstStyle/>
                    <a:p>
                      <a:pPr algn="r"/>
                      <a:r>
                        <a:rPr lang="en-US" sz="1800" dirty="0"/>
                        <a:t>47</a:t>
                      </a:r>
                    </a:p>
                  </a:txBody>
                  <a:tcPr anchor="ctr">
                    <a:solidFill>
                      <a:schemeClr val="bg1"/>
                    </a:solidFill>
                  </a:tcPr>
                </a:tc>
                <a:extLst>
                  <a:ext uri="{0D108BD9-81ED-4DB2-BD59-A6C34878D82A}">
                    <a16:rowId xmlns:a16="http://schemas.microsoft.com/office/drawing/2014/main" val="10004"/>
                  </a:ext>
                </a:extLst>
              </a:tr>
              <a:tr h="325582">
                <a:tc>
                  <a:txBody>
                    <a:bodyPr/>
                    <a:lstStyle/>
                    <a:p>
                      <a:r>
                        <a:rPr lang="en-US" sz="1800" dirty="0"/>
                        <a:t>  Changes in Inventories</a:t>
                      </a:r>
                    </a:p>
                  </a:txBody>
                  <a:tcPr anchor="ctr">
                    <a:solidFill>
                      <a:schemeClr val="bg1"/>
                    </a:solidFill>
                  </a:tcPr>
                </a:tc>
                <a:tc>
                  <a:txBody>
                    <a:bodyPr/>
                    <a:lstStyle/>
                    <a:p>
                      <a:pPr algn="r"/>
                      <a:r>
                        <a:rPr lang="en-US" sz="1800" dirty="0"/>
                        <a:t>(27)</a:t>
                      </a:r>
                    </a:p>
                  </a:txBody>
                  <a:tcPr anchor="ctr">
                    <a:solidFill>
                      <a:schemeClr val="bg1"/>
                    </a:solidFill>
                  </a:tcPr>
                </a:tc>
                <a:extLst>
                  <a:ext uri="{0D108BD9-81ED-4DB2-BD59-A6C34878D82A}">
                    <a16:rowId xmlns:a16="http://schemas.microsoft.com/office/drawing/2014/main" val="10005"/>
                  </a:ext>
                </a:extLst>
              </a:tr>
              <a:tr h="325582">
                <a:tc>
                  <a:txBody>
                    <a:bodyPr/>
                    <a:lstStyle/>
                    <a:p>
                      <a:r>
                        <a:rPr lang="en-US" sz="1800" b="1" baseline="0" dirty="0"/>
                        <a:t>Cash Flow from Operating Activities</a:t>
                      </a:r>
                      <a:endParaRPr lang="en-US" sz="1800" b="1" dirty="0"/>
                    </a:p>
                  </a:txBody>
                  <a:tcPr anchor="ctr">
                    <a:solidFill>
                      <a:schemeClr val="accent3">
                        <a:lumMod val="20000"/>
                        <a:lumOff val="80000"/>
                      </a:schemeClr>
                    </a:solidFill>
                  </a:tcPr>
                </a:tc>
                <a:tc>
                  <a:txBody>
                    <a:bodyPr/>
                    <a:lstStyle/>
                    <a:p>
                      <a:pPr algn="r"/>
                      <a:r>
                        <a:rPr lang="en-US" sz="1800" b="1" dirty="0"/>
                        <a:t> $ 211</a:t>
                      </a:r>
                    </a:p>
                  </a:txBody>
                  <a:tcPr anchor="ctr">
                    <a:solidFill>
                      <a:schemeClr val="accent3">
                        <a:lumMod val="20000"/>
                        <a:lumOff val="80000"/>
                      </a:schemeClr>
                    </a:solidFill>
                  </a:tcPr>
                </a:tc>
                <a:extLst>
                  <a:ext uri="{0D108BD9-81ED-4DB2-BD59-A6C34878D82A}">
                    <a16:rowId xmlns:a16="http://schemas.microsoft.com/office/drawing/2014/main" val="10006"/>
                  </a:ext>
                </a:extLst>
              </a:tr>
            </a:tbl>
          </a:graphicData>
        </a:graphic>
      </p:graphicFrame>
      <p:sp>
        <p:nvSpPr>
          <p:cNvPr id="15" name="TextBox 14"/>
          <p:cNvSpPr txBox="1"/>
          <p:nvPr/>
        </p:nvSpPr>
        <p:spPr>
          <a:xfrm>
            <a:off x="152400" y="914401"/>
            <a:ext cx="8305800" cy="707886"/>
          </a:xfrm>
          <a:prstGeom prst="rect">
            <a:avLst/>
          </a:prstGeom>
          <a:noFill/>
        </p:spPr>
        <p:txBody>
          <a:bodyPr wrap="square" rtlCol="0">
            <a:spAutoFit/>
          </a:bodyPr>
          <a:lstStyle/>
          <a:p>
            <a:r>
              <a:rPr lang="en-US" sz="2000" dirty="0"/>
              <a:t>Based on the rules for creating a cash flow statement using the indirect method, we come up with the results below.</a:t>
            </a:r>
          </a:p>
        </p:txBody>
      </p:sp>
      <p:sp>
        <p:nvSpPr>
          <p:cNvPr id="13" name="TextBox 12"/>
          <p:cNvSpPr txBox="1"/>
          <p:nvPr/>
        </p:nvSpPr>
        <p:spPr>
          <a:xfrm>
            <a:off x="5029200" y="1774686"/>
            <a:ext cx="3352800" cy="3323987"/>
          </a:xfrm>
          <a:prstGeom prst="rect">
            <a:avLst/>
          </a:prstGeom>
          <a:noFill/>
        </p:spPr>
        <p:txBody>
          <a:bodyPr wrap="square" rtlCol="0">
            <a:spAutoFit/>
          </a:bodyPr>
          <a:lstStyle/>
          <a:p>
            <a:r>
              <a:rPr lang="en-US" sz="2000" dirty="0"/>
              <a:t>Now, before you move to the next slide, think through these rules and see if they make sense to you. </a:t>
            </a:r>
          </a:p>
          <a:p>
            <a:endParaRPr lang="en-US" sz="1000" dirty="0"/>
          </a:p>
          <a:p>
            <a:r>
              <a:rPr lang="en-US" sz="2000" dirty="0"/>
              <a:t>Accounts Receivable (or other liabilities) are what you owe, so if your “loans” increased in the past period, you would have more cash flow, right? </a:t>
            </a:r>
          </a:p>
        </p:txBody>
      </p:sp>
      <p:sp>
        <p:nvSpPr>
          <p:cNvPr id="14" name="TextBox 13"/>
          <p:cNvSpPr txBox="1"/>
          <p:nvPr/>
        </p:nvSpPr>
        <p:spPr>
          <a:xfrm>
            <a:off x="152400" y="5232737"/>
            <a:ext cx="8305800" cy="1015663"/>
          </a:xfrm>
          <a:prstGeom prst="rect">
            <a:avLst/>
          </a:prstGeom>
          <a:noFill/>
        </p:spPr>
        <p:txBody>
          <a:bodyPr wrap="square" rtlCol="0">
            <a:spAutoFit/>
          </a:bodyPr>
          <a:lstStyle/>
          <a:p>
            <a:r>
              <a:rPr lang="en-US" sz="2000" dirty="0"/>
              <a:t>Depreciation is expensing something that was already paid for in cash in a previous period, so no cash is used for depreciation, which is why we need to add it.  Think through the other two categories on your own.</a:t>
            </a:r>
          </a:p>
        </p:txBody>
      </p:sp>
    </p:spTree>
    <p:extLst>
      <p:ext uri="{BB962C8B-B14F-4D97-AF65-F5344CB8AC3E}">
        <p14:creationId xmlns:p14="http://schemas.microsoft.com/office/powerpoint/2010/main" val="403626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2000"/>
                                        <p:tgtEl>
                                          <p:spTgt spid="10"/>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000"/>
                                        <p:tgtEl>
                                          <p:spTgt spid="13">
                                            <p:txEl>
                                              <p:pRg st="0" end="0"/>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2000"/>
                                        <p:tgtEl>
                                          <p:spTgt spid="13">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uiExpand="1" build="p"/>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Creating a Cash Flow Statement (Indirect Method)</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11</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Creating a Cash Flow Statement (</a:t>
            </a:r>
            <a:r>
              <a:rPr lang="en-US" dirty="0"/>
              <a:t>Indirect)</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3" name="Rectangle 12"/>
          <p:cNvSpPr>
            <a:spLocks noChangeArrowheads="1"/>
          </p:cNvSpPr>
          <p:nvPr/>
        </p:nvSpPr>
        <p:spPr bwMode="auto">
          <a:xfrm>
            <a:off x="139989" y="975843"/>
            <a:ext cx="8330622" cy="3078668"/>
          </a:xfrm>
          <a:prstGeom prst="rect">
            <a:avLst/>
          </a:prstGeom>
          <a:noFill/>
          <a:ln w="9525">
            <a:noFill/>
            <a:miter lim="800000"/>
            <a:headEnd/>
            <a:tailEnd/>
          </a:ln>
        </p:spPr>
        <p:txBody>
          <a:bodyPr/>
          <a:lstStyle/>
          <a:p>
            <a:pPr>
              <a:spcBef>
                <a:spcPts val="600"/>
              </a:spcBef>
              <a:spcAft>
                <a:spcPts val="600"/>
              </a:spcAft>
            </a:pPr>
            <a:r>
              <a:rPr lang="en-US" sz="2000" b="1" dirty="0">
                <a:latin typeface="Arial" pitchFamily="34" charset="0"/>
                <a:cs typeface="Arial" pitchFamily="34" charset="0"/>
              </a:rPr>
              <a:t>Question 2:</a:t>
            </a:r>
            <a:r>
              <a:rPr lang="en-US" sz="2000" dirty="0">
                <a:latin typeface="Arial" pitchFamily="34" charset="0"/>
                <a:cs typeface="Arial" pitchFamily="34" charset="0"/>
              </a:rPr>
              <a:t>  Paul also purchased a new oven for $15,000 and sold his old one for $3,000.  Paul also was able to arrange for a $50,000 line of credit from a local grocery store in exchange for an exclusive right to distribute his bread in Paris.  Paul also sold 1000 shares of stock in his company to his sister-in-law for $20,000 and received a loan from a local bank for $30,000.</a:t>
            </a:r>
          </a:p>
          <a:p>
            <a:pPr>
              <a:spcBef>
                <a:spcPts val="600"/>
              </a:spcBef>
              <a:spcAft>
                <a:spcPts val="600"/>
              </a:spcAft>
            </a:pPr>
            <a:r>
              <a:rPr lang="en-US" sz="2000" dirty="0">
                <a:latin typeface="Arial" pitchFamily="34" charset="0"/>
                <a:cs typeface="Arial" pitchFamily="34" charset="0"/>
              </a:rPr>
              <a:t>Using this information, create the Cash Flow from Investing Activities (CFI) and the Cash Flow from Financing Activities portions of the Cash Flow Statement.</a:t>
            </a:r>
          </a:p>
          <a:p>
            <a:pPr>
              <a:spcBef>
                <a:spcPts val="600"/>
              </a:spcBef>
              <a:spcAft>
                <a:spcPts val="600"/>
              </a:spcAft>
            </a:pPr>
            <a:endParaRPr lang="en-US" sz="2000" dirty="0">
              <a:latin typeface="Arial" pitchFamily="34" charset="0"/>
              <a:cs typeface="Arial" pitchFamily="34" charset="0"/>
            </a:endParaRPr>
          </a:p>
        </p:txBody>
      </p:sp>
      <p:sp>
        <p:nvSpPr>
          <p:cNvPr id="15" name="Text Placeholder 2"/>
          <p:cNvSpPr txBox="1">
            <a:spLocks/>
          </p:cNvSpPr>
          <p:nvPr/>
        </p:nvSpPr>
        <p:spPr bwMode="auto">
          <a:xfrm>
            <a:off x="0" y="4511711"/>
            <a:ext cx="8617528" cy="1889089"/>
          </a:xfrm>
          <a:prstGeom prst="rect">
            <a:avLst/>
          </a:prstGeom>
          <a:solidFill>
            <a:srgbClr val="FF9900"/>
          </a:solidFill>
          <a:ln w="9525">
            <a:noFill/>
            <a:miter lim="800000"/>
            <a:headEnd/>
            <a:tailEnd/>
          </a:ln>
        </p:spPr>
        <p:txBody>
          <a:bodyPr vert="horz" wrap="square" lIns="91440" tIns="45720" rIns="91440" bIns="45720" numCol="1" anchor="t" anchorCtr="0" compatLnSpc="1">
            <a:prstTxWarp prst="textNoShape">
              <a:avLst/>
            </a:prstTxWarp>
            <a:noAutofit/>
          </a:bodyPr>
          <a:lstStyle/>
          <a:p>
            <a:pPr marL="231775">
              <a:spcBef>
                <a:spcPct val="20000"/>
              </a:spcBef>
            </a:pPr>
            <a:r>
              <a:rPr kumimoji="0" lang="en-US" sz="2200" b="1"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rPr>
              <a:t>Insight</a:t>
            </a:r>
          </a:p>
          <a:p>
            <a:pPr marL="231775">
              <a:spcBef>
                <a:spcPct val="20000"/>
              </a:spcBef>
            </a:pPr>
            <a:r>
              <a:rPr lang="en-US" sz="2000" noProof="0" dirty="0">
                <a:solidFill>
                  <a:sysClr val="windowText" lastClr="000000"/>
                </a:solidFill>
                <a:latin typeface="Arial" pitchFamily="34" charset="0"/>
                <a:cs typeface="Arial" pitchFamily="34" charset="0"/>
              </a:rPr>
              <a:t>Note that the direct and indirect methods of creating the CFI and CFF are basically the same.  While one could analyze the differences in the balance sheet accounts, generally it is easier to summarize these transactions directly.</a:t>
            </a:r>
            <a:endParaRPr kumimoji="0" lang="en-US" sz="20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369312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Answer:  CFI / CFF</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12</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Answer:  CFI / CFF</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1737885626"/>
              </p:ext>
            </p:extLst>
          </p:nvPr>
        </p:nvGraphicFramePr>
        <p:xfrm>
          <a:off x="228600" y="990600"/>
          <a:ext cx="4419600" cy="2377440"/>
        </p:xfrm>
        <a:graphic>
          <a:graphicData uri="http://schemas.openxmlformats.org/drawingml/2006/table">
            <a:tbl>
              <a:tblPr firstRow="1" bandRow="1">
                <a:tableStyleId>{B301B821-A1FF-4177-AEE7-76D212191A09}</a:tableStyleId>
              </a:tblPr>
              <a:tblGrid>
                <a:gridCol w="3352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325582">
                <a:tc>
                  <a:txBody>
                    <a:bodyPr/>
                    <a:lstStyle/>
                    <a:p>
                      <a:r>
                        <a:rPr lang="en-US" sz="1800" baseline="0" dirty="0"/>
                        <a:t>Paul’s Bakery Cash Flow Statement (Investing Activities)</a:t>
                      </a:r>
                      <a:endParaRPr lang="en-US" sz="1800" dirty="0"/>
                    </a:p>
                  </a:txBody>
                  <a:tcPr anchor="ctr"/>
                </a:tc>
                <a:tc>
                  <a:txBody>
                    <a:bodyPr/>
                    <a:lstStyle/>
                    <a:p>
                      <a:pPr algn="r"/>
                      <a:r>
                        <a:rPr lang="en-US" sz="1800" dirty="0"/>
                        <a:t>$000s</a:t>
                      </a:r>
                    </a:p>
                  </a:txBody>
                  <a:tcPr anchor="ctr"/>
                </a:tc>
                <a:extLst>
                  <a:ext uri="{0D108BD9-81ED-4DB2-BD59-A6C34878D82A}">
                    <a16:rowId xmlns:a16="http://schemas.microsoft.com/office/drawing/2014/main" val="10000"/>
                  </a:ext>
                </a:extLst>
              </a:tr>
              <a:tr h="325582">
                <a:tc>
                  <a:txBody>
                    <a:bodyPr/>
                    <a:lstStyle/>
                    <a:p>
                      <a:r>
                        <a:rPr lang="en-US" sz="1800" dirty="0"/>
                        <a:t>  Capital Expenditures</a:t>
                      </a:r>
                    </a:p>
                  </a:txBody>
                  <a:tcPr anchor="ctr">
                    <a:solidFill>
                      <a:schemeClr val="bg1"/>
                    </a:solidFill>
                  </a:tcPr>
                </a:tc>
                <a:tc>
                  <a:txBody>
                    <a:bodyPr/>
                    <a:lstStyle/>
                    <a:p>
                      <a:pPr algn="r"/>
                      <a:r>
                        <a:rPr lang="en-US" sz="1800" dirty="0"/>
                        <a:t>(15)</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dirty="0"/>
                        <a:t>  Proceeds from Equipment</a:t>
                      </a:r>
                      <a:r>
                        <a:rPr lang="en-US" sz="1800" baseline="0" dirty="0"/>
                        <a:t> Sale</a:t>
                      </a:r>
                      <a:endParaRPr lang="en-US" sz="1800" dirty="0"/>
                    </a:p>
                  </a:txBody>
                  <a:tcPr anchor="ctr">
                    <a:solidFill>
                      <a:schemeClr val="bg1"/>
                    </a:solidFill>
                  </a:tcPr>
                </a:tc>
                <a:tc>
                  <a:txBody>
                    <a:bodyPr/>
                    <a:lstStyle/>
                    <a:p>
                      <a:pPr algn="r"/>
                      <a:r>
                        <a:rPr lang="en-US" sz="1800" dirty="0"/>
                        <a:t>3</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Loan</a:t>
                      </a:r>
                      <a:r>
                        <a:rPr lang="en-US" sz="1800" baseline="0" dirty="0"/>
                        <a:t> from Business Partners</a:t>
                      </a:r>
                      <a:endParaRPr lang="en-US" sz="1800" dirty="0"/>
                    </a:p>
                  </a:txBody>
                  <a:tcPr anchor="ctr">
                    <a:solidFill>
                      <a:schemeClr val="bg1"/>
                    </a:solidFill>
                  </a:tcPr>
                </a:tc>
                <a:tc>
                  <a:txBody>
                    <a:bodyPr/>
                    <a:lstStyle/>
                    <a:p>
                      <a:pPr algn="r"/>
                      <a:r>
                        <a:rPr lang="en-US" sz="1800" dirty="0"/>
                        <a:t>50</a:t>
                      </a:r>
                    </a:p>
                  </a:txBody>
                  <a:tcPr anchor="ctr">
                    <a:solidFill>
                      <a:schemeClr val="bg1"/>
                    </a:solidFill>
                  </a:tcPr>
                </a:tc>
                <a:extLst>
                  <a:ext uri="{0D108BD9-81ED-4DB2-BD59-A6C34878D82A}">
                    <a16:rowId xmlns:a16="http://schemas.microsoft.com/office/drawing/2014/main" val="10003"/>
                  </a:ext>
                </a:extLst>
              </a:tr>
              <a:tr h="325582">
                <a:tc>
                  <a:txBody>
                    <a:bodyPr/>
                    <a:lstStyle/>
                    <a:p>
                      <a:r>
                        <a:rPr lang="en-US" sz="1800" b="1" baseline="0" dirty="0"/>
                        <a:t>Total Cash Flow from Investing Activities</a:t>
                      </a:r>
                      <a:endParaRPr lang="en-US" sz="1800" b="1" dirty="0"/>
                    </a:p>
                  </a:txBody>
                  <a:tcPr anchor="ctr">
                    <a:solidFill>
                      <a:schemeClr val="accent3">
                        <a:lumMod val="20000"/>
                        <a:lumOff val="80000"/>
                      </a:schemeClr>
                    </a:solidFill>
                  </a:tcPr>
                </a:tc>
                <a:tc>
                  <a:txBody>
                    <a:bodyPr/>
                    <a:lstStyle/>
                    <a:p>
                      <a:pPr algn="r"/>
                      <a:r>
                        <a:rPr lang="en-US" sz="1800" b="1" dirty="0"/>
                        <a:t>38</a:t>
                      </a:r>
                    </a:p>
                  </a:txBody>
                  <a:tcPr anchor="c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15" name="TextBox 14"/>
          <p:cNvSpPr txBox="1"/>
          <p:nvPr/>
        </p:nvSpPr>
        <p:spPr>
          <a:xfrm>
            <a:off x="4876800" y="933157"/>
            <a:ext cx="3505200" cy="4708981"/>
          </a:xfrm>
          <a:prstGeom prst="rect">
            <a:avLst/>
          </a:prstGeom>
          <a:noFill/>
        </p:spPr>
        <p:txBody>
          <a:bodyPr wrap="square" rtlCol="0">
            <a:spAutoFit/>
          </a:bodyPr>
          <a:lstStyle/>
          <a:p>
            <a:r>
              <a:rPr lang="en-US" sz="2000" dirty="0"/>
              <a:t>Based on the rules for these sections of the Cash Flow Statement, we can derive the CFI and CFF as shown on the left.  </a:t>
            </a:r>
          </a:p>
          <a:p>
            <a:endParaRPr lang="en-US" sz="2000" dirty="0"/>
          </a:p>
          <a:p>
            <a:r>
              <a:rPr lang="en-US" sz="2000" dirty="0"/>
              <a:t>The only item that might be a little tricky is the grocery store line of credit.  Since this is from a customer and there is an non-financial obligation associated with it (exclusive distribution rights), it would be with the CFI rather than the CFF.</a:t>
            </a:r>
          </a:p>
        </p:txBody>
      </p:sp>
      <p:graphicFrame>
        <p:nvGraphicFramePr>
          <p:cNvPr id="13" name="Table 12"/>
          <p:cNvGraphicFramePr>
            <a:graphicFrameLocks noGrp="1"/>
          </p:cNvGraphicFramePr>
          <p:nvPr>
            <p:extLst>
              <p:ext uri="{D42A27DB-BD31-4B8C-83A1-F6EECF244321}">
                <p14:modId xmlns:p14="http://schemas.microsoft.com/office/powerpoint/2010/main" val="781835581"/>
              </p:ext>
            </p:extLst>
          </p:nvPr>
        </p:nvGraphicFramePr>
        <p:xfrm>
          <a:off x="228600" y="3581400"/>
          <a:ext cx="4419600" cy="2057400"/>
        </p:xfrm>
        <a:graphic>
          <a:graphicData uri="http://schemas.openxmlformats.org/drawingml/2006/table">
            <a:tbl>
              <a:tblPr firstRow="1" bandRow="1">
                <a:tableStyleId>{B301B821-A1FF-4177-AEE7-76D212191A09}</a:tableStyleId>
              </a:tblPr>
              <a:tblGrid>
                <a:gridCol w="3279059">
                  <a:extLst>
                    <a:ext uri="{9D8B030D-6E8A-4147-A177-3AD203B41FA5}">
                      <a16:colId xmlns:a16="http://schemas.microsoft.com/office/drawing/2014/main" val="20000"/>
                    </a:ext>
                  </a:extLst>
                </a:gridCol>
                <a:gridCol w="1140541">
                  <a:extLst>
                    <a:ext uri="{9D8B030D-6E8A-4147-A177-3AD203B41FA5}">
                      <a16:colId xmlns:a16="http://schemas.microsoft.com/office/drawing/2014/main" val="20001"/>
                    </a:ext>
                  </a:extLst>
                </a:gridCol>
              </a:tblGrid>
              <a:tr h="654627">
                <a:tc>
                  <a:txBody>
                    <a:bodyPr/>
                    <a:lstStyle/>
                    <a:p>
                      <a:r>
                        <a:rPr lang="en-US" sz="1800" baseline="0" dirty="0"/>
                        <a:t>Paul’s Bakery Cash Flow Statement (Financing Activities)</a:t>
                      </a:r>
                      <a:endParaRPr lang="en-US" sz="1800" dirty="0"/>
                    </a:p>
                  </a:txBody>
                  <a:tcPr anchor="ctr"/>
                </a:tc>
                <a:tc>
                  <a:txBody>
                    <a:bodyPr/>
                    <a:lstStyle/>
                    <a:p>
                      <a:pPr algn="r"/>
                      <a:r>
                        <a:rPr lang="en-US" sz="1800" dirty="0"/>
                        <a:t>$000s</a:t>
                      </a:r>
                    </a:p>
                  </a:txBody>
                  <a:tcPr anchor="ctr"/>
                </a:tc>
                <a:extLst>
                  <a:ext uri="{0D108BD9-81ED-4DB2-BD59-A6C34878D82A}">
                    <a16:rowId xmlns:a16="http://schemas.microsoft.com/office/drawing/2014/main" val="10000"/>
                  </a:ext>
                </a:extLst>
              </a:tr>
              <a:tr h="374073">
                <a:tc>
                  <a:txBody>
                    <a:bodyPr/>
                    <a:lstStyle/>
                    <a:p>
                      <a:r>
                        <a:rPr lang="en-US" sz="1800" baseline="0" dirty="0"/>
                        <a:t>  Sale / Purchase of Stock</a:t>
                      </a:r>
                      <a:endParaRPr lang="en-US" sz="1800" dirty="0"/>
                    </a:p>
                  </a:txBody>
                  <a:tcPr anchor="ctr">
                    <a:solidFill>
                      <a:schemeClr val="bg1"/>
                    </a:solidFill>
                  </a:tcPr>
                </a:tc>
                <a:tc>
                  <a:txBody>
                    <a:bodyPr/>
                    <a:lstStyle/>
                    <a:p>
                      <a:pPr algn="r"/>
                      <a:r>
                        <a:rPr lang="en-US" sz="1800" dirty="0"/>
                        <a:t>20</a:t>
                      </a:r>
                    </a:p>
                  </a:txBody>
                  <a:tcPr anchor="ctr">
                    <a:solidFill>
                      <a:schemeClr val="bg1"/>
                    </a:solidFill>
                  </a:tcPr>
                </a:tc>
                <a:extLst>
                  <a:ext uri="{0D108BD9-81ED-4DB2-BD59-A6C34878D82A}">
                    <a16:rowId xmlns:a16="http://schemas.microsoft.com/office/drawing/2014/main" val="10001"/>
                  </a:ext>
                </a:extLst>
              </a:tr>
              <a:tr h="374073">
                <a:tc>
                  <a:txBody>
                    <a:bodyPr/>
                    <a:lstStyle/>
                    <a:p>
                      <a:r>
                        <a:rPr lang="en-US" sz="1800" dirty="0"/>
                        <a:t>  Net Borrowings</a:t>
                      </a:r>
                    </a:p>
                  </a:txBody>
                  <a:tcPr anchor="ctr">
                    <a:solidFill>
                      <a:schemeClr val="bg1"/>
                    </a:solidFill>
                  </a:tcPr>
                </a:tc>
                <a:tc>
                  <a:txBody>
                    <a:bodyPr/>
                    <a:lstStyle/>
                    <a:p>
                      <a:pPr algn="r"/>
                      <a:r>
                        <a:rPr lang="en-US" sz="1800" dirty="0"/>
                        <a:t>30</a:t>
                      </a:r>
                    </a:p>
                  </a:txBody>
                  <a:tcPr anchor="ctr">
                    <a:solidFill>
                      <a:schemeClr val="bg1"/>
                    </a:solidFill>
                  </a:tcPr>
                </a:tc>
                <a:extLst>
                  <a:ext uri="{0D108BD9-81ED-4DB2-BD59-A6C34878D82A}">
                    <a16:rowId xmlns:a16="http://schemas.microsoft.com/office/drawing/2014/main" val="10002"/>
                  </a:ext>
                </a:extLst>
              </a:tr>
              <a:tr h="654627">
                <a:tc>
                  <a:txBody>
                    <a:bodyPr/>
                    <a:lstStyle/>
                    <a:p>
                      <a:r>
                        <a:rPr lang="en-US" sz="1800" b="1" baseline="0" dirty="0"/>
                        <a:t>Total Cash Flow from Financing Activities</a:t>
                      </a:r>
                      <a:endParaRPr lang="en-US" sz="1800" b="1" dirty="0"/>
                    </a:p>
                  </a:txBody>
                  <a:tcPr anchor="ctr">
                    <a:solidFill>
                      <a:schemeClr val="accent3">
                        <a:lumMod val="20000"/>
                        <a:lumOff val="80000"/>
                      </a:schemeClr>
                    </a:solidFill>
                  </a:tcPr>
                </a:tc>
                <a:tc>
                  <a:txBody>
                    <a:bodyPr/>
                    <a:lstStyle/>
                    <a:p>
                      <a:pPr algn="r"/>
                      <a:r>
                        <a:rPr lang="en-US" sz="1800" b="1" dirty="0"/>
                        <a:t>50</a:t>
                      </a:r>
                    </a:p>
                  </a:txBody>
                  <a:tcPr anchor="c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16" name="Rectangle 15"/>
          <p:cNvSpPr>
            <a:spLocks noChangeArrowheads="1"/>
          </p:cNvSpPr>
          <p:nvPr/>
        </p:nvSpPr>
        <p:spPr bwMode="auto">
          <a:xfrm>
            <a:off x="165678" y="5815455"/>
            <a:ext cx="8330622" cy="509145"/>
          </a:xfrm>
          <a:prstGeom prst="rect">
            <a:avLst/>
          </a:prstGeom>
          <a:noFill/>
          <a:ln w="9525">
            <a:noFill/>
            <a:miter lim="800000"/>
            <a:headEnd/>
            <a:tailEnd/>
          </a:ln>
        </p:spPr>
        <p:txBody>
          <a:bodyPr/>
          <a:lstStyle/>
          <a:p>
            <a:pPr>
              <a:spcBef>
                <a:spcPts val="600"/>
              </a:spcBef>
              <a:spcAft>
                <a:spcPts val="600"/>
              </a:spcAft>
            </a:pPr>
            <a:r>
              <a:rPr lang="en-US" sz="2000" b="1" dirty="0">
                <a:latin typeface="Arial" pitchFamily="34" charset="0"/>
                <a:cs typeface="Arial" pitchFamily="34" charset="0"/>
              </a:rPr>
              <a:t>Question 3:</a:t>
            </a:r>
            <a:r>
              <a:rPr lang="en-US" sz="2000" dirty="0">
                <a:latin typeface="Arial" pitchFamily="34" charset="0"/>
                <a:cs typeface="Arial" pitchFamily="34" charset="0"/>
              </a:rPr>
              <a:t>  What is Paul’s Net Cash Flow for the period?</a:t>
            </a:r>
          </a:p>
          <a:p>
            <a:pPr>
              <a:spcBef>
                <a:spcPts val="600"/>
              </a:spcBef>
              <a:spcAft>
                <a:spcPts val="600"/>
              </a:spcAft>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63318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2000"/>
                                        <p:tgtEl>
                                          <p:spTgt spid="13"/>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2000"/>
                                        <p:tgtEl>
                                          <p:spTgt spid="15">
                                            <p:txEl>
                                              <p:pRg st="0" end="0"/>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Effect transition="in" filter="fade">
                                      <p:cBhvr>
                                        <p:cTn id="19" dur="2000"/>
                                        <p:tgtEl>
                                          <p:spTgt spid="15">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Free Cash Flow</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13</a:t>
            </a:fld>
            <a:endParaRPr lang="en-US"/>
          </a:p>
        </p:txBody>
      </p:sp>
      <p:sp>
        <p:nvSpPr>
          <p:cNvPr id="9" name="Text Placeholder 8"/>
          <p:cNvSpPr>
            <a:spLocks noGrp="1"/>
          </p:cNvSpPr>
          <p:nvPr>
            <p:ph type="body" sz="quarter" idx="13"/>
          </p:nvPr>
        </p:nvSpPr>
        <p:spPr/>
        <p:txBody>
          <a:bodyPr/>
          <a:lstStyle/>
          <a:p>
            <a:r>
              <a:rPr lang="en-US" dirty="0"/>
              <a:t>Free Cash Flow</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3" name="Rectangle 12"/>
          <p:cNvSpPr>
            <a:spLocks noChangeArrowheads="1"/>
          </p:cNvSpPr>
          <p:nvPr/>
        </p:nvSpPr>
        <p:spPr bwMode="auto">
          <a:xfrm>
            <a:off x="139989" y="975843"/>
            <a:ext cx="8330622" cy="3078668"/>
          </a:xfrm>
          <a:prstGeom prst="rect">
            <a:avLst/>
          </a:prstGeom>
          <a:noFill/>
          <a:ln w="9525">
            <a:noFill/>
            <a:miter lim="800000"/>
            <a:headEnd/>
            <a:tailEnd/>
          </a:ln>
        </p:spPr>
        <p:txBody>
          <a:bodyPr/>
          <a:lstStyle/>
          <a:p>
            <a:pPr>
              <a:spcBef>
                <a:spcPts val="600"/>
              </a:spcBef>
              <a:spcAft>
                <a:spcPts val="600"/>
              </a:spcAft>
            </a:pPr>
            <a:r>
              <a:rPr lang="en-US" sz="2000" b="1" dirty="0">
                <a:latin typeface="Arial" pitchFamily="34" charset="0"/>
                <a:cs typeface="Arial" pitchFamily="34" charset="0"/>
              </a:rPr>
              <a:t>Answer:  </a:t>
            </a:r>
            <a:r>
              <a:rPr lang="en-US" sz="2000" dirty="0">
                <a:latin typeface="Arial" pitchFamily="34" charset="0"/>
                <a:cs typeface="Arial" pitchFamily="34" charset="0"/>
              </a:rPr>
              <a:t>Paul’s Net Cash Flow is the total of the CFO, CFI, and CFF or, $211 + $38 + $50 = $299,000.  Therefore, Paul is cash flow positive. </a:t>
            </a:r>
          </a:p>
          <a:p>
            <a:pPr>
              <a:spcBef>
                <a:spcPts val="600"/>
              </a:spcBef>
              <a:spcAft>
                <a:spcPts val="600"/>
              </a:spcAft>
            </a:pPr>
            <a:r>
              <a:rPr lang="en-US" sz="2000" dirty="0">
                <a:latin typeface="Arial" pitchFamily="34" charset="0"/>
                <a:cs typeface="Arial" pitchFamily="34" charset="0"/>
              </a:rPr>
              <a:t>This brings us to our final topic for this module – </a:t>
            </a:r>
            <a:r>
              <a:rPr lang="en-US" sz="2000" b="1" dirty="0">
                <a:latin typeface="Arial" pitchFamily="34" charset="0"/>
                <a:cs typeface="Arial" pitchFamily="34" charset="0"/>
              </a:rPr>
              <a:t>Free Cash Flow</a:t>
            </a:r>
          </a:p>
          <a:p>
            <a:pPr>
              <a:spcBef>
                <a:spcPts val="600"/>
              </a:spcBef>
              <a:spcAft>
                <a:spcPts val="600"/>
              </a:spcAft>
            </a:pPr>
            <a:r>
              <a:rPr lang="en-US" sz="2000" b="1" dirty="0">
                <a:latin typeface="Arial" pitchFamily="34" charset="0"/>
                <a:cs typeface="Arial" pitchFamily="34" charset="0"/>
              </a:rPr>
              <a:t>Free Cash Flow (FCF) </a:t>
            </a:r>
            <a:r>
              <a:rPr lang="en-US" sz="2000" dirty="0">
                <a:latin typeface="Arial" pitchFamily="34" charset="0"/>
                <a:cs typeface="Arial" pitchFamily="34" charset="0"/>
              </a:rPr>
              <a:t>is what cash is available for distribution from a corporate entity. This may be useful to parties such as equity holders, debt holders, preferred stock holders, convertible security holders, and so on when they want to see how much cash can be extracted from a company without causing issues to its operations.</a:t>
            </a:r>
          </a:p>
        </p:txBody>
      </p:sp>
      <p:sp>
        <p:nvSpPr>
          <p:cNvPr id="10" name="Text Box 4"/>
          <p:cNvSpPr txBox="1">
            <a:spLocks noChangeArrowheads="1"/>
          </p:cNvSpPr>
          <p:nvPr/>
        </p:nvSpPr>
        <p:spPr bwMode="auto">
          <a:xfrm>
            <a:off x="0" y="4054511"/>
            <a:ext cx="8610600" cy="1477328"/>
          </a:xfrm>
          <a:prstGeom prst="rect">
            <a:avLst/>
          </a:prstGeom>
          <a:gradFill flip="none" rotWithShape="1">
            <a:gsLst>
              <a:gs pos="0">
                <a:schemeClr val="tx2">
                  <a:lumMod val="40000"/>
                  <a:lumOff val="60000"/>
                </a:schemeClr>
              </a:gs>
              <a:gs pos="50000">
                <a:schemeClr val="tx2">
                  <a:lumMod val="20000"/>
                  <a:lumOff val="80000"/>
                </a:schemeClr>
              </a:gs>
              <a:gs pos="100000">
                <a:schemeClr val="bg1"/>
              </a:gs>
            </a:gsLst>
            <a:lin ang="16200000" scaled="1"/>
            <a:tileRect/>
          </a:gradFill>
          <a:ln w="9525">
            <a:noFill/>
            <a:miter lim="800000"/>
            <a:headEnd/>
            <a:tailEnd/>
          </a:ln>
        </p:spPr>
        <p:txBody>
          <a:bodyPr wrap="square">
            <a:spAutoFit/>
          </a:bodyPr>
          <a:lstStyle/>
          <a:p>
            <a:pPr marL="231775">
              <a:lnSpc>
                <a:spcPct val="150000"/>
              </a:lnSpc>
              <a:defRPr/>
            </a:pPr>
            <a:r>
              <a:rPr lang="en-US" sz="2000" b="1" dirty="0"/>
              <a:t>Definition:  Free Cash Flow (FCF)</a:t>
            </a:r>
          </a:p>
          <a:p>
            <a:pPr marL="231775">
              <a:lnSpc>
                <a:spcPct val="150000"/>
              </a:lnSpc>
              <a:defRPr/>
            </a:pPr>
            <a:r>
              <a:rPr lang="en-US" sz="2000" b="1" dirty="0"/>
              <a:t>= </a:t>
            </a:r>
            <a:r>
              <a:rPr lang="en-US" sz="2000" dirty="0"/>
              <a:t>Cash Flow from Operating Activities – Expenditures Necessary to   </a:t>
            </a:r>
          </a:p>
          <a:p>
            <a:pPr marL="231775">
              <a:lnSpc>
                <a:spcPct val="150000"/>
              </a:lnSpc>
              <a:defRPr/>
            </a:pPr>
            <a:r>
              <a:rPr lang="en-US" sz="2000" dirty="0"/>
              <a:t>   Maintain Assets (“</a:t>
            </a:r>
            <a:r>
              <a:rPr lang="en-US" sz="2000" dirty="0" err="1"/>
              <a:t>CapEx</a:t>
            </a:r>
            <a:r>
              <a:rPr lang="en-US" sz="2000" dirty="0"/>
              <a:t>”)– Interest Charges</a:t>
            </a:r>
          </a:p>
        </p:txBody>
      </p:sp>
    </p:spTree>
    <p:extLst>
      <p:ext uri="{BB962C8B-B14F-4D97-AF65-F5344CB8AC3E}">
        <p14:creationId xmlns:p14="http://schemas.microsoft.com/office/powerpoint/2010/main" val="339243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fade">
                                      <p:cBhvr>
                                        <p:cTn id="11" dur="1000"/>
                                        <p:tgtEl>
                                          <p:spTgt spid="1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1000"/>
                                        <p:tgtEl>
                                          <p:spTgt spid="1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Free Cash Flow</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14</a:t>
            </a:fld>
            <a:endParaRPr lang="en-US"/>
          </a:p>
        </p:txBody>
      </p:sp>
      <p:sp>
        <p:nvSpPr>
          <p:cNvPr id="9" name="Text Placeholder 8"/>
          <p:cNvSpPr>
            <a:spLocks noGrp="1"/>
          </p:cNvSpPr>
          <p:nvPr>
            <p:ph type="body" sz="quarter" idx="13"/>
          </p:nvPr>
        </p:nvSpPr>
        <p:spPr/>
        <p:txBody>
          <a:bodyPr/>
          <a:lstStyle/>
          <a:p>
            <a:r>
              <a:rPr lang="en-US" dirty="0"/>
              <a:t>Free Cash Flow</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3" name="Rectangle 12"/>
          <p:cNvSpPr>
            <a:spLocks noChangeArrowheads="1"/>
          </p:cNvSpPr>
          <p:nvPr/>
        </p:nvSpPr>
        <p:spPr bwMode="auto">
          <a:xfrm>
            <a:off x="139989" y="975842"/>
            <a:ext cx="8330622" cy="3367557"/>
          </a:xfrm>
          <a:prstGeom prst="rect">
            <a:avLst/>
          </a:prstGeom>
          <a:noFill/>
          <a:ln w="9525">
            <a:noFill/>
            <a:miter lim="800000"/>
            <a:headEnd/>
            <a:tailEnd/>
          </a:ln>
        </p:spPr>
        <p:txBody>
          <a:bodyPr/>
          <a:lstStyle/>
          <a:p>
            <a:pPr>
              <a:spcBef>
                <a:spcPts val="600"/>
              </a:spcBef>
              <a:spcAft>
                <a:spcPts val="600"/>
              </a:spcAft>
            </a:pPr>
            <a:r>
              <a:rPr lang="en-US" sz="2000" dirty="0">
                <a:latin typeface="Arial" pitchFamily="34" charset="0"/>
                <a:cs typeface="Arial" pitchFamily="34" charset="0"/>
              </a:rPr>
              <a:t>What is complicated about this definition is that the Expenditures Necessary to Maintain Assets (also known as Capital Expenditures or “</a:t>
            </a:r>
            <a:r>
              <a:rPr lang="en-US" sz="2000" dirty="0" err="1">
                <a:latin typeface="Arial" pitchFamily="34" charset="0"/>
                <a:cs typeface="Arial" pitchFamily="34" charset="0"/>
              </a:rPr>
              <a:t>CapEx</a:t>
            </a:r>
            <a:r>
              <a:rPr lang="en-US" sz="2000" dirty="0">
                <a:latin typeface="Arial" pitchFamily="34" charset="0"/>
                <a:cs typeface="Arial" pitchFamily="34" charset="0"/>
              </a:rPr>
              <a:t>”) is not something that is reported on an annual or quarterly basis and is at best an estimate by management, and therefore subject to manipulation or at least uncertainty.  However, some investors prefer this measure, though imperfect, to Net Income as it may provide a clearer measure of how much cash the company is capable of generating. </a:t>
            </a:r>
          </a:p>
          <a:p>
            <a:pPr>
              <a:spcBef>
                <a:spcPts val="600"/>
              </a:spcBef>
              <a:spcAft>
                <a:spcPts val="600"/>
              </a:spcAft>
            </a:pPr>
            <a:r>
              <a:rPr lang="en-US" sz="2000" b="1" dirty="0">
                <a:latin typeface="Arial" pitchFamily="34" charset="0"/>
                <a:cs typeface="Arial" pitchFamily="34" charset="0"/>
              </a:rPr>
              <a:t>Question 3:</a:t>
            </a:r>
            <a:r>
              <a:rPr lang="en-US" sz="2000" dirty="0">
                <a:latin typeface="Arial" pitchFamily="34" charset="0"/>
                <a:cs typeface="Arial" pitchFamily="34" charset="0"/>
              </a:rPr>
              <a:t>  If Paul’s </a:t>
            </a:r>
            <a:r>
              <a:rPr lang="en-US" sz="2000" dirty="0" err="1">
                <a:latin typeface="Arial" pitchFamily="34" charset="0"/>
                <a:cs typeface="Arial" pitchFamily="34" charset="0"/>
              </a:rPr>
              <a:t>CapEx</a:t>
            </a:r>
            <a:r>
              <a:rPr lang="en-US" sz="2000" dirty="0">
                <a:latin typeface="Arial" pitchFamily="34" charset="0"/>
                <a:cs typeface="Arial" pitchFamily="34" charset="0"/>
              </a:rPr>
              <a:t> is $20,000 and interest payments are $5,000, what is his Free Cash Flow?</a:t>
            </a:r>
          </a:p>
        </p:txBody>
      </p:sp>
      <p:sp>
        <p:nvSpPr>
          <p:cNvPr id="10" name="TextBox 9"/>
          <p:cNvSpPr txBox="1"/>
          <p:nvPr/>
        </p:nvSpPr>
        <p:spPr>
          <a:xfrm>
            <a:off x="228600" y="4488120"/>
            <a:ext cx="7848600" cy="1538883"/>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scene3d>
            <a:camera prst="orthographicFront"/>
            <a:lightRig rig="threePt" dir="t"/>
          </a:scene3d>
          <a:sp3d>
            <a:bevelT/>
          </a:sp3d>
        </p:spPr>
        <p:style>
          <a:lnRef idx="0">
            <a:scrgbClr r="0" g="0" b="0"/>
          </a:lnRef>
          <a:fillRef idx="1003">
            <a:schemeClr val="lt1"/>
          </a:fillRef>
          <a:effectRef idx="0">
            <a:scrgbClr r="0" g="0" b="0"/>
          </a:effectRef>
          <a:fontRef idx="major"/>
        </p:style>
        <p:txBody>
          <a:bodyPr wrap="square" rtlCol="0">
            <a:spAutoFit/>
          </a:bodyPr>
          <a:lstStyle/>
          <a:p>
            <a:pPr>
              <a:tabLst>
                <a:tab pos="4229100" algn="l"/>
              </a:tabLst>
            </a:pPr>
            <a:r>
              <a:rPr lang="en-US" sz="2000" b="1" dirty="0">
                <a:solidFill>
                  <a:srgbClr val="000000"/>
                </a:solidFill>
                <a:latin typeface="Arial"/>
              </a:rPr>
              <a:t>Answer:  </a:t>
            </a:r>
            <a:endParaRPr lang="en-US" sz="2000" dirty="0">
              <a:solidFill>
                <a:srgbClr val="000000"/>
              </a:solidFill>
              <a:latin typeface="Arial"/>
            </a:endParaRPr>
          </a:p>
          <a:p>
            <a:pPr>
              <a:tabLst>
                <a:tab pos="4229100" algn="l"/>
              </a:tabLst>
            </a:pPr>
            <a:endParaRPr lang="en-US" sz="1000" dirty="0">
              <a:solidFill>
                <a:srgbClr val="000000"/>
              </a:solidFill>
              <a:latin typeface="Arial"/>
            </a:endParaRPr>
          </a:p>
          <a:p>
            <a:pPr>
              <a:tabLst>
                <a:tab pos="4229100" algn="l"/>
              </a:tabLst>
            </a:pPr>
            <a:r>
              <a:rPr lang="en-US" dirty="0">
                <a:solidFill>
                  <a:srgbClr val="000000"/>
                </a:solidFill>
                <a:latin typeface="Arial"/>
              </a:rPr>
              <a:t>We know that </a:t>
            </a:r>
            <a:r>
              <a:rPr lang="en-US" b="1" dirty="0">
                <a:solidFill>
                  <a:srgbClr val="000000"/>
                </a:solidFill>
                <a:latin typeface="Arial"/>
              </a:rPr>
              <a:t>Free Cash Flow = CFO - </a:t>
            </a:r>
            <a:r>
              <a:rPr lang="en-US" b="1" dirty="0" err="1">
                <a:solidFill>
                  <a:srgbClr val="000000"/>
                </a:solidFill>
                <a:latin typeface="Arial"/>
              </a:rPr>
              <a:t>CapEx</a:t>
            </a:r>
            <a:r>
              <a:rPr lang="en-US" b="1" dirty="0">
                <a:solidFill>
                  <a:srgbClr val="000000"/>
                </a:solidFill>
                <a:latin typeface="Arial"/>
              </a:rPr>
              <a:t> - Interest</a:t>
            </a:r>
          </a:p>
          <a:p>
            <a:pPr>
              <a:tabLst>
                <a:tab pos="4229100" algn="l"/>
              </a:tabLst>
            </a:pPr>
            <a:endParaRPr lang="en-US" sz="1000" b="1" dirty="0">
              <a:solidFill>
                <a:srgbClr val="000000"/>
              </a:solidFill>
              <a:latin typeface="Arial"/>
            </a:endParaRPr>
          </a:p>
          <a:p>
            <a:pPr>
              <a:tabLst>
                <a:tab pos="4229100" algn="l"/>
              </a:tabLst>
            </a:pPr>
            <a:r>
              <a:rPr lang="en-US" dirty="0">
                <a:solidFill>
                  <a:srgbClr val="000000"/>
                </a:solidFill>
                <a:latin typeface="Arial"/>
              </a:rPr>
              <a:t>Therefore, substituting in our values:</a:t>
            </a:r>
          </a:p>
          <a:p>
            <a:pPr>
              <a:tabLst>
                <a:tab pos="4229100" algn="l"/>
              </a:tabLst>
            </a:pPr>
            <a:r>
              <a:rPr lang="en-US" dirty="0">
                <a:solidFill>
                  <a:srgbClr val="000000"/>
                </a:solidFill>
                <a:latin typeface="Arial"/>
              </a:rPr>
              <a:t>FCF = $211K - $20K - $5K = $186,000</a:t>
            </a:r>
          </a:p>
        </p:txBody>
      </p:sp>
    </p:spTree>
    <p:extLst>
      <p:ext uri="{BB962C8B-B14F-4D97-AF65-F5344CB8AC3E}">
        <p14:creationId xmlns:p14="http://schemas.microsoft.com/office/powerpoint/2010/main" val="99778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fade">
                                      <p:cBhvr>
                                        <p:cTn id="11" dur="1000"/>
                                        <p:tgtEl>
                                          <p:spTgt spid="1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fade">
                                      <p:cBhvr>
                                        <p:cTn id="15" dur="1000"/>
                                        <p:tgtEl>
                                          <p:spTgt spid="10">
                                            <p:bg/>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fade">
                                      <p:cBhvr>
                                        <p:cTn id="19" dur="1000"/>
                                        <p:tgtEl>
                                          <p:spTgt spid="10">
                                            <p:txEl>
                                              <p:pRg st="0" end="0"/>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1000"/>
                                        <p:tgtEl>
                                          <p:spTgt spid="10">
                                            <p:txEl>
                                              <p:pRg st="2" end="2"/>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1000"/>
                                        <p:tgtEl>
                                          <p:spTgt spid="10">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Effect transition="in" filter="fade">
                                      <p:cBhvr>
                                        <p:cTn id="31"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uiExpand="1"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457200" y="1306155"/>
            <a:ext cx="7010400" cy="3302044"/>
          </a:xfrm>
          <a:prstGeom prst="rect">
            <a:avLst/>
          </a:prstGeom>
          <a:noFill/>
          <a:ln w="9525">
            <a:noFill/>
            <a:miter lim="800000"/>
            <a:headEnd/>
            <a:tailEnd/>
          </a:ln>
        </p:spPr>
        <p:txBody>
          <a:bodyPr/>
          <a:lstStyle/>
          <a:p>
            <a:pPr>
              <a:spcBef>
                <a:spcPct val="20000"/>
              </a:spcBef>
              <a:spcAft>
                <a:spcPts val="600"/>
              </a:spcAft>
            </a:pPr>
            <a:r>
              <a:rPr lang="en-US" sz="2400" b="1" dirty="0">
                <a:solidFill>
                  <a:srgbClr val="448295"/>
                </a:solidFill>
                <a:latin typeface="Arial" pitchFamily="34" charset="0"/>
                <a:cs typeface="Arial" pitchFamily="34" charset="0"/>
              </a:rPr>
              <a:t>MBTN Balance Sheet and Income Statement modules </a:t>
            </a:r>
            <a:r>
              <a:rPr lang="en-US" sz="2400" dirty="0">
                <a:latin typeface="Arial" pitchFamily="34" charset="0"/>
                <a:cs typeface="Arial" pitchFamily="34" charset="0"/>
              </a:rPr>
              <a:t>which cover the other two major financial statements.  </a:t>
            </a:r>
            <a:r>
              <a:rPr lang="en-US" sz="2400" b="1" dirty="0">
                <a:solidFill>
                  <a:srgbClr val="448295"/>
                </a:solidFill>
                <a:latin typeface="Arial" pitchFamily="34" charset="0"/>
                <a:cs typeface="Arial" pitchFamily="34" charset="0"/>
              </a:rPr>
              <a:t>MBTN Financial Metrics I module</a:t>
            </a:r>
            <a:r>
              <a:rPr lang="en-US" sz="2400" dirty="0">
                <a:latin typeface="Arial" pitchFamily="34" charset="0"/>
                <a:cs typeface="Arial" pitchFamily="34" charset="0"/>
              </a:rPr>
              <a:t> which covers financial measures of profitability.</a:t>
            </a:r>
          </a:p>
        </p:txBody>
      </p:sp>
      <p:sp>
        <p:nvSpPr>
          <p:cNvPr id="8" name="Title 7"/>
          <p:cNvSpPr>
            <a:spLocks noGrp="1"/>
          </p:cNvSpPr>
          <p:nvPr>
            <p:ph type="title"/>
          </p:nvPr>
        </p:nvSpPr>
        <p:spPr/>
        <p:txBody>
          <a:bodyPr>
            <a:normAutofit/>
          </a:bodyPr>
          <a:lstStyle/>
          <a:p>
            <a:r>
              <a:rPr lang="en-US" sz="1600">
                <a:latin typeface="Arial" pitchFamily="34" charset="0"/>
                <a:cs typeface="Arial" pitchFamily="34" charset="0"/>
              </a:rPr>
              <a:t>Further </a:t>
            </a:r>
            <a:r>
              <a:rPr lang="en-US" sz="1600" dirty="0">
                <a:latin typeface="Arial" pitchFamily="34" charset="0"/>
                <a:cs typeface="Arial" pitchFamily="34" charset="0"/>
              </a:rPr>
              <a:t>Reference</a:t>
            </a:r>
          </a:p>
        </p:txBody>
      </p:sp>
      <p:sp>
        <p:nvSpPr>
          <p:cNvPr id="7" name="Slide Number Placeholder 6"/>
          <p:cNvSpPr>
            <a:spLocks noGrp="1"/>
          </p:cNvSpPr>
          <p:nvPr>
            <p:ph type="sldNum" sz="quarter" idx="14"/>
          </p:nvPr>
        </p:nvSpPr>
        <p:spPr/>
        <p:txBody>
          <a:bodyPr/>
          <a:lstStyle/>
          <a:p>
            <a:fld id="{B4D2BBAB-B3EB-4990-AC24-F3A12CA44E2F}" type="slidenum">
              <a:rPr lang="en-US" smtClean="0"/>
              <a:pPr/>
              <a:t>15</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Further Reference</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pic>
        <p:nvPicPr>
          <p:cNvPr id="10" name="Picture 2" descr="C:\Users\Stu\AppData\Local\Microsoft\Windows\Temporary Internet Files\Content.IE5\UPTGPTDH\MC900030043[1].wmf"/>
          <p:cNvPicPr>
            <a:picLocks noChangeAspect="1" noChangeArrowheads="1"/>
          </p:cNvPicPr>
          <p:nvPr/>
        </p:nvPicPr>
        <p:blipFill>
          <a:blip r:embed="rId3" cstate="print"/>
          <a:srcRect/>
          <a:stretch>
            <a:fillRect/>
          </a:stretch>
        </p:blipFill>
        <p:spPr bwMode="auto">
          <a:xfrm>
            <a:off x="6172200" y="4114800"/>
            <a:ext cx="1520647" cy="16980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4" name="Rectangle 3"/>
          <p:cNvSpPr>
            <a:spLocks noChangeArrowheads="1"/>
          </p:cNvSpPr>
          <p:nvPr/>
        </p:nvSpPr>
        <p:spPr bwMode="auto">
          <a:xfrm>
            <a:off x="328469" y="955964"/>
            <a:ext cx="8330622" cy="5181600"/>
          </a:xfrm>
          <a:prstGeom prst="rect">
            <a:avLst/>
          </a:prstGeom>
          <a:noFill/>
          <a:ln w="9525">
            <a:noFill/>
            <a:miter lim="800000"/>
            <a:headEnd/>
            <a:tailEnd/>
          </a:ln>
        </p:spPr>
        <p:txBody>
          <a:bodyPr/>
          <a:lstStyle/>
          <a:p>
            <a:pPr marL="228600" indent="-228600">
              <a:spcBef>
                <a:spcPts val="600"/>
              </a:spcBef>
              <a:spcAft>
                <a:spcPts val="600"/>
              </a:spcAft>
              <a:buFont typeface="Arial" pitchFamily="34" charset="0"/>
              <a:buChar char="•"/>
            </a:pPr>
            <a:r>
              <a:rPr lang="en-US" sz="2400" dirty="0">
                <a:latin typeface="Arial" pitchFamily="34" charset="0"/>
                <a:cs typeface="Arial" pitchFamily="34" charset="0"/>
              </a:rPr>
              <a:t>The cash flow statement is the third essential financial statement for a company and is a required filing for all public companies.</a:t>
            </a:r>
          </a:p>
          <a:p>
            <a:pPr marL="228600" indent="-228600">
              <a:spcBef>
                <a:spcPts val="600"/>
              </a:spcBef>
              <a:spcAft>
                <a:spcPts val="600"/>
              </a:spcAft>
              <a:buFont typeface="Arial" pitchFamily="34" charset="0"/>
              <a:buChar char="•"/>
            </a:pPr>
            <a:r>
              <a:rPr lang="en-US" sz="2400" dirty="0">
                <a:latin typeface="Arial" pitchFamily="34" charset="0"/>
                <a:cs typeface="Arial" pitchFamily="34" charset="0"/>
              </a:rPr>
              <a:t>Understanding how to read and interpret a cash flow statement is an important skill for a business person or investor.</a:t>
            </a:r>
          </a:p>
          <a:p>
            <a:pPr marL="228600" indent="-228600">
              <a:spcBef>
                <a:spcPts val="600"/>
              </a:spcBef>
              <a:spcAft>
                <a:spcPts val="600"/>
              </a:spcAft>
              <a:buFont typeface="Arial" pitchFamily="34" charset="0"/>
              <a:buChar char="•"/>
            </a:pPr>
            <a:r>
              <a:rPr lang="en-US" sz="2400" dirty="0">
                <a:latin typeface="Arial" pitchFamily="34" charset="0"/>
                <a:cs typeface="Arial" pitchFamily="34" charset="0"/>
              </a:rPr>
              <a:t>The cash flow statement provides important information about the sources and uses of cash:</a:t>
            </a:r>
          </a:p>
          <a:p>
            <a:pPr marL="685800" lvl="1" indent="-228600">
              <a:spcBef>
                <a:spcPts val="0"/>
              </a:spcBef>
              <a:spcAft>
                <a:spcPts val="0"/>
              </a:spcAft>
              <a:buFont typeface="Arial" pitchFamily="34" charset="0"/>
              <a:buChar char="•"/>
            </a:pPr>
            <a:r>
              <a:rPr lang="en-US" sz="2400" dirty="0">
                <a:latin typeface="Arial" pitchFamily="34" charset="0"/>
                <a:cs typeface="Arial" pitchFamily="34" charset="0"/>
              </a:rPr>
              <a:t>From operating activities</a:t>
            </a:r>
          </a:p>
          <a:p>
            <a:pPr marL="685800" lvl="1" indent="-228600">
              <a:spcBef>
                <a:spcPts val="0"/>
              </a:spcBef>
              <a:spcAft>
                <a:spcPts val="0"/>
              </a:spcAft>
              <a:buFont typeface="Arial" pitchFamily="34" charset="0"/>
              <a:buChar char="•"/>
            </a:pPr>
            <a:r>
              <a:rPr lang="en-US" sz="2400" dirty="0">
                <a:latin typeface="Arial" pitchFamily="34" charset="0"/>
                <a:cs typeface="Arial" pitchFamily="34" charset="0"/>
              </a:rPr>
              <a:t>From investing activities</a:t>
            </a:r>
          </a:p>
          <a:p>
            <a:pPr marL="685800" lvl="1" indent="-228600">
              <a:spcBef>
                <a:spcPts val="0"/>
              </a:spcBef>
              <a:spcAft>
                <a:spcPts val="0"/>
              </a:spcAft>
              <a:buFont typeface="Arial" pitchFamily="34" charset="0"/>
              <a:buChar char="•"/>
            </a:pPr>
            <a:r>
              <a:rPr lang="en-US" sz="2400" dirty="0">
                <a:latin typeface="Arial" pitchFamily="34" charset="0"/>
                <a:cs typeface="Arial" pitchFamily="34" charset="0"/>
              </a:rPr>
              <a:t>From financing activities</a:t>
            </a:r>
          </a:p>
          <a:p>
            <a:pPr marL="228600" indent="-228600">
              <a:spcBef>
                <a:spcPts val="600"/>
              </a:spcBef>
              <a:spcAft>
                <a:spcPts val="600"/>
              </a:spcAft>
              <a:buFont typeface="Arial" pitchFamily="34" charset="0"/>
              <a:buChar char="•"/>
            </a:pPr>
            <a:endParaRPr lang="en-US" sz="2400" dirty="0">
              <a:latin typeface="Arial" pitchFamily="34" charset="0"/>
              <a:cs typeface="Arial" pitchFamily="34" charset="0"/>
            </a:endParaRPr>
          </a:p>
        </p:txBody>
      </p:sp>
      <p:sp>
        <p:nvSpPr>
          <p:cNvPr id="8" name="Title 7"/>
          <p:cNvSpPr>
            <a:spLocks noGrp="1"/>
          </p:cNvSpPr>
          <p:nvPr>
            <p:ph type="title"/>
          </p:nvPr>
        </p:nvSpPr>
        <p:spPr/>
        <p:txBody>
          <a:bodyPr>
            <a:normAutofit/>
          </a:bodyPr>
          <a:lstStyle/>
          <a:p>
            <a:r>
              <a:rPr lang="en-US" dirty="0">
                <a:latin typeface="Arial Narrow" pitchFamily="34" charset="0"/>
              </a:rPr>
              <a:t>Introduction to the Cash Flow Statement</a:t>
            </a:r>
          </a:p>
        </p:txBody>
      </p:sp>
      <p:sp>
        <p:nvSpPr>
          <p:cNvPr id="7" name="Slide Number Placeholder 6"/>
          <p:cNvSpPr>
            <a:spLocks noGrp="1"/>
          </p:cNvSpPr>
          <p:nvPr>
            <p:ph type="sldNum" sz="quarter" idx="14"/>
          </p:nvPr>
        </p:nvSpPr>
        <p:spPr/>
        <p:txBody>
          <a:bodyPr/>
          <a:lstStyle/>
          <a:p>
            <a:fld id="{B4D2BBAB-B3EB-4990-AC24-F3A12CA44E2F}" type="slidenum">
              <a:rPr lang="en-US" smtClean="0"/>
              <a:pPr/>
              <a:t>2</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Introduction to the Cash Flow Statement</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1987" r="20758"/>
          <a:stretch/>
        </p:blipFill>
        <p:spPr>
          <a:xfrm>
            <a:off x="6781800" y="4726934"/>
            <a:ext cx="1538561" cy="1521466"/>
          </a:xfrm>
          <a:prstGeom prst="rect">
            <a:avLst/>
          </a:prstGeom>
        </p:spPr>
      </p:pic>
    </p:spTree>
    <p:extLst>
      <p:ext uri="{BB962C8B-B14F-4D97-AF65-F5344CB8AC3E}">
        <p14:creationId xmlns:p14="http://schemas.microsoft.com/office/powerpoint/2010/main" val="384932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Sample Cash Flow Statement</a:t>
            </a:r>
          </a:p>
        </p:txBody>
      </p:sp>
      <p:sp>
        <p:nvSpPr>
          <p:cNvPr id="7" name="Slide Number Placeholder 6"/>
          <p:cNvSpPr>
            <a:spLocks noGrp="1"/>
          </p:cNvSpPr>
          <p:nvPr>
            <p:ph type="sldNum" sz="quarter" idx="14"/>
          </p:nvPr>
        </p:nvSpPr>
        <p:spPr/>
        <p:txBody>
          <a:bodyPr/>
          <a:lstStyle/>
          <a:p>
            <a:fld id="{B4D2BBAB-B3EB-4990-AC24-F3A12CA44E2F}" type="slidenum">
              <a:rPr lang="en-US" smtClean="0"/>
              <a:pPr/>
              <a:t>3</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Sample Cash Flow Statement</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1779450627"/>
              </p:ext>
            </p:extLst>
          </p:nvPr>
        </p:nvGraphicFramePr>
        <p:xfrm>
          <a:off x="228600" y="2362200"/>
          <a:ext cx="4572000" cy="2651759"/>
        </p:xfrm>
        <a:graphic>
          <a:graphicData uri="http://schemas.openxmlformats.org/drawingml/2006/table">
            <a:tbl>
              <a:tblPr firstRow="1" bandRow="1">
                <a:tableStyleId>{B301B821-A1FF-4177-AEE7-76D212191A09}</a:tableStyleId>
              </a:tblPr>
              <a:tblGrid>
                <a:gridCol w="3153103">
                  <a:extLst>
                    <a:ext uri="{9D8B030D-6E8A-4147-A177-3AD203B41FA5}">
                      <a16:colId xmlns:a16="http://schemas.microsoft.com/office/drawing/2014/main" val="20000"/>
                    </a:ext>
                  </a:extLst>
                </a:gridCol>
                <a:gridCol w="1418897">
                  <a:extLst>
                    <a:ext uri="{9D8B030D-6E8A-4147-A177-3AD203B41FA5}">
                      <a16:colId xmlns:a16="http://schemas.microsoft.com/office/drawing/2014/main" val="20001"/>
                    </a:ext>
                  </a:extLst>
                </a:gridCol>
              </a:tblGrid>
              <a:tr h="719169">
                <a:tc>
                  <a:txBody>
                    <a:bodyPr/>
                    <a:lstStyle/>
                    <a:p>
                      <a:r>
                        <a:rPr lang="en-US" sz="2400" baseline="0" dirty="0"/>
                        <a:t>Whole Foods, Inc.</a:t>
                      </a:r>
                    </a:p>
                    <a:p>
                      <a:r>
                        <a:rPr lang="en-US" sz="1600" baseline="0" dirty="0"/>
                        <a:t>Quarter ending Jan 18, 2015</a:t>
                      </a:r>
                      <a:endParaRPr lang="en-US" sz="1600" dirty="0"/>
                    </a:p>
                  </a:txBody>
                  <a:tcPr anchor="ctr"/>
                </a:tc>
                <a:tc>
                  <a:txBody>
                    <a:bodyPr/>
                    <a:lstStyle/>
                    <a:p>
                      <a:pPr algn="r"/>
                      <a:r>
                        <a:rPr lang="en-US" sz="2400" dirty="0"/>
                        <a:t>$millions</a:t>
                      </a:r>
                    </a:p>
                  </a:txBody>
                  <a:tcPr anchor="ctr"/>
                </a:tc>
                <a:extLst>
                  <a:ext uri="{0D108BD9-81ED-4DB2-BD59-A6C34878D82A}">
                    <a16:rowId xmlns:a16="http://schemas.microsoft.com/office/drawing/2014/main" val="10000"/>
                  </a:ext>
                </a:extLst>
              </a:tr>
              <a:tr h="506156">
                <a:tc>
                  <a:txBody>
                    <a:bodyPr/>
                    <a:lstStyle/>
                    <a:p>
                      <a:r>
                        <a:rPr lang="en-US" sz="2000" baseline="0" dirty="0"/>
                        <a:t>Net Cash Flow-Operating</a:t>
                      </a:r>
                      <a:endParaRPr lang="en-US" sz="2000" dirty="0"/>
                    </a:p>
                  </a:txBody>
                  <a:tcPr anchor="ctr"/>
                </a:tc>
                <a:tc>
                  <a:txBody>
                    <a:bodyPr/>
                    <a:lstStyle/>
                    <a:p>
                      <a:pPr algn="r"/>
                      <a:r>
                        <a:rPr lang="en-US" sz="2000" dirty="0"/>
                        <a:t>$387</a:t>
                      </a:r>
                    </a:p>
                  </a:txBody>
                  <a:tcPr anchor="ctr"/>
                </a:tc>
                <a:extLst>
                  <a:ext uri="{0D108BD9-81ED-4DB2-BD59-A6C34878D82A}">
                    <a16:rowId xmlns:a16="http://schemas.microsoft.com/office/drawing/2014/main" val="10001"/>
                  </a:ext>
                </a:extLst>
              </a:tr>
              <a:tr h="475478">
                <a:tc>
                  <a:txBody>
                    <a:bodyPr/>
                    <a:lstStyle/>
                    <a:p>
                      <a:r>
                        <a:rPr lang="en-US" sz="2000" dirty="0"/>
                        <a:t>Net Cash Flow-Investing</a:t>
                      </a:r>
                    </a:p>
                  </a:txBody>
                  <a:tcPr anchor="ctr"/>
                </a:tc>
                <a:tc>
                  <a:txBody>
                    <a:bodyPr/>
                    <a:lstStyle/>
                    <a:p>
                      <a:pPr algn="r"/>
                      <a:r>
                        <a:rPr lang="en-US" sz="2000" dirty="0"/>
                        <a:t>($251)</a:t>
                      </a:r>
                    </a:p>
                  </a:txBody>
                  <a:tcPr anchor="ctr"/>
                </a:tc>
                <a:extLst>
                  <a:ext uri="{0D108BD9-81ED-4DB2-BD59-A6C34878D82A}">
                    <a16:rowId xmlns:a16="http://schemas.microsoft.com/office/drawing/2014/main" val="10002"/>
                  </a:ext>
                </a:extLst>
              </a:tr>
              <a:tr h="475478">
                <a:tc>
                  <a:txBody>
                    <a:bodyPr/>
                    <a:lstStyle/>
                    <a:p>
                      <a:r>
                        <a:rPr lang="en-US" sz="2000" dirty="0"/>
                        <a:t>Net Cash Flow-Financing</a:t>
                      </a: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($59) </a:t>
                      </a:r>
                    </a:p>
                  </a:txBody>
                  <a:tcPr anchor="ctr"/>
                </a:tc>
                <a:extLst>
                  <a:ext uri="{0D108BD9-81ED-4DB2-BD59-A6C34878D82A}">
                    <a16:rowId xmlns:a16="http://schemas.microsoft.com/office/drawing/2014/main" val="10003"/>
                  </a:ext>
                </a:extLst>
              </a:tr>
              <a:tr h="475478">
                <a:tc>
                  <a:txBody>
                    <a:bodyPr/>
                    <a:lstStyle/>
                    <a:p>
                      <a:r>
                        <a:rPr lang="en-US" sz="2000" b="1" dirty="0"/>
                        <a:t>Net Cash Flow</a:t>
                      </a:r>
                    </a:p>
                  </a:txBody>
                  <a:tcPr anchor="ctr"/>
                </a:tc>
                <a:tc>
                  <a:txBody>
                    <a:bodyPr/>
                    <a:lstStyle/>
                    <a:p>
                      <a:pPr algn="r"/>
                      <a:r>
                        <a:rPr lang="en-US" sz="2000" b="1" dirty="0"/>
                        <a:t>$77 </a:t>
                      </a:r>
                    </a:p>
                  </a:txBody>
                  <a:tcPr anchor="ctr"/>
                </a:tc>
                <a:extLst>
                  <a:ext uri="{0D108BD9-81ED-4DB2-BD59-A6C34878D82A}">
                    <a16:rowId xmlns:a16="http://schemas.microsoft.com/office/drawing/2014/main" val="10004"/>
                  </a:ext>
                </a:extLst>
              </a:tr>
            </a:tbl>
          </a:graphicData>
        </a:graphic>
      </p:graphicFrame>
      <p:sp>
        <p:nvSpPr>
          <p:cNvPr id="12" name="Rectangle 11"/>
          <p:cNvSpPr>
            <a:spLocks noChangeArrowheads="1"/>
          </p:cNvSpPr>
          <p:nvPr/>
        </p:nvSpPr>
        <p:spPr bwMode="auto">
          <a:xfrm>
            <a:off x="119062" y="960437"/>
            <a:ext cx="8330622" cy="1173163"/>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Here is a (very) simplified cash flow statement for Whole Foods, Inc. for the quarter ending Jan 18, 2015.  </a:t>
            </a:r>
            <a:r>
              <a:rPr lang="en-US" sz="2400" b="1" dirty="0">
                <a:latin typeface="Arial" pitchFamily="34" charset="0"/>
                <a:cs typeface="Arial" pitchFamily="34" charset="0"/>
              </a:rPr>
              <a:t>What can we say about this cash flow statement? </a:t>
            </a:r>
          </a:p>
        </p:txBody>
      </p:sp>
      <p:sp>
        <p:nvSpPr>
          <p:cNvPr id="13" name="TextBox 12"/>
          <p:cNvSpPr txBox="1"/>
          <p:nvPr/>
        </p:nvSpPr>
        <p:spPr>
          <a:xfrm>
            <a:off x="4800600" y="2399943"/>
            <a:ext cx="3733800" cy="2708434"/>
          </a:xfrm>
          <a:prstGeom prst="rect">
            <a:avLst/>
          </a:prstGeom>
          <a:noFill/>
        </p:spPr>
        <p:txBody>
          <a:bodyPr wrap="square" rtlCol="0">
            <a:spAutoFit/>
          </a:bodyPr>
          <a:lstStyle/>
          <a:p>
            <a:pPr algn="ctr"/>
            <a:r>
              <a:rPr lang="en-US" sz="2000" dirty="0"/>
              <a:t>First, note that there are 3 general areas of cash flow:  operations, investing, and financing.  At Whole Foods, all of their positive cash flow came from operations.  This is generally a sign of a healthy and profitable company.</a:t>
            </a:r>
          </a:p>
          <a:p>
            <a:pPr algn="ctr"/>
            <a:endParaRPr lang="en-US" sz="1000" dirty="0"/>
          </a:p>
        </p:txBody>
      </p:sp>
      <p:sp>
        <p:nvSpPr>
          <p:cNvPr id="14" name="Rectangle 13"/>
          <p:cNvSpPr>
            <a:spLocks noChangeArrowheads="1"/>
          </p:cNvSpPr>
          <p:nvPr/>
        </p:nvSpPr>
        <p:spPr bwMode="auto">
          <a:xfrm>
            <a:off x="152400" y="5412541"/>
            <a:ext cx="8330622" cy="835859"/>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Now let’s look at these three areas of cash flow in more detail.</a:t>
            </a:r>
          </a:p>
          <a:p>
            <a:pPr marL="228600" indent="-228600">
              <a:spcBef>
                <a:spcPts val="600"/>
              </a:spcBef>
              <a:spcAft>
                <a:spcPts val="600"/>
              </a:spcAft>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37125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2000"/>
                                        <p:tgtEl>
                                          <p:spTgt spid="1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2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Cash Flow from Operating Activities</a:t>
            </a:r>
          </a:p>
        </p:txBody>
      </p:sp>
      <p:sp>
        <p:nvSpPr>
          <p:cNvPr id="7" name="Slide Number Placeholder 6"/>
          <p:cNvSpPr>
            <a:spLocks noGrp="1"/>
          </p:cNvSpPr>
          <p:nvPr>
            <p:ph type="sldNum" sz="quarter" idx="14"/>
          </p:nvPr>
        </p:nvSpPr>
        <p:spPr/>
        <p:txBody>
          <a:bodyPr/>
          <a:lstStyle/>
          <a:p>
            <a:fld id="{B4D2BBAB-B3EB-4990-AC24-F3A12CA44E2F}" type="slidenum">
              <a:rPr lang="en-US" smtClean="0"/>
              <a:pPr/>
              <a:t>4</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Cash Flow from Operating Activities</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3797298691"/>
              </p:ext>
            </p:extLst>
          </p:nvPr>
        </p:nvGraphicFramePr>
        <p:xfrm>
          <a:off x="228600" y="1664427"/>
          <a:ext cx="4419600" cy="3840480"/>
        </p:xfrm>
        <a:graphic>
          <a:graphicData uri="http://schemas.openxmlformats.org/drawingml/2006/table">
            <a:tbl>
              <a:tblPr firstRow="1" bandRow="1">
                <a:tableStyleId>{B301B821-A1FF-4177-AEE7-76D212191A09}</a:tableStyleId>
              </a:tblPr>
              <a:tblGrid>
                <a:gridCol w="33147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tblGrid>
              <a:tr h="325582">
                <a:tc>
                  <a:txBody>
                    <a:bodyPr/>
                    <a:lstStyle/>
                    <a:p>
                      <a:r>
                        <a:rPr lang="en-US" sz="1800" baseline="0" dirty="0"/>
                        <a:t>Whole Foods, Inc.  Cash Flow Statement (Operating Activities)</a:t>
                      </a:r>
                      <a:endParaRPr lang="en-US" sz="1800" dirty="0"/>
                    </a:p>
                  </a:txBody>
                  <a:tcPr anchor="ctr"/>
                </a:tc>
                <a:tc>
                  <a:txBody>
                    <a:bodyPr/>
                    <a:lstStyle/>
                    <a:p>
                      <a:pPr algn="r"/>
                      <a:r>
                        <a:rPr lang="en-US" sz="1800" dirty="0"/>
                        <a:t>$Millions</a:t>
                      </a:r>
                    </a:p>
                  </a:txBody>
                  <a:tcPr anchor="ctr"/>
                </a:tc>
                <a:extLst>
                  <a:ext uri="{0D108BD9-81ED-4DB2-BD59-A6C34878D82A}">
                    <a16:rowId xmlns:a16="http://schemas.microsoft.com/office/drawing/2014/main" val="10000"/>
                  </a:ext>
                </a:extLst>
              </a:tr>
              <a:tr h="325582">
                <a:tc>
                  <a:txBody>
                    <a:bodyPr/>
                    <a:lstStyle/>
                    <a:p>
                      <a:r>
                        <a:rPr lang="en-US" sz="1800" b="1" dirty="0"/>
                        <a:t>Net Income</a:t>
                      </a:r>
                    </a:p>
                  </a:txBody>
                  <a:tcPr anchor="ctr">
                    <a:solidFill>
                      <a:schemeClr val="bg1"/>
                    </a:solidFill>
                  </a:tcPr>
                </a:tc>
                <a:tc>
                  <a:txBody>
                    <a:bodyPr/>
                    <a:lstStyle/>
                    <a:p>
                      <a:pPr algn="r"/>
                      <a:r>
                        <a:rPr lang="en-US" sz="1800" b="1" dirty="0"/>
                        <a:t>$ 167</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dirty="0"/>
                        <a:t>  Depreciation</a:t>
                      </a:r>
                    </a:p>
                  </a:txBody>
                  <a:tcPr anchor="ctr">
                    <a:solidFill>
                      <a:schemeClr val="bg1"/>
                    </a:solidFill>
                  </a:tcPr>
                </a:tc>
                <a:tc>
                  <a:txBody>
                    <a:bodyPr/>
                    <a:lstStyle/>
                    <a:p>
                      <a:pPr algn="r"/>
                      <a:r>
                        <a:rPr lang="en-US" sz="1800" dirty="0"/>
                        <a:t>131</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Adjustments to Net Income</a:t>
                      </a:r>
                    </a:p>
                  </a:txBody>
                  <a:tcPr anchor="ctr">
                    <a:solidFill>
                      <a:schemeClr val="bg1"/>
                    </a:solidFill>
                  </a:tcPr>
                </a:tc>
                <a:tc>
                  <a:txBody>
                    <a:bodyPr/>
                    <a:lstStyle/>
                    <a:p>
                      <a:pPr algn="r"/>
                      <a:r>
                        <a:rPr lang="en-US" sz="1800" dirty="0"/>
                        <a:t>30</a:t>
                      </a:r>
                    </a:p>
                  </a:txBody>
                  <a:tcPr anchor="ctr">
                    <a:solidFill>
                      <a:schemeClr val="bg1"/>
                    </a:solidFill>
                  </a:tcPr>
                </a:tc>
                <a:extLst>
                  <a:ext uri="{0D108BD9-81ED-4DB2-BD59-A6C34878D82A}">
                    <a16:rowId xmlns:a16="http://schemas.microsoft.com/office/drawing/2014/main" val="10003"/>
                  </a:ext>
                </a:extLst>
              </a:tr>
              <a:tr h="325582">
                <a:tc>
                  <a:txBody>
                    <a:bodyPr/>
                    <a:lstStyle/>
                    <a:p>
                      <a:r>
                        <a:rPr lang="en-US" sz="1800" dirty="0"/>
                        <a:t>  Changes in Accounts Receivable</a:t>
                      </a:r>
                    </a:p>
                  </a:txBody>
                  <a:tcPr anchor="ctr">
                    <a:solidFill>
                      <a:schemeClr val="bg1"/>
                    </a:solidFill>
                  </a:tcPr>
                </a:tc>
                <a:tc>
                  <a:txBody>
                    <a:bodyPr/>
                    <a:lstStyle/>
                    <a:p>
                      <a:pPr algn="r"/>
                      <a:r>
                        <a:rPr lang="en-US" sz="1800" dirty="0"/>
                        <a:t>(6)</a:t>
                      </a:r>
                    </a:p>
                  </a:txBody>
                  <a:tcPr anchor="ctr">
                    <a:solidFill>
                      <a:schemeClr val="bg1"/>
                    </a:solidFill>
                  </a:tcPr>
                </a:tc>
                <a:extLst>
                  <a:ext uri="{0D108BD9-81ED-4DB2-BD59-A6C34878D82A}">
                    <a16:rowId xmlns:a16="http://schemas.microsoft.com/office/drawing/2014/main" val="10004"/>
                  </a:ext>
                </a:extLst>
              </a:tr>
              <a:tr h="325582">
                <a:tc>
                  <a:txBody>
                    <a:bodyPr/>
                    <a:lstStyle/>
                    <a:p>
                      <a:r>
                        <a:rPr lang="en-US" sz="1800" dirty="0"/>
                        <a:t>  Changes in Liabilities</a:t>
                      </a:r>
                    </a:p>
                  </a:txBody>
                  <a:tcPr anchor="ctr">
                    <a:solidFill>
                      <a:schemeClr val="bg1"/>
                    </a:solidFill>
                  </a:tcPr>
                </a:tc>
                <a:tc>
                  <a:txBody>
                    <a:bodyPr/>
                    <a:lstStyle/>
                    <a:p>
                      <a:pPr algn="r"/>
                      <a:r>
                        <a:rPr lang="en-US" sz="1800" dirty="0"/>
                        <a:t>109</a:t>
                      </a:r>
                    </a:p>
                  </a:txBody>
                  <a:tcPr anchor="ctr">
                    <a:solidFill>
                      <a:schemeClr val="bg1"/>
                    </a:solidFill>
                  </a:tcPr>
                </a:tc>
                <a:extLst>
                  <a:ext uri="{0D108BD9-81ED-4DB2-BD59-A6C34878D82A}">
                    <a16:rowId xmlns:a16="http://schemas.microsoft.com/office/drawing/2014/main" val="10005"/>
                  </a:ext>
                </a:extLst>
              </a:tr>
              <a:tr h="325582">
                <a:tc>
                  <a:txBody>
                    <a:bodyPr/>
                    <a:lstStyle/>
                    <a:p>
                      <a:r>
                        <a:rPr lang="en-US" sz="1800" dirty="0"/>
                        <a:t>  Changes in Inventories</a:t>
                      </a:r>
                    </a:p>
                  </a:txBody>
                  <a:tcPr anchor="ctr">
                    <a:solidFill>
                      <a:schemeClr val="bg1"/>
                    </a:solidFill>
                  </a:tcPr>
                </a:tc>
                <a:tc>
                  <a:txBody>
                    <a:bodyPr/>
                    <a:lstStyle/>
                    <a:p>
                      <a:pPr algn="r"/>
                      <a:r>
                        <a:rPr lang="en-US" sz="1800" dirty="0"/>
                        <a:t>(53)</a:t>
                      </a:r>
                    </a:p>
                  </a:txBody>
                  <a:tcPr anchor="ctr">
                    <a:solidFill>
                      <a:schemeClr val="bg1"/>
                    </a:solidFill>
                  </a:tcPr>
                </a:tc>
                <a:extLst>
                  <a:ext uri="{0D108BD9-81ED-4DB2-BD59-A6C34878D82A}">
                    <a16:rowId xmlns:a16="http://schemas.microsoft.com/office/drawing/2014/main" val="10006"/>
                  </a:ext>
                </a:extLst>
              </a:tr>
              <a:tr h="325582">
                <a:tc>
                  <a:txBody>
                    <a:bodyPr/>
                    <a:lstStyle/>
                    <a:p>
                      <a:r>
                        <a:rPr lang="en-US" sz="1800" baseline="0" dirty="0"/>
                        <a:t>  </a:t>
                      </a:r>
                      <a:r>
                        <a:rPr lang="en-US" sz="1800" dirty="0"/>
                        <a:t>Other</a:t>
                      </a:r>
                      <a:r>
                        <a:rPr lang="en-US" sz="1800" baseline="0" dirty="0"/>
                        <a:t> Changes in Operating Act.</a:t>
                      </a:r>
                      <a:endParaRPr lang="en-US" sz="1800" dirty="0"/>
                    </a:p>
                  </a:txBody>
                  <a:tcPr anchor="ctr">
                    <a:solidFill>
                      <a:schemeClr val="bg1"/>
                    </a:solidFill>
                  </a:tcPr>
                </a:tc>
                <a:tc>
                  <a:txBody>
                    <a:bodyPr/>
                    <a:lstStyle/>
                    <a:p>
                      <a:pPr algn="r"/>
                      <a:r>
                        <a:rPr lang="en-US" sz="1800" dirty="0"/>
                        <a:t>9</a:t>
                      </a:r>
                    </a:p>
                  </a:txBody>
                  <a:tcPr anchor="ctr">
                    <a:solidFill>
                      <a:schemeClr val="bg1"/>
                    </a:solidFill>
                  </a:tcPr>
                </a:tc>
                <a:extLst>
                  <a:ext uri="{0D108BD9-81ED-4DB2-BD59-A6C34878D82A}">
                    <a16:rowId xmlns:a16="http://schemas.microsoft.com/office/drawing/2014/main" val="10007"/>
                  </a:ext>
                </a:extLst>
              </a:tr>
              <a:tr h="325582">
                <a:tc>
                  <a:txBody>
                    <a:bodyPr/>
                    <a:lstStyle/>
                    <a:p>
                      <a:r>
                        <a:rPr lang="en-US" sz="1800" b="1" baseline="0" dirty="0"/>
                        <a:t>Total Cash Flow from Operating Activities</a:t>
                      </a:r>
                      <a:endParaRPr lang="en-US" sz="1800" b="1" dirty="0"/>
                    </a:p>
                  </a:txBody>
                  <a:tcPr anchor="ctr">
                    <a:solidFill>
                      <a:schemeClr val="accent3">
                        <a:lumMod val="20000"/>
                        <a:lumOff val="80000"/>
                      </a:schemeClr>
                    </a:solidFill>
                  </a:tcPr>
                </a:tc>
                <a:tc>
                  <a:txBody>
                    <a:bodyPr/>
                    <a:lstStyle/>
                    <a:p>
                      <a:pPr algn="r"/>
                      <a:r>
                        <a:rPr lang="en-US" sz="1800" b="1" dirty="0"/>
                        <a:t> $ 387</a:t>
                      </a:r>
                    </a:p>
                  </a:txBody>
                  <a:tcPr anchor="ctr">
                    <a:solidFill>
                      <a:schemeClr val="accent3">
                        <a:lumMod val="20000"/>
                        <a:lumOff val="80000"/>
                      </a:schemeClr>
                    </a:solidFill>
                  </a:tcPr>
                </a:tc>
                <a:extLst>
                  <a:ext uri="{0D108BD9-81ED-4DB2-BD59-A6C34878D82A}">
                    <a16:rowId xmlns:a16="http://schemas.microsoft.com/office/drawing/2014/main" val="10008"/>
                  </a:ext>
                </a:extLst>
              </a:tr>
            </a:tbl>
          </a:graphicData>
        </a:graphic>
      </p:graphicFrame>
      <p:sp>
        <p:nvSpPr>
          <p:cNvPr id="12" name="Rectangle 11"/>
          <p:cNvSpPr>
            <a:spLocks noChangeArrowheads="1"/>
          </p:cNvSpPr>
          <p:nvPr/>
        </p:nvSpPr>
        <p:spPr bwMode="auto">
          <a:xfrm>
            <a:off x="119062" y="884237"/>
            <a:ext cx="8330622" cy="487363"/>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Let’s start with cash flow from operating activities (CFO).</a:t>
            </a:r>
          </a:p>
        </p:txBody>
      </p:sp>
      <p:sp>
        <p:nvSpPr>
          <p:cNvPr id="15" name="TextBox 14"/>
          <p:cNvSpPr txBox="1"/>
          <p:nvPr/>
        </p:nvSpPr>
        <p:spPr>
          <a:xfrm>
            <a:off x="4876800" y="1524000"/>
            <a:ext cx="3572884" cy="4093428"/>
          </a:xfrm>
          <a:prstGeom prst="rect">
            <a:avLst/>
          </a:prstGeom>
          <a:noFill/>
        </p:spPr>
        <p:txBody>
          <a:bodyPr wrap="square" rtlCol="0">
            <a:spAutoFit/>
          </a:bodyPr>
          <a:lstStyle/>
          <a:p>
            <a:r>
              <a:rPr lang="en-US" sz="2000" dirty="0"/>
              <a:t>This category of cash flow starts with net income and then makes any adjustments necessary to get a more complete picture of how much cash was generated (or lost) from operating activities.  This would include adding back depreciation and other non-cash expenses, and adjusting for any changes in accounts receivable, liabilities, and inventories.  </a:t>
            </a:r>
          </a:p>
        </p:txBody>
      </p:sp>
    </p:spTree>
    <p:extLst>
      <p:ext uri="{BB962C8B-B14F-4D97-AF65-F5344CB8AC3E}">
        <p14:creationId xmlns:p14="http://schemas.microsoft.com/office/powerpoint/2010/main" val="423722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Cash Flow from Investing Activities</a:t>
            </a:r>
          </a:p>
        </p:txBody>
      </p:sp>
      <p:sp>
        <p:nvSpPr>
          <p:cNvPr id="7" name="Slide Number Placeholder 6"/>
          <p:cNvSpPr>
            <a:spLocks noGrp="1"/>
          </p:cNvSpPr>
          <p:nvPr>
            <p:ph type="sldNum" sz="quarter" idx="14"/>
          </p:nvPr>
        </p:nvSpPr>
        <p:spPr/>
        <p:txBody>
          <a:bodyPr/>
          <a:lstStyle/>
          <a:p>
            <a:fld id="{B4D2BBAB-B3EB-4990-AC24-F3A12CA44E2F}" type="slidenum">
              <a:rPr lang="en-US" smtClean="0"/>
              <a:pPr/>
              <a:t>5</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Cash Flow from Investing Activities</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279815948"/>
              </p:ext>
            </p:extLst>
          </p:nvPr>
        </p:nvGraphicFramePr>
        <p:xfrm>
          <a:off x="228600" y="1664427"/>
          <a:ext cx="4419600" cy="2377440"/>
        </p:xfrm>
        <a:graphic>
          <a:graphicData uri="http://schemas.openxmlformats.org/drawingml/2006/table">
            <a:tbl>
              <a:tblPr firstRow="1" bandRow="1">
                <a:tableStyleId>{B301B821-A1FF-4177-AEE7-76D212191A09}</a:tableStyleId>
              </a:tblPr>
              <a:tblGrid>
                <a:gridCol w="3352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325582">
                <a:tc>
                  <a:txBody>
                    <a:bodyPr/>
                    <a:lstStyle/>
                    <a:p>
                      <a:r>
                        <a:rPr lang="en-US" sz="1800" baseline="0" dirty="0"/>
                        <a:t>Whole Foods, Inc.  Cash Flow Statement (Investing Activities)</a:t>
                      </a:r>
                      <a:endParaRPr lang="en-US" sz="1800" dirty="0"/>
                    </a:p>
                  </a:txBody>
                  <a:tcPr anchor="ctr"/>
                </a:tc>
                <a:tc>
                  <a:txBody>
                    <a:bodyPr/>
                    <a:lstStyle/>
                    <a:p>
                      <a:pPr algn="r"/>
                      <a:r>
                        <a:rPr lang="en-US" sz="1800" dirty="0"/>
                        <a:t>$Millions</a:t>
                      </a:r>
                    </a:p>
                  </a:txBody>
                  <a:tcPr anchor="ctr"/>
                </a:tc>
                <a:extLst>
                  <a:ext uri="{0D108BD9-81ED-4DB2-BD59-A6C34878D82A}">
                    <a16:rowId xmlns:a16="http://schemas.microsoft.com/office/drawing/2014/main" val="10000"/>
                  </a:ext>
                </a:extLst>
              </a:tr>
              <a:tr h="325582">
                <a:tc>
                  <a:txBody>
                    <a:bodyPr/>
                    <a:lstStyle/>
                    <a:p>
                      <a:r>
                        <a:rPr lang="en-US" sz="1800" dirty="0"/>
                        <a:t>  Capital Expenditures</a:t>
                      </a:r>
                    </a:p>
                  </a:txBody>
                  <a:tcPr anchor="ctr">
                    <a:solidFill>
                      <a:schemeClr val="bg1"/>
                    </a:solidFill>
                  </a:tcPr>
                </a:tc>
                <a:tc>
                  <a:txBody>
                    <a:bodyPr/>
                    <a:lstStyle/>
                    <a:p>
                      <a:pPr algn="r"/>
                      <a:r>
                        <a:rPr lang="en-US" sz="1800" dirty="0"/>
                        <a:t>(100)</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dirty="0"/>
                        <a:t>  Investments (Net)</a:t>
                      </a:r>
                    </a:p>
                  </a:txBody>
                  <a:tcPr anchor="ctr">
                    <a:solidFill>
                      <a:schemeClr val="bg1"/>
                    </a:solidFill>
                  </a:tcPr>
                </a:tc>
                <a:tc>
                  <a:txBody>
                    <a:bodyPr/>
                    <a:lstStyle/>
                    <a:p>
                      <a:pPr algn="r"/>
                      <a:r>
                        <a:rPr lang="en-US" sz="1800" dirty="0"/>
                        <a:t>28</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Other Cash Flows</a:t>
                      </a:r>
                      <a:r>
                        <a:rPr lang="en-US" sz="1800" baseline="0" dirty="0"/>
                        <a:t> from Investing</a:t>
                      </a:r>
                      <a:endParaRPr lang="en-US" sz="1800" dirty="0"/>
                    </a:p>
                  </a:txBody>
                  <a:tcPr anchor="ctr">
                    <a:solidFill>
                      <a:schemeClr val="bg1"/>
                    </a:solidFill>
                  </a:tcPr>
                </a:tc>
                <a:tc>
                  <a:txBody>
                    <a:bodyPr/>
                    <a:lstStyle/>
                    <a:p>
                      <a:pPr algn="r"/>
                      <a:r>
                        <a:rPr lang="en-US" sz="1800" dirty="0"/>
                        <a:t>(179)</a:t>
                      </a:r>
                    </a:p>
                  </a:txBody>
                  <a:tcPr anchor="ctr">
                    <a:solidFill>
                      <a:schemeClr val="bg1"/>
                    </a:solidFill>
                  </a:tcPr>
                </a:tc>
                <a:extLst>
                  <a:ext uri="{0D108BD9-81ED-4DB2-BD59-A6C34878D82A}">
                    <a16:rowId xmlns:a16="http://schemas.microsoft.com/office/drawing/2014/main" val="10003"/>
                  </a:ext>
                </a:extLst>
              </a:tr>
              <a:tr h="325582">
                <a:tc>
                  <a:txBody>
                    <a:bodyPr/>
                    <a:lstStyle/>
                    <a:p>
                      <a:r>
                        <a:rPr lang="en-US" sz="1800" b="1" baseline="0" dirty="0"/>
                        <a:t>Total Cash Flow from Investing Activities</a:t>
                      </a:r>
                      <a:endParaRPr lang="en-US" sz="1800" b="1" dirty="0"/>
                    </a:p>
                  </a:txBody>
                  <a:tcPr anchor="ctr">
                    <a:solidFill>
                      <a:schemeClr val="accent3">
                        <a:lumMod val="20000"/>
                        <a:lumOff val="80000"/>
                      </a:schemeClr>
                    </a:solidFill>
                  </a:tcPr>
                </a:tc>
                <a:tc>
                  <a:txBody>
                    <a:bodyPr/>
                    <a:lstStyle/>
                    <a:p>
                      <a:pPr algn="r"/>
                      <a:r>
                        <a:rPr lang="en-US" sz="1800" b="1" dirty="0"/>
                        <a:t>(251)</a:t>
                      </a:r>
                    </a:p>
                  </a:txBody>
                  <a:tcPr anchor="c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12" name="Rectangle 11"/>
          <p:cNvSpPr>
            <a:spLocks noChangeArrowheads="1"/>
          </p:cNvSpPr>
          <p:nvPr/>
        </p:nvSpPr>
        <p:spPr bwMode="auto">
          <a:xfrm>
            <a:off x="119062" y="884237"/>
            <a:ext cx="8330622" cy="487363"/>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Next is cash flow from investing activities (CFI).</a:t>
            </a:r>
          </a:p>
        </p:txBody>
      </p:sp>
      <p:sp>
        <p:nvSpPr>
          <p:cNvPr id="15" name="TextBox 14"/>
          <p:cNvSpPr txBox="1"/>
          <p:nvPr/>
        </p:nvSpPr>
        <p:spPr>
          <a:xfrm>
            <a:off x="4876800" y="1524000"/>
            <a:ext cx="3505200" cy="3785652"/>
          </a:xfrm>
          <a:prstGeom prst="rect">
            <a:avLst/>
          </a:prstGeom>
          <a:noFill/>
        </p:spPr>
        <p:txBody>
          <a:bodyPr wrap="square" rtlCol="0">
            <a:spAutoFit/>
          </a:bodyPr>
          <a:lstStyle/>
          <a:p>
            <a:r>
              <a:rPr lang="en-US" sz="2000" dirty="0"/>
              <a:t>This category of cash flow addresses more long-term asset or liability decisions, which would include purchase or sale of long-term assets (land, building, equipment, securities, etc.); long-term borrowing arrangements with suppliers or customers; and transactions relating to mergers and acquisitions.  </a:t>
            </a:r>
          </a:p>
        </p:txBody>
      </p:sp>
    </p:spTree>
    <p:extLst>
      <p:ext uri="{BB962C8B-B14F-4D97-AF65-F5344CB8AC3E}">
        <p14:creationId xmlns:p14="http://schemas.microsoft.com/office/powerpoint/2010/main" val="382565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Cash Flow from Investing Activities</a:t>
            </a:r>
          </a:p>
        </p:txBody>
      </p:sp>
      <p:sp>
        <p:nvSpPr>
          <p:cNvPr id="7" name="Slide Number Placeholder 6"/>
          <p:cNvSpPr>
            <a:spLocks noGrp="1"/>
          </p:cNvSpPr>
          <p:nvPr>
            <p:ph type="sldNum" sz="quarter" idx="14"/>
          </p:nvPr>
        </p:nvSpPr>
        <p:spPr/>
        <p:txBody>
          <a:bodyPr/>
          <a:lstStyle/>
          <a:p>
            <a:fld id="{B4D2BBAB-B3EB-4990-AC24-F3A12CA44E2F}" type="slidenum">
              <a:rPr lang="en-US" smtClean="0"/>
              <a:pPr/>
              <a:t>6</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Cash Flow from Financing Activities</a:t>
            </a: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graphicFrame>
        <p:nvGraphicFramePr>
          <p:cNvPr id="10" name="Table 9"/>
          <p:cNvGraphicFramePr>
            <a:graphicFrameLocks noGrp="1"/>
          </p:cNvGraphicFramePr>
          <p:nvPr>
            <p:extLst>
              <p:ext uri="{D42A27DB-BD31-4B8C-83A1-F6EECF244321}">
                <p14:modId xmlns:p14="http://schemas.microsoft.com/office/powerpoint/2010/main" val="1860389898"/>
              </p:ext>
            </p:extLst>
          </p:nvPr>
        </p:nvGraphicFramePr>
        <p:xfrm>
          <a:off x="228600" y="1615948"/>
          <a:ext cx="4495800" cy="3017520"/>
        </p:xfrm>
        <a:graphic>
          <a:graphicData uri="http://schemas.openxmlformats.org/drawingml/2006/table">
            <a:tbl>
              <a:tblPr firstRow="1" bandRow="1">
                <a:tableStyleId>{B301B821-A1FF-4177-AEE7-76D212191A09}</a:tableStyleId>
              </a:tblPr>
              <a:tblGrid>
                <a:gridCol w="3335594">
                  <a:extLst>
                    <a:ext uri="{9D8B030D-6E8A-4147-A177-3AD203B41FA5}">
                      <a16:colId xmlns:a16="http://schemas.microsoft.com/office/drawing/2014/main" val="20000"/>
                    </a:ext>
                  </a:extLst>
                </a:gridCol>
                <a:gridCol w="1160206">
                  <a:extLst>
                    <a:ext uri="{9D8B030D-6E8A-4147-A177-3AD203B41FA5}">
                      <a16:colId xmlns:a16="http://schemas.microsoft.com/office/drawing/2014/main" val="20001"/>
                    </a:ext>
                  </a:extLst>
                </a:gridCol>
              </a:tblGrid>
              <a:tr h="325582">
                <a:tc>
                  <a:txBody>
                    <a:bodyPr/>
                    <a:lstStyle/>
                    <a:p>
                      <a:r>
                        <a:rPr lang="en-US" sz="1800" baseline="0" dirty="0"/>
                        <a:t>Whole Foods, Inc.  Cash Flow Statement (Financing Activities)</a:t>
                      </a:r>
                      <a:endParaRPr lang="en-US" sz="1800" dirty="0"/>
                    </a:p>
                  </a:txBody>
                  <a:tcPr anchor="ctr"/>
                </a:tc>
                <a:tc>
                  <a:txBody>
                    <a:bodyPr/>
                    <a:lstStyle/>
                    <a:p>
                      <a:pPr algn="r"/>
                      <a:r>
                        <a:rPr lang="en-US" sz="1800" dirty="0"/>
                        <a:t>$Millions</a:t>
                      </a:r>
                    </a:p>
                  </a:txBody>
                  <a:tcPr anchor="ctr"/>
                </a:tc>
                <a:extLst>
                  <a:ext uri="{0D108BD9-81ED-4DB2-BD59-A6C34878D82A}">
                    <a16:rowId xmlns:a16="http://schemas.microsoft.com/office/drawing/2014/main" val="10000"/>
                  </a:ext>
                </a:extLst>
              </a:tr>
              <a:tr h="325582">
                <a:tc>
                  <a:txBody>
                    <a:bodyPr/>
                    <a:lstStyle/>
                    <a:p>
                      <a:r>
                        <a:rPr lang="en-US" sz="1800" dirty="0"/>
                        <a:t>  Dividends Paid</a:t>
                      </a:r>
                    </a:p>
                  </a:txBody>
                  <a:tcPr anchor="ctr">
                    <a:solidFill>
                      <a:schemeClr val="bg1"/>
                    </a:solidFill>
                  </a:tcPr>
                </a:tc>
                <a:tc>
                  <a:txBody>
                    <a:bodyPr/>
                    <a:lstStyle/>
                    <a:p>
                      <a:pPr algn="r"/>
                      <a:r>
                        <a:rPr lang="en-US" sz="1800" dirty="0"/>
                        <a:t>(43)</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baseline="0" dirty="0"/>
                        <a:t>  Sale / Purchase of Stock</a:t>
                      </a:r>
                      <a:endParaRPr lang="en-US" sz="1800" dirty="0"/>
                    </a:p>
                  </a:txBody>
                  <a:tcPr anchor="ctr">
                    <a:solidFill>
                      <a:schemeClr val="bg1"/>
                    </a:solidFill>
                  </a:tcPr>
                </a:tc>
                <a:tc>
                  <a:txBody>
                    <a:bodyPr/>
                    <a:lstStyle/>
                    <a:p>
                      <a:pPr algn="r"/>
                      <a:r>
                        <a:rPr lang="en-US" sz="1800" dirty="0"/>
                        <a:t>(20)</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Net Borrowings</a:t>
                      </a:r>
                    </a:p>
                  </a:txBody>
                  <a:tcPr anchor="ctr">
                    <a:solidFill>
                      <a:schemeClr val="bg1"/>
                    </a:solidFill>
                  </a:tcPr>
                </a:tc>
                <a:tc>
                  <a:txBody>
                    <a:bodyPr/>
                    <a:lstStyle/>
                    <a:p>
                      <a:pPr algn="r"/>
                      <a:r>
                        <a:rPr lang="en-US" sz="1800" dirty="0"/>
                        <a:t>0</a:t>
                      </a:r>
                    </a:p>
                  </a:txBody>
                  <a:tcPr anchor="ctr">
                    <a:solidFill>
                      <a:schemeClr val="bg1"/>
                    </a:solidFill>
                  </a:tcPr>
                </a:tc>
                <a:extLst>
                  <a:ext uri="{0D108BD9-81ED-4DB2-BD59-A6C34878D82A}">
                    <a16:rowId xmlns:a16="http://schemas.microsoft.com/office/drawing/2014/main" val="10003"/>
                  </a:ext>
                </a:extLst>
              </a:tr>
              <a:tr h="325582">
                <a:tc>
                  <a:txBody>
                    <a:bodyPr/>
                    <a:lstStyle/>
                    <a:p>
                      <a:r>
                        <a:rPr lang="en-US" sz="1800" dirty="0"/>
                        <a:t>  Other Cash Flows from Financing</a:t>
                      </a:r>
                    </a:p>
                  </a:txBody>
                  <a:tcPr anchor="ctr">
                    <a:solidFill>
                      <a:schemeClr val="bg1"/>
                    </a:solidFill>
                  </a:tcPr>
                </a:tc>
                <a:tc>
                  <a:txBody>
                    <a:bodyPr/>
                    <a:lstStyle/>
                    <a:p>
                      <a:pPr algn="r"/>
                      <a:r>
                        <a:rPr lang="en-US" sz="1800" dirty="0"/>
                        <a:t>4</a:t>
                      </a:r>
                    </a:p>
                  </a:txBody>
                  <a:tcPr anchor="ctr">
                    <a:solidFill>
                      <a:schemeClr val="bg1"/>
                    </a:solidFill>
                  </a:tcPr>
                </a:tc>
                <a:extLst>
                  <a:ext uri="{0D108BD9-81ED-4DB2-BD59-A6C34878D82A}">
                    <a16:rowId xmlns:a16="http://schemas.microsoft.com/office/drawing/2014/main" val="10004"/>
                  </a:ext>
                </a:extLst>
              </a:tr>
              <a:tr h="325582">
                <a:tc>
                  <a:txBody>
                    <a:bodyPr/>
                    <a:lstStyle/>
                    <a:p>
                      <a:r>
                        <a:rPr lang="en-US" sz="1800" b="1" baseline="0" dirty="0"/>
                        <a:t>Total Cash Flow from Financing Activities</a:t>
                      </a:r>
                      <a:endParaRPr lang="en-US" sz="1800" b="1" dirty="0"/>
                    </a:p>
                  </a:txBody>
                  <a:tcPr anchor="ctr">
                    <a:solidFill>
                      <a:schemeClr val="accent3">
                        <a:lumMod val="20000"/>
                        <a:lumOff val="80000"/>
                      </a:schemeClr>
                    </a:solidFill>
                  </a:tcPr>
                </a:tc>
                <a:tc>
                  <a:txBody>
                    <a:bodyPr/>
                    <a:lstStyle/>
                    <a:p>
                      <a:pPr algn="r"/>
                      <a:r>
                        <a:rPr lang="en-US" sz="1800" b="1" dirty="0"/>
                        <a:t>(59)</a:t>
                      </a:r>
                    </a:p>
                  </a:txBody>
                  <a:tcPr anchor="ctr">
                    <a:solidFill>
                      <a:schemeClr val="accent3">
                        <a:lumMod val="20000"/>
                        <a:lumOff val="80000"/>
                      </a:schemeClr>
                    </a:solidFill>
                  </a:tcPr>
                </a:tc>
                <a:extLst>
                  <a:ext uri="{0D108BD9-81ED-4DB2-BD59-A6C34878D82A}">
                    <a16:rowId xmlns:a16="http://schemas.microsoft.com/office/drawing/2014/main" val="10005"/>
                  </a:ext>
                </a:extLst>
              </a:tr>
            </a:tbl>
          </a:graphicData>
        </a:graphic>
      </p:graphicFrame>
      <p:sp>
        <p:nvSpPr>
          <p:cNvPr id="12" name="Rectangle 11"/>
          <p:cNvSpPr>
            <a:spLocks noChangeArrowheads="1"/>
          </p:cNvSpPr>
          <p:nvPr/>
        </p:nvSpPr>
        <p:spPr bwMode="auto">
          <a:xfrm>
            <a:off x="138870" y="912241"/>
            <a:ext cx="8330622" cy="487363"/>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Last is cash flow from financing activities (CFF).</a:t>
            </a:r>
          </a:p>
        </p:txBody>
      </p:sp>
      <p:sp>
        <p:nvSpPr>
          <p:cNvPr id="15" name="TextBox 14"/>
          <p:cNvSpPr txBox="1"/>
          <p:nvPr/>
        </p:nvSpPr>
        <p:spPr>
          <a:xfrm>
            <a:off x="4930629" y="1557278"/>
            <a:ext cx="3505200" cy="2862322"/>
          </a:xfrm>
          <a:prstGeom prst="rect">
            <a:avLst/>
          </a:prstGeom>
          <a:noFill/>
        </p:spPr>
        <p:txBody>
          <a:bodyPr wrap="square" rtlCol="0">
            <a:spAutoFit/>
          </a:bodyPr>
          <a:lstStyle/>
          <a:p>
            <a:r>
              <a:rPr lang="en-US" sz="2000" dirty="0"/>
              <a:t>This category of cash flow captures the company’s own financial choices such as selling or repurchasing their own stock and/or bonds, paying dividends (and associated taxes), and repayment of debt principal, including capital leases.</a:t>
            </a:r>
          </a:p>
        </p:txBody>
      </p:sp>
      <p:sp>
        <p:nvSpPr>
          <p:cNvPr id="13" name="Text Placeholder 2"/>
          <p:cNvSpPr txBox="1">
            <a:spLocks/>
          </p:cNvSpPr>
          <p:nvPr/>
        </p:nvSpPr>
        <p:spPr bwMode="auto">
          <a:xfrm>
            <a:off x="-6928" y="5151175"/>
            <a:ext cx="8617528" cy="1249625"/>
          </a:xfrm>
          <a:prstGeom prst="rect">
            <a:avLst/>
          </a:prstGeom>
          <a:solidFill>
            <a:srgbClr val="FF9900"/>
          </a:solidFill>
          <a:ln w="9525">
            <a:noFill/>
            <a:miter lim="800000"/>
            <a:headEnd/>
            <a:tailEnd/>
          </a:ln>
        </p:spPr>
        <p:txBody>
          <a:bodyPr vert="horz" wrap="square" lIns="91440" tIns="45720" rIns="91440" bIns="45720" numCol="1" anchor="t" anchorCtr="0" compatLnSpc="1">
            <a:prstTxWarp prst="textNoShape">
              <a:avLst/>
            </a:prstTxWarp>
            <a:noAutofit/>
          </a:bodyPr>
          <a:lstStyle/>
          <a:p>
            <a:pPr marL="231775">
              <a:spcBef>
                <a:spcPct val="20000"/>
              </a:spcBef>
            </a:pPr>
            <a:r>
              <a:rPr kumimoji="0" lang="en-US" sz="2200" b="1"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rPr>
              <a:t>Insight</a:t>
            </a:r>
          </a:p>
          <a:p>
            <a:pPr marL="231775">
              <a:spcBef>
                <a:spcPct val="20000"/>
              </a:spcBef>
            </a:pPr>
            <a:r>
              <a:rPr lang="en-US" sz="2000" noProof="0" dirty="0">
                <a:solidFill>
                  <a:sysClr val="windowText" lastClr="000000"/>
                </a:solidFill>
                <a:latin typeface="Arial" pitchFamily="34" charset="0"/>
                <a:cs typeface="Arial" pitchFamily="34" charset="0"/>
              </a:rPr>
              <a:t>What are the benefits / drawbacks of using cash to </a:t>
            </a:r>
            <a:r>
              <a:rPr lang="en-US" sz="2000" dirty="0">
                <a:solidFill>
                  <a:sysClr val="windowText" lastClr="000000"/>
                </a:solidFill>
                <a:latin typeface="Arial" pitchFamily="34" charset="0"/>
                <a:cs typeface="Arial" pitchFamily="34" charset="0"/>
              </a:rPr>
              <a:t>issue dividends and/or buy back stock?  Why might a company choose to do both?</a:t>
            </a:r>
            <a:endParaRPr kumimoji="0" lang="en-US" sz="2000" b="1"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02324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2000"/>
                                        <p:tgtEl>
                                          <p:spTgt spid="1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Methodologies</a:t>
            </a:r>
          </a:p>
        </p:txBody>
      </p:sp>
      <p:sp>
        <p:nvSpPr>
          <p:cNvPr id="7" name="Slide Number Placeholder 6"/>
          <p:cNvSpPr>
            <a:spLocks noGrp="1"/>
          </p:cNvSpPr>
          <p:nvPr>
            <p:ph type="sldNum" sz="quarter" idx="14"/>
          </p:nvPr>
        </p:nvSpPr>
        <p:spPr/>
        <p:txBody>
          <a:bodyPr/>
          <a:lstStyle/>
          <a:p>
            <a:fld id="{B4D2BBAB-B3EB-4990-AC24-F3A12CA44E2F}" type="slidenum">
              <a:rPr lang="en-US" smtClean="0"/>
              <a:pPr/>
              <a:t>7</a:t>
            </a:fld>
            <a:endParaRPr lang="en-US"/>
          </a:p>
        </p:txBody>
      </p:sp>
      <p:sp>
        <p:nvSpPr>
          <p:cNvPr id="9" name="Text Placeholder 8"/>
          <p:cNvSpPr>
            <a:spLocks noGrp="1"/>
          </p:cNvSpPr>
          <p:nvPr>
            <p:ph type="body" sz="quarter" idx="13"/>
          </p:nvPr>
        </p:nvSpPr>
        <p:spPr/>
        <p:txBody>
          <a:bodyPr/>
          <a:lstStyle/>
          <a:p>
            <a:r>
              <a:rPr lang="en-US" dirty="0"/>
              <a:t>Methodologies</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2" name="Rectangle 11"/>
          <p:cNvSpPr>
            <a:spLocks noChangeArrowheads="1"/>
          </p:cNvSpPr>
          <p:nvPr/>
        </p:nvSpPr>
        <p:spPr bwMode="auto">
          <a:xfrm>
            <a:off x="139989" y="928468"/>
            <a:ext cx="8330622" cy="1586132"/>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There are two methods of creating a statement of cash flows – the </a:t>
            </a:r>
            <a:r>
              <a:rPr lang="en-US" sz="2400" b="1" dirty="0">
                <a:latin typeface="Arial" pitchFamily="34" charset="0"/>
                <a:cs typeface="Arial" pitchFamily="34" charset="0"/>
              </a:rPr>
              <a:t>direct method </a:t>
            </a:r>
            <a:r>
              <a:rPr lang="en-US" sz="2400" dirty="0">
                <a:latin typeface="Arial" pitchFamily="34" charset="0"/>
                <a:cs typeface="Arial" pitchFamily="34" charset="0"/>
              </a:rPr>
              <a:t>and the </a:t>
            </a:r>
            <a:r>
              <a:rPr lang="en-US" sz="2400" b="1" dirty="0">
                <a:latin typeface="Arial" pitchFamily="34" charset="0"/>
                <a:cs typeface="Arial" pitchFamily="34" charset="0"/>
              </a:rPr>
              <a:t>indirect method</a:t>
            </a:r>
            <a:r>
              <a:rPr lang="en-US" sz="2400" dirty="0">
                <a:latin typeface="Arial" pitchFamily="34" charset="0"/>
                <a:cs typeface="Arial" pitchFamily="34" charset="0"/>
              </a:rPr>
              <a:t>.  These two methods only differ in how the cash flow from operations (CFO) are calculated.</a:t>
            </a:r>
          </a:p>
        </p:txBody>
      </p:sp>
      <p:sp>
        <p:nvSpPr>
          <p:cNvPr id="13" name="Rectangle 12"/>
          <p:cNvSpPr>
            <a:spLocks noChangeArrowheads="1"/>
          </p:cNvSpPr>
          <p:nvPr/>
        </p:nvSpPr>
        <p:spPr bwMode="auto">
          <a:xfrm>
            <a:off x="143506" y="2720071"/>
            <a:ext cx="8330622" cy="1623329"/>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The </a:t>
            </a:r>
            <a:r>
              <a:rPr lang="en-US" sz="2400" b="1" dirty="0">
                <a:latin typeface="Arial" pitchFamily="34" charset="0"/>
                <a:cs typeface="Arial" pitchFamily="34" charset="0"/>
              </a:rPr>
              <a:t>Direct Method </a:t>
            </a:r>
            <a:r>
              <a:rPr lang="en-US" sz="2400" dirty="0">
                <a:latin typeface="Arial" pitchFamily="34" charset="0"/>
                <a:cs typeface="Arial" pitchFamily="34" charset="0"/>
              </a:rPr>
              <a:t>uses actual cash flows from operations – adding cash inflows from receipts from sales, dividends, and interest, and subtracting cash outflows for purchases, operating expenses, interest payments and tax payments. </a:t>
            </a:r>
          </a:p>
        </p:txBody>
      </p:sp>
      <p:sp>
        <p:nvSpPr>
          <p:cNvPr id="14" name="Rectangle 13"/>
          <p:cNvSpPr>
            <a:spLocks noChangeArrowheads="1"/>
          </p:cNvSpPr>
          <p:nvPr/>
        </p:nvSpPr>
        <p:spPr bwMode="auto">
          <a:xfrm>
            <a:off x="151712" y="4495800"/>
            <a:ext cx="8330622" cy="1623329"/>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The </a:t>
            </a:r>
            <a:r>
              <a:rPr lang="en-US" sz="2400" b="1" dirty="0">
                <a:latin typeface="Arial" pitchFamily="34" charset="0"/>
                <a:cs typeface="Arial" pitchFamily="34" charset="0"/>
              </a:rPr>
              <a:t>Indirect Method </a:t>
            </a:r>
            <a:r>
              <a:rPr lang="en-US" sz="2400" dirty="0">
                <a:latin typeface="Arial" pitchFamily="34" charset="0"/>
                <a:cs typeface="Arial" pitchFamily="34" charset="0"/>
              </a:rPr>
              <a:t>starts with the net income generated on an accrual basis and is adjusted by adding back depreciation, net changes in accounts payable, liabilities, inventory, and other balance sheet accounts.</a:t>
            </a:r>
          </a:p>
        </p:txBody>
      </p:sp>
    </p:spTree>
    <p:extLst>
      <p:ext uri="{BB962C8B-B14F-4D97-AF65-F5344CB8AC3E}">
        <p14:creationId xmlns:p14="http://schemas.microsoft.com/office/powerpoint/2010/main" val="1949818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Methodologies</a:t>
            </a:r>
          </a:p>
        </p:txBody>
      </p:sp>
      <p:sp>
        <p:nvSpPr>
          <p:cNvPr id="7" name="Slide Number Placeholder 6"/>
          <p:cNvSpPr>
            <a:spLocks noGrp="1"/>
          </p:cNvSpPr>
          <p:nvPr>
            <p:ph type="sldNum" sz="quarter" idx="14"/>
          </p:nvPr>
        </p:nvSpPr>
        <p:spPr/>
        <p:txBody>
          <a:bodyPr/>
          <a:lstStyle/>
          <a:p>
            <a:fld id="{B4D2BBAB-B3EB-4990-AC24-F3A12CA44E2F}" type="slidenum">
              <a:rPr lang="en-US" smtClean="0"/>
              <a:pPr/>
              <a:t>8</a:t>
            </a:fld>
            <a:endParaRPr lang="en-US"/>
          </a:p>
        </p:txBody>
      </p:sp>
      <p:sp>
        <p:nvSpPr>
          <p:cNvPr id="9" name="Text Placeholder 8"/>
          <p:cNvSpPr>
            <a:spLocks noGrp="1"/>
          </p:cNvSpPr>
          <p:nvPr>
            <p:ph type="body" sz="quarter" idx="13"/>
          </p:nvPr>
        </p:nvSpPr>
        <p:spPr/>
        <p:txBody>
          <a:bodyPr/>
          <a:lstStyle/>
          <a:p>
            <a:r>
              <a:rPr lang="en-US" dirty="0"/>
              <a:t>Methodologies</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2" name="Rectangle 11"/>
          <p:cNvSpPr>
            <a:spLocks noChangeArrowheads="1"/>
          </p:cNvSpPr>
          <p:nvPr/>
        </p:nvSpPr>
        <p:spPr bwMode="auto">
          <a:xfrm>
            <a:off x="139989" y="914400"/>
            <a:ext cx="8330622" cy="2438400"/>
          </a:xfrm>
          <a:prstGeom prst="rect">
            <a:avLst/>
          </a:prstGeom>
          <a:noFill/>
          <a:ln w="9525">
            <a:noFill/>
            <a:miter lim="800000"/>
            <a:headEnd/>
            <a:tailEnd/>
          </a:ln>
        </p:spPr>
        <p:txBody>
          <a:bodyPr/>
          <a:lstStyle/>
          <a:p>
            <a:pPr>
              <a:spcBef>
                <a:spcPts val="600"/>
              </a:spcBef>
              <a:spcAft>
                <a:spcPts val="600"/>
              </a:spcAft>
            </a:pPr>
            <a:r>
              <a:rPr lang="en-US" sz="2200" dirty="0">
                <a:latin typeface="Arial" pitchFamily="34" charset="0"/>
                <a:cs typeface="Arial" pitchFamily="34" charset="0"/>
              </a:rPr>
              <a:t>If a company uses cash based accounting rather than accrual (usually only small companies), the direct method is likely to be easier as the income statement is closely related to cash flow.  However, the vast majority of companies use an accrual accounting system and the indirect method.  Here, cash flow from operations is based on the current and previous period’s Income Statement and Balance Sheet using the following adjustments:</a:t>
            </a:r>
          </a:p>
        </p:txBody>
      </p:sp>
      <p:graphicFrame>
        <p:nvGraphicFramePr>
          <p:cNvPr id="15" name="Table 14"/>
          <p:cNvGraphicFramePr>
            <a:graphicFrameLocks noGrp="1"/>
          </p:cNvGraphicFramePr>
          <p:nvPr>
            <p:extLst>
              <p:ext uri="{D42A27DB-BD31-4B8C-83A1-F6EECF244321}">
                <p14:modId xmlns:p14="http://schemas.microsoft.com/office/powerpoint/2010/main" val="388958080"/>
              </p:ext>
            </p:extLst>
          </p:nvPr>
        </p:nvGraphicFramePr>
        <p:xfrm>
          <a:off x="1295400" y="3505200"/>
          <a:ext cx="6019801" cy="1737360"/>
        </p:xfrm>
        <a:graphic>
          <a:graphicData uri="http://schemas.openxmlformats.org/drawingml/2006/table">
            <a:tbl>
              <a:tblPr firstRow="1" bandRow="1">
                <a:tableStyleId>{B301B821-A1FF-4177-AEE7-76D212191A09}</a:tableStyleId>
              </a:tblPr>
              <a:tblGrid>
                <a:gridCol w="4461734">
                  <a:extLst>
                    <a:ext uri="{9D8B030D-6E8A-4147-A177-3AD203B41FA5}">
                      <a16:colId xmlns:a16="http://schemas.microsoft.com/office/drawing/2014/main" val="20000"/>
                    </a:ext>
                  </a:extLst>
                </a:gridCol>
                <a:gridCol w="1558067">
                  <a:extLst>
                    <a:ext uri="{9D8B030D-6E8A-4147-A177-3AD203B41FA5}">
                      <a16:colId xmlns:a16="http://schemas.microsoft.com/office/drawing/2014/main" val="20001"/>
                    </a:ext>
                  </a:extLst>
                </a:gridCol>
              </a:tblGrid>
              <a:tr h="325582">
                <a:tc>
                  <a:txBody>
                    <a:bodyPr/>
                    <a:lstStyle/>
                    <a:p>
                      <a:r>
                        <a:rPr lang="en-US" sz="1800" dirty="0">
                          <a:solidFill>
                            <a:schemeClr val="tx1"/>
                          </a:solidFill>
                        </a:rPr>
                        <a:t>If</a:t>
                      </a:r>
                      <a:r>
                        <a:rPr lang="en-US" sz="1800" baseline="0" dirty="0">
                          <a:solidFill>
                            <a:schemeClr val="tx1"/>
                          </a:solidFill>
                        </a:rPr>
                        <a:t> Account Balance Increases:</a:t>
                      </a:r>
                      <a:endParaRPr lang="en-US" sz="1800" dirty="0">
                        <a:solidFill>
                          <a:schemeClr val="tx1"/>
                        </a:solidFill>
                      </a:endParaRPr>
                    </a:p>
                  </a:txBody>
                  <a:tcPr anchor="ctr">
                    <a:solidFill>
                      <a:schemeClr val="bg1"/>
                    </a:solidFill>
                  </a:tcPr>
                </a:tc>
                <a:tc>
                  <a:txBody>
                    <a:bodyPr/>
                    <a:lstStyle/>
                    <a:p>
                      <a:pPr algn="r"/>
                      <a:r>
                        <a:rPr lang="en-US" sz="1800" dirty="0">
                          <a:solidFill>
                            <a:schemeClr val="tx1"/>
                          </a:solidFill>
                        </a:rPr>
                        <a:t>Adjustment to Net Income</a:t>
                      </a:r>
                      <a:r>
                        <a:rPr lang="en-US" sz="1800" baseline="0" dirty="0">
                          <a:solidFill>
                            <a:schemeClr val="tx1"/>
                          </a:solidFill>
                        </a:rPr>
                        <a:t> </a:t>
                      </a:r>
                      <a:endParaRPr lang="en-US" sz="1800" dirty="0">
                        <a:solidFill>
                          <a:schemeClr val="tx1"/>
                        </a:solidFill>
                      </a:endParaRPr>
                    </a:p>
                  </a:txBody>
                  <a:tcPr anchor="ctr">
                    <a:solidFill>
                      <a:schemeClr val="bg1"/>
                    </a:solidFill>
                  </a:tcPr>
                </a:tc>
                <a:extLst>
                  <a:ext uri="{0D108BD9-81ED-4DB2-BD59-A6C34878D82A}">
                    <a16:rowId xmlns:a16="http://schemas.microsoft.com/office/drawing/2014/main" val="10000"/>
                  </a:ext>
                </a:extLst>
              </a:tr>
              <a:tr h="325582">
                <a:tc>
                  <a:txBody>
                    <a:bodyPr/>
                    <a:lstStyle/>
                    <a:p>
                      <a:r>
                        <a:rPr lang="en-US" sz="1800" dirty="0"/>
                        <a:t>  Accounts Receivable,</a:t>
                      </a:r>
                      <a:r>
                        <a:rPr lang="en-US" sz="1800" baseline="0" dirty="0"/>
                        <a:t> Inventory</a:t>
                      </a:r>
                      <a:endParaRPr lang="en-US" sz="1800" dirty="0"/>
                    </a:p>
                  </a:txBody>
                  <a:tcPr anchor="ctr">
                    <a:solidFill>
                      <a:schemeClr val="bg1"/>
                    </a:solidFill>
                  </a:tcPr>
                </a:tc>
                <a:tc>
                  <a:txBody>
                    <a:bodyPr/>
                    <a:lstStyle/>
                    <a:p>
                      <a:pPr algn="r"/>
                      <a:r>
                        <a:rPr lang="en-US" sz="1800" dirty="0"/>
                        <a:t>Decrease</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a:t>  Accounts </a:t>
                      </a:r>
                      <a:r>
                        <a:rPr lang="en-US" sz="1800" dirty="0"/>
                        <a:t>Payable</a:t>
                      </a:r>
                    </a:p>
                  </a:txBody>
                  <a:tcPr anchor="ctr">
                    <a:solidFill>
                      <a:schemeClr val="bg1"/>
                    </a:solidFill>
                  </a:tcPr>
                </a:tc>
                <a:tc>
                  <a:txBody>
                    <a:bodyPr/>
                    <a:lstStyle/>
                    <a:p>
                      <a:pPr algn="r"/>
                      <a:r>
                        <a:rPr lang="en-US" sz="1800" dirty="0"/>
                        <a:t>Increase</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Non</a:t>
                      </a:r>
                      <a:r>
                        <a:rPr lang="en-US" sz="1800" baseline="0" dirty="0"/>
                        <a:t>-Cash Expenses (Depreciation, </a:t>
                      </a:r>
                      <a:r>
                        <a:rPr lang="en-US" sz="1800" baseline="0" dirty="0" err="1"/>
                        <a:t>Amort</a:t>
                      </a:r>
                      <a:r>
                        <a:rPr lang="en-US" sz="1800" baseline="0" dirty="0"/>
                        <a:t>)</a:t>
                      </a:r>
                      <a:endParaRPr lang="en-US" sz="1800" dirty="0"/>
                    </a:p>
                  </a:txBody>
                  <a:tcPr anchor="ctr">
                    <a:solidFill>
                      <a:schemeClr val="bg1"/>
                    </a:solidFill>
                  </a:tcPr>
                </a:tc>
                <a:tc>
                  <a:txBody>
                    <a:bodyPr/>
                    <a:lstStyle/>
                    <a:p>
                      <a:pPr algn="r"/>
                      <a:r>
                        <a:rPr lang="en-US" sz="1800" dirty="0"/>
                        <a:t>Increase</a:t>
                      </a:r>
                    </a:p>
                  </a:txBody>
                  <a:tcPr anchor="ctr">
                    <a:solidFill>
                      <a:schemeClr val="bg1"/>
                    </a:solidFill>
                  </a:tcPr>
                </a:tc>
                <a:extLst>
                  <a:ext uri="{0D108BD9-81ED-4DB2-BD59-A6C34878D82A}">
                    <a16:rowId xmlns:a16="http://schemas.microsoft.com/office/drawing/2014/main" val="10003"/>
                  </a:ext>
                </a:extLst>
              </a:tr>
            </a:tbl>
          </a:graphicData>
        </a:graphic>
      </p:graphicFrame>
      <p:sp>
        <p:nvSpPr>
          <p:cNvPr id="16" name="Rectangle 15"/>
          <p:cNvSpPr>
            <a:spLocks noChangeArrowheads="1"/>
          </p:cNvSpPr>
          <p:nvPr/>
        </p:nvSpPr>
        <p:spPr bwMode="auto">
          <a:xfrm>
            <a:off x="178089" y="5414523"/>
            <a:ext cx="8330622" cy="910077"/>
          </a:xfrm>
          <a:prstGeom prst="rect">
            <a:avLst/>
          </a:prstGeom>
          <a:noFill/>
          <a:ln w="9525">
            <a:noFill/>
            <a:miter lim="800000"/>
            <a:headEnd/>
            <a:tailEnd/>
          </a:ln>
        </p:spPr>
        <p:txBody>
          <a:bodyPr/>
          <a:lstStyle/>
          <a:p>
            <a:pPr>
              <a:spcBef>
                <a:spcPts val="600"/>
              </a:spcBef>
              <a:spcAft>
                <a:spcPts val="600"/>
              </a:spcAft>
            </a:pPr>
            <a:r>
              <a:rPr lang="en-US" sz="2200" dirty="0">
                <a:latin typeface="Arial" pitchFamily="34" charset="0"/>
                <a:cs typeface="Arial" pitchFamily="34" charset="0"/>
              </a:rPr>
              <a:t>For example, if accounts receivable increases by $1000 in a period, cash flow would decrease by $1000.</a:t>
            </a:r>
          </a:p>
        </p:txBody>
      </p:sp>
    </p:spTree>
    <p:extLst>
      <p:ext uri="{BB962C8B-B14F-4D97-AF65-F5344CB8AC3E}">
        <p14:creationId xmlns:p14="http://schemas.microsoft.com/office/powerpoint/2010/main" val="228108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2000"/>
                                        <p:tgtEl>
                                          <p:spTgt spid="15"/>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8" name="Title 7"/>
          <p:cNvSpPr>
            <a:spLocks noGrp="1"/>
          </p:cNvSpPr>
          <p:nvPr>
            <p:ph type="title"/>
          </p:nvPr>
        </p:nvSpPr>
        <p:spPr/>
        <p:txBody>
          <a:bodyPr>
            <a:normAutofit/>
          </a:bodyPr>
          <a:lstStyle/>
          <a:p>
            <a:r>
              <a:rPr lang="en-US" dirty="0">
                <a:latin typeface="Arial Narrow" pitchFamily="34" charset="0"/>
              </a:rPr>
              <a:t>Creating a Cash Flow Statement (Indirect Method)</a:t>
            </a:r>
          </a:p>
        </p:txBody>
      </p:sp>
      <p:sp>
        <p:nvSpPr>
          <p:cNvPr id="7" name="Slide Number Placeholder 6"/>
          <p:cNvSpPr>
            <a:spLocks noGrp="1"/>
          </p:cNvSpPr>
          <p:nvPr>
            <p:ph type="sldNum" sz="quarter" idx="14"/>
          </p:nvPr>
        </p:nvSpPr>
        <p:spPr/>
        <p:txBody>
          <a:bodyPr/>
          <a:lstStyle/>
          <a:p>
            <a:fld id="{B4D2BBAB-B3EB-4990-AC24-F3A12CA44E2F}" type="slidenum">
              <a:rPr lang="en-US" smtClean="0"/>
              <a:pPr/>
              <a:t>9</a:t>
            </a:fld>
            <a:endParaRPr lang="en-US"/>
          </a:p>
        </p:txBody>
      </p:sp>
      <p:sp>
        <p:nvSpPr>
          <p:cNvPr id="9" name="Text Placeholder 8"/>
          <p:cNvSpPr>
            <a:spLocks noGrp="1"/>
          </p:cNvSpPr>
          <p:nvPr>
            <p:ph type="body" sz="quarter" idx="13"/>
          </p:nvPr>
        </p:nvSpPr>
        <p:spPr/>
        <p:txBody>
          <a:bodyPr/>
          <a:lstStyle/>
          <a:p>
            <a:r>
              <a:rPr lang="en-US" dirty="0">
                <a:latin typeface="Arial Narrow" pitchFamily="34" charset="0"/>
              </a:rPr>
              <a:t>Creating a Cash Flow Statement (</a:t>
            </a:r>
            <a:r>
              <a:rPr lang="en-US" dirty="0"/>
              <a:t>Indirect)</a:t>
            </a:r>
            <a:endParaRPr lang="en-US" dirty="0">
              <a:latin typeface="Arial Narrow" pitchFamily="34" charset="0"/>
            </a:endParaRPr>
          </a:p>
        </p:txBody>
      </p:sp>
      <p:sp>
        <p:nvSpPr>
          <p:cNvPr id="11" name="Rectangle 8"/>
          <p:cNvSpPr txBox="1">
            <a:spLocks/>
          </p:cNvSpPr>
          <p:nvPr/>
        </p:nvSpPr>
        <p:spPr>
          <a:xfrm>
            <a:off x="0" y="6400800"/>
            <a:ext cx="8610600" cy="457200"/>
          </a:xfrm>
          <a:prstGeom prst="rect">
            <a:avLst/>
          </a:prstGeom>
          <a:solidFill>
            <a:srgbClr val="0E3544"/>
          </a:solidFill>
          <a:ln>
            <a:solidFill>
              <a:schemeClr val="tx2"/>
            </a:solidFill>
          </a:ln>
        </p:spPr>
        <p:txBody>
          <a:bodyPr anchor="ctr">
            <a:noAutofit/>
          </a:bodyPr>
          <a:lstStyle>
            <a:lvl1pPr algn="r" eaLnBrk="1" latinLnBrk="0" hangingPunct="1">
              <a:tabLst/>
              <a:defRPr kumimoji="0" sz="2000" b="0">
                <a:solidFill>
                  <a:schemeClr val="bg1"/>
                </a:solidFill>
                <a:latin typeface="Arial Narrow" pitchFamily="34" charset="0"/>
              </a:defRPr>
            </a:lvl1pPr>
            <a:extLst/>
          </a:lstStyle>
          <a:p>
            <a:pPr marL="342900" marR="0" lvl="0" indent="-342900" algn="r" defTabSz="914400" rtl="0" eaLnBrk="1" fontAlgn="base" latinLnBrk="0" hangingPunct="1">
              <a:lnSpc>
                <a:spcPct val="100000"/>
              </a:lnSpc>
              <a:spcBef>
                <a:spcPct val="20000"/>
              </a:spcBef>
              <a:spcAft>
                <a:spcPct val="0"/>
              </a:spcAft>
              <a:buClrTx/>
              <a:buSzTx/>
              <a:buFontTx/>
              <a:buNone/>
              <a:defRPr/>
            </a:pPr>
            <a:r>
              <a:rPr kumimoji="0" lang="en-US" sz="2000" b="0" i="0" u="none" strike="noStrike" kern="0" cap="none" spc="0" normalizeH="0" baseline="0" noProof="0" dirty="0">
                <a:ln>
                  <a:noFill/>
                </a:ln>
                <a:solidFill>
                  <a:schemeClr val="bg1"/>
                </a:solidFill>
                <a:effectLst/>
                <a:uLnTx/>
                <a:uFillTx/>
                <a:latin typeface="Arial Narrow" pitchFamily="34" charset="0"/>
                <a:ea typeface="+mn-ea"/>
                <a:cs typeface="+mn-cs"/>
              </a:rPr>
              <a:t>MBTN | Management by the Numbers</a:t>
            </a:r>
          </a:p>
        </p:txBody>
      </p:sp>
      <p:sp>
        <p:nvSpPr>
          <p:cNvPr id="12" name="Rectangle 11"/>
          <p:cNvSpPr>
            <a:spLocks noChangeArrowheads="1"/>
          </p:cNvSpPr>
          <p:nvPr/>
        </p:nvSpPr>
        <p:spPr bwMode="auto">
          <a:xfrm>
            <a:off x="119062" y="884237"/>
            <a:ext cx="8330622" cy="944563"/>
          </a:xfrm>
          <a:prstGeom prst="rect">
            <a:avLst/>
          </a:prstGeom>
          <a:noFill/>
          <a:ln w="9525">
            <a:noFill/>
            <a:miter lim="800000"/>
            <a:headEnd/>
            <a:tailEnd/>
          </a:ln>
        </p:spPr>
        <p:txBody>
          <a:bodyPr/>
          <a:lstStyle/>
          <a:p>
            <a:pPr>
              <a:spcBef>
                <a:spcPts val="600"/>
              </a:spcBef>
              <a:spcAft>
                <a:spcPts val="600"/>
              </a:spcAft>
            </a:pPr>
            <a:r>
              <a:rPr lang="en-US" sz="2400" dirty="0">
                <a:latin typeface="Arial" pitchFamily="34" charset="0"/>
                <a:cs typeface="Arial" pitchFamily="34" charset="0"/>
              </a:rPr>
              <a:t>Let’s go through an example of creating a cash flow statement using the indirect method.</a:t>
            </a:r>
          </a:p>
        </p:txBody>
      </p:sp>
      <p:sp>
        <p:nvSpPr>
          <p:cNvPr id="13" name="Rectangle 12"/>
          <p:cNvSpPr>
            <a:spLocks noChangeArrowheads="1"/>
          </p:cNvSpPr>
          <p:nvPr/>
        </p:nvSpPr>
        <p:spPr bwMode="auto">
          <a:xfrm>
            <a:off x="119062" y="1809750"/>
            <a:ext cx="8330622" cy="1466850"/>
          </a:xfrm>
          <a:prstGeom prst="rect">
            <a:avLst/>
          </a:prstGeom>
          <a:noFill/>
          <a:ln w="9525">
            <a:noFill/>
            <a:miter lim="800000"/>
            <a:headEnd/>
            <a:tailEnd/>
          </a:ln>
        </p:spPr>
        <p:txBody>
          <a:bodyPr/>
          <a:lstStyle/>
          <a:p>
            <a:pPr>
              <a:spcBef>
                <a:spcPts val="600"/>
              </a:spcBef>
              <a:spcAft>
                <a:spcPts val="600"/>
              </a:spcAft>
            </a:pPr>
            <a:r>
              <a:rPr lang="en-US" sz="2000" b="1" dirty="0">
                <a:latin typeface="Arial" pitchFamily="34" charset="0"/>
                <a:cs typeface="Arial" pitchFamily="34" charset="0"/>
              </a:rPr>
              <a:t>Question 1:</a:t>
            </a:r>
            <a:r>
              <a:rPr lang="en-US" sz="2000" dirty="0">
                <a:latin typeface="Arial" pitchFamily="34" charset="0"/>
                <a:cs typeface="Arial" pitchFamily="34" charset="0"/>
              </a:rPr>
              <a:t>  Paul runs a bakery in Paris, Kentucky.  From his income statement we know that Net Income for 2014 is $76,000 and depreciation for the year totals $145,000.  From the balance sheets for 2013 and 2014, we see the following account balances:</a:t>
            </a:r>
          </a:p>
          <a:p>
            <a:pPr>
              <a:spcBef>
                <a:spcPts val="600"/>
              </a:spcBef>
              <a:spcAft>
                <a:spcPts val="600"/>
              </a:spcAft>
            </a:pPr>
            <a:endParaRPr lang="en-US" sz="2000" dirty="0">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729731364"/>
              </p:ext>
            </p:extLst>
          </p:nvPr>
        </p:nvGraphicFramePr>
        <p:xfrm>
          <a:off x="304800" y="3364043"/>
          <a:ext cx="4876800" cy="1463040"/>
        </p:xfrm>
        <a:graphic>
          <a:graphicData uri="http://schemas.openxmlformats.org/drawingml/2006/table">
            <a:tbl>
              <a:tblPr firstRow="1" bandRow="1">
                <a:tableStyleId>{B301B821-A1FF-4177-AEE7-76D212191A09}</a:tableStyleId>
              </a:tblPr>
              <a:tblGrid>
                <a:gridCol w="2926080">
                  <a:extLst>
                    <a:ext uri="{9D8B030D-6E8A-4147-A177-3AD203B41FA5}">
                      <a16:colId xmlns:a16="http://schemas.microsoft.com/office/drawing/2014/main" val="20000"/>
                    </a:ext>
                  </a:extLst>
                </a:gridCol>
                <a:gridCol w="975360">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tblGrid>
              <a:tr h="325582">
                <a:tc>
                  <a:txBody>
                    <a:bodyPr/>
                    <a:lstStyle/>
                    <a:p>
                      <a:r>
                        <a:rPr lang="en-US" sz="1800" dirty="0">
                          <a:solidFill>
                            <a:schemeClr val="tx1"/>
                          </a:solidFill>
                        </a:rPr>
                        <a:t>  Account</a:t>
                      </a:r>
                    </a:p>
                  </a:txBody>
                  <a:tcPr anchor="ctr">
                    <a:solidFill>
                      <a:schemeClr val="bg1"/>
                    </a:solidFill>
                  </a:tcPr>
                </a:tc>
                <a:tc>
                  <a:txBody>
                    <a:bodyPr/>
                    <a:lstStyle/>
                    <a:p>
                      <a:pPr algn="r"/>
                      <a:r>
                        <a:rPr lang="en-US" sz="1800" dirty="0">
                          <a:solidFill>
                            <a:schemeClr val="tx1"/>
                          </a:solidFill>
                        </a:rPr>
                        <a:t>2013</a:t>
                      </a:r>
                    </a:p>
                  </a:txBody>
                  <a:tcPr anchor="ctr">
                    <a:solidFill>
                      <a:schemeClr val="bg1"/>
                    </a:solidFill>
                  </a:tcPr>
                </a:tc>
                <a:tc>
                  <a:txBody>
                    <a:bodyPr/>
                    <a:lstStyle/>
                    <a:p>
                      <a:pPr algn="r"/>
                      <a:r>
                        <a:rPr lang="en-US" sz="1800" dirty="0">
                          <a:solidFill>
                            <a:schemeClr val="tx1"/>
                          </a:solidFill>
                        </a:rPr>
                        <a:t>2014</a:t>
                      </a:r>
                    </a:p>
                  </a:txBody>
                  <a:tcPr anchor="ctr">
                    <a:solidFill>
                      <a:schemeClr val="bg1"/>
                    </a:solidFill>
                  </a:tcPr>
                </a:tc>
                <a:extLst>
                  <a:ext uri="{0D108BD9-81ED-4DB2-BD59-A6C34878D82A}">
                    <a16:rowId xmlns:a16="http://schemas.microsoft.com/office/drawing/2014/main" val="10000"/>
                  </a:ext>
                </a:extLst>
              </a:tr>
              <a:tr h="325582">
                <a:tc>
                  <a:txBody>
                    <a:bodyPr/>
                    <a:lstStyle/>
                    <a:p>
                      <a:r>
                        <a:rPr lang="en-US" sz="1800" dirty="0"/>
                        <a:t>  Accounts Receivable</a:t>
                      </a:r>
                    </a:p>
                  </a:txBody>
                  <a:tcPr anchor="ctr">
                    <a:solidFill>
                      <a:schemeClr val="bg1"/>
                    </a:solidFill>
                  </a:tcPr>
                </a:tc>
                <a:tc>
                  <a:txBody>
                    <a:bodyPr/>
                    <a:lstStyle/>
                    <a:p>
                      <a:pPr algn="r"/>
                      <a:r>
                        <a:rPr lang="en-US" sz="1800" dirty="0"/>
                        <a:t>36</a:t>
                      </a:r>
                    </a:p>
                  </a:txBody>
                  <a:tcPr anchor="ctr">
                    <a:solidFill>
                      <a:schemeClr val="bg1"/>
                    </a:solidFill>
                  </a:tcPr>
                </a:tc>
                <a:tc>
                  <a:txBody>
                    <a:bodyPr/>
                    <a:lstStyle/>
                    <a:p>
                      <a:pPr algn="r"/>
                      <a:r>
                        <a:rPr lang="en-US" sz="1800" dirty="0"/>
                        <a:t>66</a:t>
                      </a:r>
                    </a:p>
                  </a:txBody>
                  <a:tcPr anchor="ctr">
                    <a:solidFill>
                      <a:schemeClr val="bg1"/>
                    </a:solidFill>
                  </a:tcPr>
                </a:tc>
                <a:extLst>
                  <a:ext uri="{0D108BD9-81ED-4DB2-BD59-A6C34878D82A}">
                    <a16:rowId xmlns:a16="http://schemas.microsoft.com/office/drawing/2014/main" val="10001"/>
                  </a:ext>
                </a:extLst>
              </a:tr>
              <a:tr h="325582">
                <a:tc>
                  <a:txBody>
                    <a:bodyPr/>
                    <a:lstStyle/>
                    <a:p>
                      <a:r>
                        <a:rPr lang="en-US" sz="1800" dirty="0"/>
                        <a:t>  Current Liabilities</a:t>
                      </a:r>
                    </a:p>
                  </a:txBody>
                  <a:tcPr anchor="ctr">
                    <a:solidFill>
                      <a:schemeClr val="bg1"/>
                    </a:solidFill>
                  </a:tcPr>
                </a:tc>
                <a:tc>
                  <a:txBody>
                    <a:bodyPr/>
                    <a:lstStyle/>
                    <a:p>
                      <a:pPr algn="r"/>
                      <a:r>
                        <a:rPr lang="en-US" sz="1800" dirty="0"/>
                        <a:t>51</a:t>
                      </a:r>
                    </a:p>
                  </a:txBody>
                  <a:tcPr anchor="ctr">
                    <a:solidFill>
                      <a:schemeClr val="bg1"/>
                    </a:solidFill>
                  </a:tcPr>
                </a:tc>
                <a:tc>
                  <a:txBody>
                    <a:bodyPr/>
                    <a:lstStyle/>
                    <a:p>
                      <a:pPr algn="r"/>
                      <a:r>
                        <a:rPr lang="en-US" sz="1800" dirty="0"/>
                        <a:t>98</a:t>
                      </a:r>
                    </a:p>
                  </a:txBody>
                  <a:tcPr anchor="ctr">
                    <a:solidFill>
                      <a:schemeClr val="bg1"/>
                    </a:solidFill>
                  </a:tcPr>
                </a:tc>
                <a:extLst>
                  <a:ext uri="{0D108BD9-81ED-4DB2-BD59-A6C34878D82A}">
                    <a16:rowId xmlns:a16="http://schemas.microsoft.com/office/drawing/2014/main" val="10002"/>
                  </a:ext>
                </a:extLst>
              </a:tr>
              <a:tr h="325582">
                <a:tc>
                  <a:txBody>
                    <a:bodyPr/>
                    <a:lstStyle/>
                    <a:p>
                      <a:r>
                        <a:rPr lang="en-US" sz="1800" dirty="0"/>
                        <a:t>  Inventory</a:t>
                      </a:r>
                    </a:p>
                  </a:txBody>
                  <a:tcPr anchor="ctr">
                    <a:solidFill>
                      <a:schemeClr val="bg1"/>
                    </a:solidFill>
                  </a:tcPr>
                </a:tc>
                <a:tc>
                  <a:txBody>
                    <a:bodyPr/>
                    <a:lstStyle/>
                    <a:p>
                      <a:pPr algn="r"/>
                      <a:r>
                        <a:rPr lang="en-US" sz="1800" dirty="0"/>
                        <a:t>14</a:t>
                      </a:r>
                    </a:p>
                  </a:txBody>
                  <a:tcPr anchor="ctr">
                    <a:solidFill>
                      <a:schemeClr val="bg1"/>
                    </a:solidFill>
                  </a:tcPr>
                </a:tc>
                <a:tc>
                  <a:txBody>
                    <a:bodyPr/>
                    <a:lstStyle/>
                    <a:p>
                      <a:pPr algn="r"/>
                      <a:r>
                        <a:rPr lang="en-US" sz="1800" dirty="0"/>
                        <a:t>41</a:t>
                      </a:r>
                    </a:p>
                  </a:txBody>
                  <a:tcPr anchor="ctr">
                    <a:solidFill>
                      <a:schemeClr val="bg1"/>
                    </a:solidFill>
                  </a:tcPr>
                </a:tc>
                <a:extLst>
                  <a:ext uri="{0D108BD9-81ED-4DB2-BD59-A6C34878D82A}">
                    <a16:rowId xmlns:a16="http://schemas.microsoft.com/office/drawing/2014/main" val="10003"/>
                  </a:ext>
                </a:extLst>
              </a:tr>
            </a:tbl>
          </a:graphicData>
        </a:graphic>
      </p:graphicFrame>
      <p:sp>
        <p:nvSpPr>
          <p:cNvPr id="10" name="Rectangle 9"/>
          <p:cNvSpPr>
            <a:spLocks noChangeArrowheads="1"/>
          </p:cNvSpPr>
          <p:nvPr/>
        </p:nvSpPr>
        <p:spPr bwMode="auto">
          <a:xfrm>
            <a:off x="119062" y="5031346"/>
            <a:ext cx="8330622" cy="605307"/>
          </a:xfrm>
          <a:prstGeom prst="rect">
            <a:avLst/>
          </a:prstGeom>
          <a:noFill/>
          <a:ln w="9525">
            <a:noFill/>
            <a:miter lim="800000"/>
            <a:headEnd/>
            <a:tailEnd/>
          </a:ln>
        </p:spPr>
        <p:txBody>
          <a:bodyPr/>
          <a:lstStyle/>
          <a:p>
            <a:pPr>
              <a:spcBef>
                <a:spcPts val="600"/>
              </a:spcBef>
              <a:spcAft>
                <a:spcPts val="600"/>
              </a:spcAft>
            </a:pPr>
            <a:r>
              <a:rPr lang="en-US" sz="2000" dirty="0">
                <a:latin typeface="Arial" pitchFamily="34" charset="0"/>
                <a:cs typeface="Arial" pitchFamily="34" charset="0"/>
              </a:rPr>
              <a:t>Using this information, calculate the Cash Flow from Operating Activities (CFO).</a:t>
            </a:r>
          </a:p>
        </p:txBody>
      </p:sp>
    </p:spTree>
    <p:extLst>
      <p:ext uri="{BB962C8B-B14F-4D97-AF65-F5344CB8AC3E}">
        <p14:creationId xmlns:p14="http://schemas.microsoft.com/office/powerpoint/2010/main" val="410302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2000"/>
                                        <p:tgtEl>
                                          <p:spTgt spid="14"/>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cashflow"/>
</p:tagLst>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2004</Words>
  <Application>Microsoft Office PowerPoint</Application>
  <PresentationFormat>On-screen Show (4:3)</PresentationFormat>
  <Paragraphs>233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Narrow</vt:lpstr>
      <vt:lpstr>Calibri</vt:lpstr>
      <vt:lpstr>Pitchbook</vt:lpstr>
      <vt:lpstr>PowerPoint Presentation</vt:lpstr>
      <vt:lpstr>Introduction to the Cash Flow Statement</vt:lpstr>
      <vt:lpstr>Sample Cash Flow Statement</vt:lpstr>
      <vt:lpstr>Cash Flow from Operating Activities</vt:lpstr>
      <vt:lpstr>Cash Flow from Investing Activities</vt:lpstr>
      <vt:lpstr>Cash Flow from Investing Activities</vt:lpstr>
      <vt:lpstr>Methodologies</vt:lpstr>
      <vt:lpstr>Methodologies</vt:lpstr>
      <vt:lpstr>Creating a Cash Flow Statement (Indirect Method)</vt:lpstr>
      <vt:lpstr>Answer:  CFO (Indirect Method)</vt:lpstr>
      <vt:lpstr>Creating a Cash Flow Statement (Indirect Method)</vt:lpstr>
      <vt:lpstr>Answer:  CFI / CFF</vt:lpstr>
      <vt:lpstr>Free Cash Flow</vt:lpstr>
      <vt:lpstr>Free Cash Flow</vt:lpstr>
      <vt:lpstr>Further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 Statement</dc:title>
  <dc:creator/>
  <cp:lastModifiedBy/>
  <cp:revision>66</cp:revision>
  <dcterms:created xsi:type="dcterms:W3CDTF">2009-08-21T15:16:46Z</dcterms:created>
  <dcterms:modified xsi:type="dcterms:W3CDTF">2017-07-11T16:16:42Z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12.0.4513</vt:lpwstr>
  </property>
  <property fmtid="{D5CDD505-2E9C-101B-9397-08002B2CF9AE}" pid="4" name="_TemplateID">
    <vt:lpwstr>TC101769281033</vt:lpwstr>
  </property>
</Properties>
</file>