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مواد و روش ها</a:t>
            </a:r>
            <a:endParaRPr lang="fa-IR" sz="9600" b="1" dirty="0" smtClean="0">
              <a:solidFill>
                <a:schemeClr val="tx1"/>
              </a:solidFill>
              <a:cs typeface="B Nazanin" panose="00000400000000000000" pitchFamily="2" charset="-78"/>
            </a:endParaRP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3416905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روش عمومی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بذر کوخیا </a:t>
            </a:r>
            <a:r>
              <a:rPr lang="fa-IR" sz="2800" dirty="0">
                <a:cs typeface="B Nazanin" panose="00000400000000000000" pitchFamily="2" charset="-78"/>
              </a:rPr>
              <a:t>و بوته خار روسی در محفظه های محتوی 100درصد ماده زغال سنگ نارس گلکاری قرار داده شده و به هر محفظه فقط یک گیاه اختصاص داده شد. برای اینکه گیاهان رشد سالمی داشته باشند، در فواصل زمانی مشخص آبیاری و کودداده شدند. گیاهان در گلخانه ای با دمای روز و شب 30 و 25 درجه سانتی گراد و دوره نور 16 ساعتی به همراه نور هالید در </a:t>
            </a:r>
            <a:r>
              <a:rPr lang="fa-IR" sz="2800" dirty="0" smtClean="0">
                <a:cs typeface="B Nazanin" panose="00000400000000000000" pitchFamily="2" charset="-78"/>
              </a:rPr>
              <a:t>شرایط  </a:t>
            </a:r>
            <a:r>
              <a:rPr lang="en-US" sz="2800" dirty="0">
                <a:cs typeface="B Nazanin" panose="00000400000000000000" pitchFamily="2" charset="-78"/>
              </a:rPr>
              <a:t>300 µmolm</a:t>
            </a:r>
            <a:r>
              <a:rPr lang="en-US" sz="2800" baseline="30000" dirty="0">
                <a:cs typeface="B Nazanin" panose="00000400000000000000" pitchFamily="2" charset="-78"/>
              </a:rPr>
              <a:t>-2</a:t>
            </a:r>
            <a:r>
              <a:rPr lang="en-US" sz="2800" dirty="0">
                <a:cs typeface="B Nazanin" panose="00000400000000000000" pitchFamily="2" charset="-78"/>
              </a:rPr>
              <a:t>s</a:t>
            </a:r>
            <a:r>
              <a:rPr lang="en-US" sz="2800" baseline="30000" dirty="0">
                <a:cs typeface="B Nazanin" panose="00000400000000000000" pitchFamily="2" charset="-78"/>
              </a:rPr>
              <a:t>-1</a:t>
            </a:r>
            <a:r>
              <a:rPr lang="fa-IR" sz="2800" dirty="0">
                <a:cs typeface="B Nazanin" panose="00000400000000000000" pitchFamily="2" charset="-78"/>
              </a:rPr>
              <a:t> شار فوتون فوتوسنتزی پرورش یافتند</a:t>
            </a:r>
            <a:r>
              <a:rPr lang="fa-IR" sz="2800" dirty="0" smtClean="0">
                <a:cs typeface="B Nazanin" panose="00000400000000000000" pitchFamily="2" charset="-78"/>
              </a:rPr>
              <a:t>. رطوبت </a:t>
            </a:r>
            <a:r>
              <a:rPr lang="fa-IR" sz="2800" dirty="0">
                <a:cs typeface="B Nazanin" panose="00000400000000000000" pitchFamily="2" charset="-78"/>
              </a:rPr>
              <a:t>نسبی بین 30 تا 50 درصد متغیر بود.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4041480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fa-IR" sz="2800" dirty="0">
                <a:cs typeface="B Nazanin" panose="00000400000000000000" pitchFamily="2" charset="-78"/>
              </a:rPr>
              <a:t>بوته خار روسی با ارتفاع 4 تا 6 متر و کوخیا با ارتفاع 2 تا 3 متر ؛ از بروموکسینیل اکتانات استر در </a:t>
            </a:r>
            <a:r>
              <a:rPr lang="en-US" sz="2800" dirty="0">
                <a:cs typeface="B Nazanin" panose="00000400000000000000" pitchFamily="2" charset="-78"/>
              </a:rPr>
              <a:t>280 g </a:t>
            </a:r>
            <a:r>
              <a:rPr lang="en-US" sz="2800" dirty="0" err="1">
                <a:cs typeface="B Nazanin" panose="00000400000000000000" pitchFamily="2" charset="-78"/>
              </a:rPr>
              <a:t>ai</a:t>
            </a:r>
            <a:r>
              <a:rPr lang="en-US" sz="2800" dirty="0">
                <a:cs typeface="B Nazanin" panose="00000400000000000000" pitchFamily="2" charset="-78"/>
              </a:rPr>
              <a:t> ha</a:t>
            </a:r>
            <a:r>
              <a:rPr lang="en-US" sz="2800" baseline="30000" dirty="0">
                <a:cs typeface="B Nazanin" panose="00000400000000000000" pitchFamily="2" charset="-78"/>
              </a:rPr>
              <a:t>-1</a:t>
            </a:r>
            <a:r>
              <a:rPr lang="fa-IR" sz="2800" dirty="0">
                <a:cs typeface="B Nazanin" panose="00000400000000000000" pitchFamily="2" charset="-78"/>
              </a:rPr>
              <a:t>، </a:t>
            </a:r>
            <a:r>
              <a:rPr lang="en-US" sz="2800" dirty="0">
                <a:cs typeface="B Nazanin" panose="00000400000000000000" pitchFamily="2" charset="-78"/>
              </a:rPr>
              <a:t>2,4-D</a:t>
            </a:r>
            <a:r>
              <a:rPr lang="fa-IR" sz="2800" dirty="0">
                <a:cs typeface="B Nazanin" panose="00000400000000000000" pitchFamily="2" charset="-78"/>
              </a:rPr>
              <a:t> دی متیل آمین در </a:t>
            </a:r>
            <a:r>
              <a:rPr lang="en-US" sz="2800" dirty="0">
                <a:cs typeface="B Nazanin" panose="00000400000000000000" pitchFamily="2" charset="-78"/>
              </a:rPr>
              <a:t>280 g </a:t>
            </a:r>
            <a:r>
              <a:rPr lang="en-US" sz="2800" dirty="0" err="1">
                <a:cs typeface="B Nazanin" panose="00000400000000000000" pitchFamily="2" charset="-78"/>
              </a:rPr>
              <a:t>ai</a:t>
            </a:r>
            <a:r>
              <a:rPr lang="en-US" sz="2800" dirty="0">
                <a:cs typeface="B Nazanin" panose="00000400000000000000" pitchFamily="2" charset="-78"/>
              </a:rPr>
              <a:t> ha</a:t>
            </a:r>
            <a:r>
              <a:rPr lang="en-US" sz="2800" baseline="30000" dirty="0">
                <a:cs typeface="B Nazanin" panose="00000400000000000000" pitchFamily="2" charset="-78"/>
              </a:rPr>
              <a:t>-1</a:t>
            </a:r>
            <a:r>
              <a:rPr lang="fa-IR" sz="2800" dirty="0">
                <a:cs typeface="B Nazanin" panose="00000400000000000000" pitchFamily="2" charset="-78"/>
              </a:rPr>
              <a:t>، یا گلیفسات ایزوپروپیل آمین در </a:t>
            </a:r>
            <a:r>
              <a:rPr lang="en-US" sz="2800" dirty="0">
                <a:cs typeface="B Nazanin" panose="00000400000000000000" pitchFamily="2" charset="-78"/>
              </a:rPr>
              <a:t>70 g </a:t>
            </a:r>
            <a:r>
              <a:rPr lang="en-US" sz="2800" dirty="0" err="1">
                <a:cs typeface="B Nazanin" panose="00000400000000000000" pitchFamily="2" charset="-78"/>
              </a:rPr>
              <a:t>ai</a:t>
            </a:r>
            <a:r>
              <a:rPr lang="en-US" sz="2800" dirty="0">
                <a:cs typeface="B Nazanin" panose="00000400000000000000" pitchFamily="2" charset="-78"/>
              </a:rPr>
              <a:t> ha-1</a:t>
            </a:r>
            <a:r>
              <a:rPr lang="fa-IR" sz="2800" dirty="0">
                <a:cs typeface="B Nazanin" panose="00000400000000000000" pitchFamily="2" charset="-78"/>
              </a:rPr>
              <a:t> استفاده گردید. مخلوط سم محتوی </a:t>
            </a:r>
            <a:r>
              <a:rPr lang="en-US" sz="2800" dirty="0">
                <a:cs typeface="B Nazanin" panose="00000400000000000000" pitchFamily="2" charset="-78"/>
              </a:rPr>
              <a:t>160 L ha</a:t>
            </a:r>
            <a:r>
              <a:rPr lang="en-US" sz="2800" baseline="30000" dirty="0">
                <a:cs typeface="B Nazanin" panose="00000400000000000000" pitchFamily="2" charset="-78"/>
              </a:rPr>
              <a:t>-1</a:t>
            </a:r>
            <a:r>
              <a:rPr lang="fa-IR" sz="2800" dirty="0">
                <a:cs typeface="B Nazanin" panose="00000400000000000000" pitchFamily="2" charset="-78"/>
              </a:rPr>
              <a:t> حجم سم به همراه </a:t>
            </a:r>
            <a:r>
              <a:rPr lang="en-US" sz="2800" dirty="0">
                <a:cs typeface="B Nazanin" panose="00000400000000000000" pitchFamily="2" charset="-78"/>
              </a:rPr>
              <a:t>280kPa</a:t>
            </a:r>
            <a:r>
              <a:rPr lang="fa-IR" sz="2800" dirty="0">
                <a:cs typeface="B Nazanin" panose="00000400000000000000" pitchFamily="2" charset="-78"/>
              </a:rPr>
              <a:t> هوا بود که با استفاده از سم پاش نازل متحرک مجهز به سر مایع پاش </a:t>
            </a:r>
            <a:r>
              <a:rPr lang="en-US" sz="2800" dirty="0">
                <a:cs typeface="B Nazanin" panose="00000400000000000000" pitchFamily="2" charset="-78"/>
              </a:rPr>
              <a:t>TeeJet®XR8001</a:t>
            </a:r>
            <a:r>
              <a:rPr lang="fa-IR" sz="2800" dirty="0">
                <a:cs typeface="B Nazanin" panose="00000400000000000000" pitchFamily="2" charset="-78"/>
              </a:rPr>
              <a:t>در محیط مورد نظر پخش گردید.  سورفکتانت به مقدار </a:t>
            </a:r>
            <a:r>
              <a:rPr lang="en-US" sz="2800" dirty="0">
                <a:cs typeface="B Nazanin" panose="00000400000000000000" pitchFamily="2" charset="-78"/>
              </a:rPr>
              <a:t>0.25%(v/v)</a:t>
            </a:r>
            <a:r>
              <a:rPr lang="fa-IR" sz="2800" dirty="0">
                <a:cs typeface="B Nazanin" panose="00000400000000000000" pitchFamily="2" charset="-78"/>
              </a:rPr>
              <a:t> به مخلوط سم اضافه شدند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2073061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تاثیر علف کش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 مورد کوخیا و بوته خار روسی در گلخانه از علف کش استفاده گردید. برآورد بصری کاهش زیست توده 14 روز بعد از کار با مقایسه گیاهان تیمار شده با گیاهان تیمار نشده تعیین گردید. کوخیا و بوته خار روسی تقریباً 1 سانتی متر بالای سطح خاک برش خورده و وزن تازه آنها تعیین گردید. کاهش زیست توده به صورت درصد کاهش وزن تازه گیاهان تیمار شده در مقایسه با گیاهان تیمار نشده محاسبه گردید.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4054136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335</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2017-09-18T07:41:57Z</dcterms:modified>
</cp:coreProperties>
</file>