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08B6-3C68-443D-8F55-B3AD0BC9A5A8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چکیده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مدل راکتور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 و بحث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r" rtl="1"/>
            <a:r>
              <a:rPr lang="fa-IR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</a:p>
          <a:p>
            <a:pPr algn="ctr" rtl="1"/>
            <a:r>
              <a:rPr lang="fa-IR" sz="9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مدل راکتور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08878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چکیده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مدل راکتور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 و بحث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راکتور غشایی مدلسازی شده دارای شکل هندسی لوله و پوسته می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باشد.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لوله داخلی متخلخل (غشاء) و لوله خارجی نفوذناپذیر می باشد. واکنش دهنده ها به سمت لوله راکتور  و گاز روبشی به سمت پوسته تزریق شدند. کاتالیزور به شکل یک لایه نازک در سمت داخلی غشا ته نشین شده و در نتیجه فقط گازهای سمت لوله در تماس مستقیم با آن بوده و در واکنش رسوب کردند.</a:t>
            </a: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4518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چکیده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مدل راکتور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 و بحث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 rtl="1">
              <a:lnSpc>
                <a:spcPct val="150000"/>
              </a:lnSpc>
            </a:pPr>
            <a:r>
              <a:rPr lang="fa-IR" sz="2200" dirty="0">
                <a:solidFill>
                  <a:schemeClr val="tx1"/>
                </a:solidFill>
                <a:cs typeface="B Nazanin" panose="00000400000000000000" pitchFamily="2" charset="-78"/>
              </a:rPr>
              <a:t>شکل 1. شمایی از راکتور غشایی مدلسازی شده را نشان می دهد</a:t>
            </a:r>
            <a:r>
              <a:rPr lang="fa-IR" sz="2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.</a:t>
            </a:r>
          </a:p>
          <a:p>
            <a:pPr algn="ctr" rtl="1">
              <a:lnSpc>
                <a:spcPct val="150000"/>
              </a:lnSpc>
            </a:pPr>
            <a:endParaRPr lang="fa-IR" sz="22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2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pic>
        <p:nvPicPr>
          <p:cNvPr id="28" name="Picture 27"/>
          <p:cNvPicPr/>
          <p:nvPr/>
        </p:nvPicPr>
        <p:blipFill>
          <a:blip r:embed="rId2"/>
          <a:stretch>
            <a:fillRect/>
          </a:stretch>
        </p:blipFill>
        <p:spPr>
          <a:xfrm>
            <a:off x="1561930" y="1884546"/>
            <a:ext cx="6727508" cy="2524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681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چکیده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مدل راکتور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 و بحث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اکثریت </a:t>
            </a:r>
            <a:r>
              <a:rPr lang="fa-IR" sz="2800" dirty="0">
                <a:cs typeface="B Nazanin" panose="00000400000000000000" pitchFamily="2" charset="-78"/>
              </a:rPr>
              <a:t>وسیعی ازمحاسبات با استفاده از واکنش برگشت پذیر ساده ای اجرا شده اند که نظیر کاتالیزور </a:t>
            </a:r>
            <a:r>
              <a:rPr lang="en-US" sz="2800" dirty="0">
                <a:cs typeface="B Nazanin" panose="00000400000000000000" pitchFamily="2" charset="-78"/>
              </a:rPr>
              <a:t>Cu/</a:t>
            </a:r>
            <a:r>
              <a:rPr lang="en-US" sz="2800" dirty="0" err="1">
                <a:cs typeface="B Nazanin" panose="00000400000000000000" pitchFamily="2" charset="-78"/>
              </a:rPr>
              <a:t>ZnO</a:t>
            </a:r>
            <a:r>
              <a:rPr lang="ar-SA" sz="2800" dirty="0">
                <a:cs typeface="B Nazanin" panose="00000400000000000000" pitchFamily="2" charset="-78"/>
              </a:rPr>
              <a:t> بوده (</a:t>
            </a:r>
            <a:r>
              <a:rPr lang="en-US" sz="2800" dirty="0">
                <a:cs typeface="B Nazanin" panose="00000400000000000000" pitchFamily="2" charset="-78"/>
              </a:rPr>
              <a:t>R1</a:t>
            </a:r>
            <a:r>
              <a:rPr lang="fa-IR" sz="2800" dirty="0">
                <a:cs typeface="B Nazanin" panose="00000400000000000000" pitchFamily="2" charset="-78"/>
              </a:rPr>
              <a:t> جدول </a:t>
            </a:r>
            <a:r>
              <a:rPr lang="fa-IR" sz="2800" dirty="0" smtClean="0">
                <a:cs typeface="B Nazanin" panose="00000400000000000000" pitchFamily="2" charset="-78"/>
              </a:rPr>
              <a:t>1)، </a:t>
            </a:r>
            <a:r>
              <a:rPr lang="fa-IR" sz="2800" dirty="0">
                <a:cs typeface="B Nazanin" panose="00000400000000000000" pitchFamily="2" charset="-78"/>
              </a:rPr>
              <a:t>و از </a:t>
            </a:r>
            <a:r>
              <a:rPr lang="ar-SA" sz="2800" dirty="0">
                <a:cs typeface="B Nazanin" panose="00000400000000000000" pitchFamily="2" charset="-78"/>
              </a:rPr>
              <a:t>سرعت</a:t>
            </a:r>
            <a:r>
              <a:rPr lang="fa-IR" sz="2800" dirty="0">
                <a:cs typeface="B Nazanin" panose="00000400000000000000" pitchFamily="2" charset="-78"/>
              </a:rPr>
              <a:t> واکنش ثابت استفاده می کند. تاکنون مطالعات متعددی در رابطه با سینتیک واکنش </a:t>
            </a:r>
            <a:r>
              <a:rPr lang="en-US" sz="2800" dirty="0">
                <a:cs typeface="B Nazanin" panose="00000400000000000000" pitchFamily="2" charset="-78"/>
              </a:rPr>
              <a:t>WGS</a:t>
            </a:r>
            <a:r>
              <a:rPr lang="fa-IR" sz="2800" dirty="0">
                <a:cs typeface="B Nazanin" panose="00000400000000000000" pitchFamily="2" charset="-78"/>
              </a:rPr>
              <a:t> منتشر شده است. عموماً این مسئله مورد قبول واقع شده است که </a:t>
            </a:r>
            <a:r>
              <a:rPr lang="en-US" sz="2800" dirty="0">
                <a:cs typeface="B Nazanin" panose="00000400000000000000" pitchFamily="2" charset="-78"/>
              </a:rPr>
              <a:t>WGS</a:t>
            </a:r>
            <a:r>
              <a:rPr lang="fa-IR" sz="2800" dirty="0">
                <a:cs typeface="B Nazanin" panose="00000400000000000000" pitchFamily="2" charset="-78"/>
              </a:rPr>
              <a:t> از طریق مکانیسم تیپ </a:t>
            </a:r>
            <a:r>
              <a:rPr lang="en-US" sz="2800" dirty="0">
                <a:cs typeface="B Nazanin" panose="00000400000000000000" pitchFamily="2" charset="-78"/>
              </a:rPr>
              <a:t>a Langmuir–Hinshelwood (L.H.)</a:t>
            </a:r>
            <a:r>
              <a:rPr lang="ar-SA" sz="2800" dirty="0">
                <a:cs typeface="B Nazanin" panose="00000400000000000000" pitchFamily="2" charset="-78"/>
              </a:rPr>
              <a:t>، ردوکس یا </a:t>
            </a:r>
            <a:r>
              <a:rPr lang="en-US" sz="2800" dirty="0" err="1">
                <a:cs typeface="B Nazanin" panose="00000400000000000000" pitchFamily="2" charset="-78"/>
              </a:rPr>
              <a:t>Eley</a:t>
            </a:r>
            <a:r>
              <a:rPr lang="en-US" sz="2800" dirty="0">
                <a:cs typeface="B Nazanin" panose="00000400000000000000" pitchFamily="2" charset="-78"/>
              </a:rPr>
              <a:t>–</a:t>
            </a:r>
            <a:r>
              <a:rPr lang="en-US" sz="2800" dirty="0" err="1">
                <a:cs typeface="B Nazanin" panose="00000400000000000000" pitchFamily="2" charset="-78"/>
              </a:rPr>
              <a:t>Rideal</a:t>
            </a:r>
            <a:r>
              <a:rPr lang="ar-SA" sz="2800" dirty="0">
                <a:cs typeface="B Nazanin" panose="00000400000000000000" pitchFamily="2" charset="-78"/>
              </a:rPr>
              <a:t> ادامه می یابد. بسته به نوع مکانیسم و مرحله کاهنده سرعت ، عبارات سرعت واکنش وابستگی های متفاوتی به فشارهای جزئی ترکیبات شرکت کننده در واکنش دارند</a:t>
            </a:r>
            <a:r>
              <a:rPr lang="ar-SA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75427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242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8p</cp:lastModifiedBy>
  <cp:revision>27</cp:revision>
  <dcterms:created xsi:type="dcterms:W3CDTF">2014-08-21T14:23:12Z</dcterms:created>
  <dcterms:modified xsi:type="dcterms:W3CDTF">2017-09-17T05:38:27Z</dcterms:modified>
</cp:coreProperties>
</file>