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256" r:id="rId2"/>
    <p:sldId id="293" r:id="rId3"/>
    <p:sldId id="299" r:id="rId4"/>
    <p:sldId id="300" r:id="rId5"/>
    <p:sldId id="301" r:id="rId6"/>
    <p:sldId id="304" r:id="rId7"/>
    <p:sldId id="305" r:id="rId8"/>
    <p:sldId id="306" r:id="rId9"/>
    <p:sldId id="312" r:id="rId10"/>
    <p:sldId id="307" r:id="rId11"/>
    <p:sldId id="308" r:id="rId12"/>
    <p:sldId id="309" r:id="rId13"/>
    <p:sldId id="310" r:id="rId14"/>
    <p:sldId id="311" r:id="rId15"/>
    <p:sldId id="298" r:id="rId16"/>
    <p:sldId id="279" r:id="rId1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AF0"/>
    <a:srgbClr val="00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4660"/>
  </p:normalViewPr>
  <p:slideViewPr>
    <p:cSldViewPr>
      <p:cViewPr>
        <p:scale>
          <a:sx n="100" d="100"/>
          <a:sy n="100" d="100"/>
        </p:scale>
        <p:origin x="-2214" y="-4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731">
              <a:defRPr sz="1300"/>
            </a:lvl1pPr>
          </a:lstStyle>
          <a:p>
            <a:pPr>
              <a:defRPr/>
            </a:pPr>
            <a:endParaRPr lang="en-GB"/>
          </a:p>
        </p:txBody>
      </p:sp>
      <p:sp>
        <p:nvSpPr>
          <p:cNvPr id="5325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vl1pPr>
          </a:lstStyle>
          <a:p>
            <a:pPr>
              <a:defRPr/>
            </a:pPr>
            <a:endParaRPr lang="en-GB"/>
          </a:p>
        </p:txBody>
      </p:sp>
      <p:sp>
        <p:nvSpPr>
          <p:cNvPr id="5325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731">
              <a:defRPr sz="1300"/>
            </a:lvl1pPr>
          </a:lstStyle>
          <a:p>
            <a:pPr>
              <a:defRPr/>
            </a:pPr>
            <a:endParaRPr lang="en-GB"/>
          </a:p>
        </p:txBody>
      </p:sp>
      <p:sp>
        <p:nvSpPr>
          <p:cNvPr id="5325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824E55B4-91B0-401D-AB29-47532DE3439E}" type="slidenum">
              <a:rPr lang="en-GB"/>
              <a:pPr>
                <a:defRPr/>
              </a:pPr>
              <a:t>‹#›</a:t>
            </a:fld>
            <a:endParaRPr lang="en-GB"/>
          </a:p>
        </p:txBody>
      </p:sp>
    </p:spTree>
    <p:extLst>
      <p:ext uri="{BB962C8B-B14F-4D97-AF65-F5344CB8AC3E}">
        <p14:creationId xmlns:p14="http://schemas.microsoft.com/office/powerpoint/2010/main" val="3772001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731">
              <a:defRPr sz="1300"/>
            </a:lvl1pPr>
          </a:lstStyle>
          <a:p>
            <a:pPr>
              <a:defRPr/>
            </a:pPr>
            <a:endParaRPr lang="lt-LT"/>
          </a:p>
        </p:txBody>
      </p:sp>
      <p:sp>
        <p:nvSpPr>
          <p:cNvPr id="5123"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vl1pPr>
          </a:lstStyle>
          <a:p>
            <a:pPr>
              <a:defRPr/>
            </a:pPr>
            <a:endParaRPr lang="lt-LT"/>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5126"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731">
              <a:defRPr sz="1300"/>
            </a:lvl1pPr>
          </a:lstStyle>
          <a:p>
            <a:pPr>
              <a:defRPr/>
            </a:pPr>
            <a:endParaRPr lang="lt-LT"/>
          </a:p>
        </p:txBody>
      </p:sp>
      <p:sp>
        <p:nvSpPr>
          <p:cNvPr id="5127"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vl1pPr>
          </a:lstStyle>
          <a:p>
            <a:pPr>
              <a:defRPr/>
            </a:pPr>
            <a:fld id="{5BE0F50D-622D-4EE3-A398-B99C088D2C7C}" type="slidenum">
              <a:rPr lang="lt-LT"/>
              <a:pPr>
                <a:defRPr/>
              </a:pPr>
              <a:t>‹#›</a:t>
            </a:fld>
            <a:endParaRPr lang="lt-LT"/>
          </a:p>
        </p:txBody>
      </p:sp>
    </p:spTree>
    <p:extLst>
      <p:ext uri="{BB962C8B-B14F-4D97-AF65-F5344CB8AC3E}">
        <p14:creationId xmlns:p14="http://schemas.microsoft.com/office/powerpoint/2010/main" val="2400053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lt-LT"/>
          </a:p>
        </p:txBody>
      </p:sp>
      <p:sp>
        <p:nvSpPr>
          <p:cNvPr id="17" name="Footer Placeholder 16"/>
          <p:cNvSpPr>
            <a:spLocks noGrp="1"/>
          </p:cNvSpPr>
          <p:nvPr>
            <p:ph type="ftr" sz="quarter" idx="11"/>
          </p:nvPr>
        </p:nvSpPr>
        <p:spPr/>
        <p:txBody>
          <a:bodyPr/>
          <a:lstStyle/>
          <a:p>
            <a:pPr>
              <a:defRPr/>
            </a:pPr>
            <a:endParaRPr lang="lt-LT"/>
          </a:p>
        </p:txBody>
      </p:sp>
      <p:sp>
        <p:nvSpPr>
          <p:cNvPr id="29" name="Slide Number Placeholder 28"/>
          <p:cNvSpPr>
            <a:spLocks noGrp="1"/>
          </p:cNvSpPr>
          <p:nvPr>
            <p:ph type="sldNum" sz="quarter" idx="12"/>
          </p:nvPr>
        </p:nvSpPr>
        <p:spPr/>
        <p:txBody>
          <a:bodyPr/>
          <a:lstStyle/>
          <a:p>
            <a:pPr>
              <a:defRPr/>
            </a:pPr>
            <a:fld id="{B2B21386-A88C-41AE-B664-DD9477D18EE6}" type="slidenum">
              <a:rPr lang="lt-LT" smtClean="0"/>
              <a:pPr>
                <a:defRPr/>
              </a:pPr>
              <a:t>‹#›</a:t>
            </a:fld>
            <a:endParaRPr lang="lt-LT"/>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lt-LT"/>
          </a:p>
        </p:txBody>
      </p:sp>
      <p:sp>
        <p:nvSpPr>
          <p:cNvPr id="5" name="Footer Placeholder 4"/>
          <p:cNvSpPr>
            <a:spLocks noGrp="1"/>
          </p:cNvSpPr>
          <p:nvPr>
            <p:ph type="ftr" sz="quarter" idx="11"/>
          </p:nvPr>
        </p:nvSpPr>
        <p:spPr/>
        <p:txBody>
          <a:bodyPr/>
          <a:lstStyle/>
          <a:p>
            <a:pPr>
              <a:defRPr/>
            </a:pPr>
            <a:endParaRPr lang="lt-LT"/>
          </a:p>
        </p:txBody>
      </p:sp>
      <p:sp>
        <p:nvSpPr>
          <p:cNvPr id="6" name="Slide Number Placeholder 5"/>
          <p:cNvSpPr>
            <a:spLocks noGrp="1"/>
          </p:cNvSpPr>
          <p:nvPr>
            <p:ph type="sldNum" sz="quarter" idx="12"/>
          </p:nvPr>
        </p:nvSpPr>
        <p:spPr/>
        <p:txBody>
          <a:bodyPr/>
          <a:lstStyle/>
          <a:p>
            <a:pPr>
              <a:defRPr/>
            </a:pPr>
            <a:fld id="{87A18CCF-8899-4658-A755-11D7A7AD2714}" type="slidenum">
              <a:rPr lang="lt-LT" smtClean="0"/>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lt-LT"/>
          </a:p>
        </p:txBody>
      </p:sp>
      <p:sp>
        <p:nvSpPr>
          <p:cNvPr id="5" name="Footer Placeholder 4"/>
          <p:cNvSpPr>
            <a:spLocks noGrp="1"/>
          </p:cNvSpPr>
          <p:nvPr>
            <p:ph type="ftr" sz="quarter" idx="11"/>
          </p:nvPr>
        </p:nvSpPr>
        <p:spPr/>
        <p:txBody>
          <a:bodyPr/>
          <a:lstStyle/>
          <a:p>
            <a:pPr>
              <a:defRPr/>
            </a:pPr>
            <a:endParaRPr lang="lt-LT"/>
          </a:p>
        </p:txBody>
      </p:sp>
      <p:sp>
        <p:nvSpPr>
          <p:cNvPr id="6" name="Slide Number Placeholder 5"/>
          <p:cNvSpPr>
            <a:spLocks noGrp="1"/>
          </p:cNvSpPr>
          <p:nvPr>
            <p:ph type="sldNum" sz="quarter" idx="12"/>
          </p:nvPr>
        </p:nvSpPr>
        <p:spPr/>
        <p:txBody>
          <a:bodyPr/>
          <a:lstStyle/>
          <a:p>
            <a:pPr>
              <a:defRPr/>
            </a:pPr>
            <a:fld id="{04EF94D4-FA66-4991-9069-82EB0B4E5948}"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lt-LT"/>
          </a:p>
        </p:txBody>
      </p:sp>
      <p:sp>
        <p:nvSpPr>
          <p:cNvPr id="5" name="Footer Placeholder 4"/>
          <p:cNvSpPr>
            <a:spLocks noGrp="1"/>
          </p:cNvSpPr>
          <p:nvPr>
            <p:ph type="ftr" sz="quarter" idx="11"/>
          </p:nvPr>
        </p:nvSpPr>
        <p:spPr/>
        <p:txBody>
          <a:bodyPr/>
          <a:lstStyle/>
          <a:p>
            <a:pPr>
              <a:defRPr/>
            </a:pPr>
            <a:endParaRPr lang="lt-LT"/>
          </a:p>
        </p:txBody>
      </p:sp>
      <p:sp>
        <p:nvSpPr>
          <p:cNvPr id="6" name="Slide Number Placeholder 5"/>
          <p:cNvSpPr>
            <a:spLocks noGrp="1"/>
          </p:cNvSpPr>
          <p:nvPr>
            <p:ph type="sldNum" sz="quarter" idx="12"/>
          </p:nvPr>
        </p:nvSpPr>
        <p:spPr/>
        <p:txBody>
          <a:bodyPr/>
          <a:lstStyle/>
          <a:p>
            <a:pPr>
              <a:defRPr/>
            </a:pPr>
            <a:fld id="{A1AEF07E-2E4E-4C06-AE7A-1D703930DFC5}" type="slidenum">
              <a:rPr lang="lt-LT" smtClean="0"/>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lt-LT"/>
          </a:p>
        </p:txBody>
      </p:sp>
      <p:sp>
        <p:nvSpPr>
          <p:cNvPr id="5" name="Footer Placeholder 4"/>
          <p:cNvSpPr>
            <a:spLocks noGrp="1"/>
          </p:cNvSpPr>
          <p:nvPr>
            <p:ph type="ftr" sz="quarter" idx="11"/>
          </p:nvPr>
        </p:nvSpPr>
        <p:spPr/>
        <p:txBody>
          <a:bodyPr/>
          <a:lstStyle/>
          <a:p>
            <a:pPr>
              <a:defRPr/>
            </a:pPr>
            <a:endParaRPr lang="lt-LT"/>
          </a:p>
        </p:txBody>
      </p:sp>
      <p:sp>
        <p:nvSpPr>
          <p:cNvPr id="6" name="Slide Number Placeholder 5"/>
          <p:cNvSpPr>
            <a:spLocks noGrp="1"/>
          </p:cNvSpPr>
          <p:nvPr>
            <p:ph type="sldNum" sz="quarter" idx="12"/>
          </p:nvPr>
        </p:nvSpPr>
        <p:spPr>
          <a:xfrm>
            <a:off x="7924800" y="6416675"/>
            <a:ext cx="762000" cy="365125"/>
          </a:xfrm>
        </p:spPr>
        <p:txBody>
          <a:bodyPr/>
          <a:lstStyle/>
          <a:p>
            <a:pPr>
              <a:defRPr/>
            </a:pPr>
            <a:fld id="{29F238F7-77D3-471D-8C2B-A1DFA367BF0D}" type="slidenum">
              <a:rPr lang="lt-LT" smtClean="0"/>
              <a:pPr>
                <a:defRPr/>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lt-LT"/>
          </a:p>
        </p:txBody>
      </p:sp>
      <p:sp>
        <p:nvSpPr>
          <p:cNvPr id="6" name="Footer Placeholder 5"/>
          <p:cNvSpPr>
            <a:spLocks noGrp="1"/>
          </p:cNvSpPr>
          <p:nvPr>
            <p:ph type="ftr" sz="quarter" idx="11"/>
          </p:nvPr>
        </p:nvSpPr>
        <p:spPr/>
        <p:txBody>
          <a:bodyPr/>
          <a:lstStyle/>
          <a:p>
            <a:pPr>
              <a:defRPr/>
            </a:pPr>
            <a:endParaRPr lang="lt-LT"/>
          </a:p>
        </p:txBody>
      </p:sp>
      <p:sp>
        <p:nvSpPr>
          <p:cNvPr id="7" name="Slide Number Placeholder 6"/>
          <p:cNvSpPr>
            <a:spLocks noGrp="1"/>
          </p:cNvSpPr>
          <p:nvPr>
            <p:ph type="sldNum" sz="quarter" idx="12"/>
          </p:nvPr>
        </p:nvSpPr>
        <p:spPr/>
        <p:txBody>
          <a:bodyPr/>
          <a:lstStyle/>
          <a:p>
            <a:pPr>
              <a:defRPr/>
            </a:pPr>
            <a:fld id="{3C69B8F8-51B6-43E6-ABD9-A6C120E4EBE7}" type="slidenum">
              <a:rPr lang="lt-LT" smtClean="0"/>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lt-LT"/>
          </a:p>
        </p:txBody>
      </p:sp>
      <p:sp>
        <p:nvSpPr>
          <p:cNvPr id="8" name="Footer Placeholder 7"/>
          <p:cNvSpPr>
            <a:spLocks noGrp="1"/>
          </p:cNvSpPr>
          <p:nvPr>
            <p:ph type="ftr" sz="quarter" idx="11"/>
          </p:nvPr>
        </p:nvSpPr>
        <p:spPr/>
        <p:txBody>
          <a:bodyPr/>
          <a:lstStyle/>
          <a:p>
            <a:pPr>
              <a:defRPr/>
            </a:pPr>
            <a:endParaRPr lang="lt-LT"/>
          </a:p>
        </p:txBody>
      </p:sp>
      <p:sp>
        <p:nvSpPr>
          <p:cNvPr id="9" name="Slide Number Placeholder 8"/>
          <p:cNvSpPr>
            <a:spLocks noGrp="1"/>
          </p:cNvSpPr>
          <p:nvPr>
            <p:ph type="sldNum" sz="quarter" idx="12"/>
          </p:nvPr>
        </p:nvSpPr>
        <p:spPr/>
        <p:txBody>
          <a:bodyPr/>
          <a:lstStyle/>
          <a:p>
            <a:pPr>
              <a:defRPr/>
            </a:pPr>
            <a:fld id="{2EA312CA-B08A-42EA-865F-5D5F9EAC7DEE}" type="slidenum">
              <a:rPr lang="lt-LT" smtClean="0"/>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lt-LT"/>
          </a:p>
        </p:txBody>
      </p:sp>
      <p:sp>
        <p:nvSpPr>
          <p:cNvPr id="4" name="Footer Placeholder 3"/>
          <p:cNvSpPr>
            <a:spLocks noGrp="1"/>
          </p:cNvSpPr>
          <p:nvPr>
            <p:ph type="ftr" sz="quarter" idx="11"/>
          </p:nvPr>
        </p:nvSpPr>
        <p:spPr/>
        <p:txBody>
          <a:bodyPr/>
          <a:lstStyle/>
          <a:p>
            <a:pPr>
              <a:defRPr/>
            </a:pPr>
            <a:endParaRPr lang="lt-LT"/>
          </a:p>
        </p:txBody>
      </p:sp>
      <p:sp>
        <p:nvSpPr>
          <p:cNvPr id="5" name="Slide Number Placeholder 4"/>
          <p:cNvSpPr>
            <a:spLocks noGrp="1"/>
          </p:cNvSpPr>
          <p:nvPr>
            <p:ph type="sldNum" sz="quarter" idx="12"/>
          </p:nvPr>
        </p:nvSpPr>
        <p:spPr/>
        <p:txBody>
          <a:bodyPr/>
          <a:lstStyle/>
          <a:p>
            <a:pPr>
              <a:defRPr/>
            </a:pPr>
            <a:fld id="{1CE03EE0-C014-4B96-B7C3-172525D2EDB4}" type="slidenum">
              <a:rPr lang="lt-LT" smtClean="0"/>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lt-LT"/>
          </a:p>
        </p:txBody>
      </p:sp>
      <p:sp>
        <p:nvSpPr>
          <p:cNvPr id="3" name="Footer Placeholder 2"/>
          <p:cNvSpPr>
            <a:spLocks noGrp="1"/>
          </p:cNvSpPr>
          <p:nvPr>
            <p:ph type="ftr" sz="quarter" idx="11"/>
          </p:nvPr>
        </p:nvSpPr>
        <p:spPr/>
        <p:txBody>
          <a:bodyPr/>
          <a:lstStyle/>
          <a:p>
            <a:pPr>
              <a:defRPr/>
            </a:pPr>
            <a:endParaRPr lang="lt-LT"/>
          </a:p>
        </p:txBody>
      </p:sp>
      <p:sp>
        <p:nvSpPr>
          <p:cNvPr id="4" name="Slide Number Placeholder 3"/>
          <p:cNvSpPr>
            <a:spLocks noGrp="1"/>
          </p:cNvSpPr>
          <p:nvPr>
            <p:ph type="sldNum" sz="quarter" idx="12"/>
          </p:nvPr>
        </p:nvSpPr>
        <p:spPr/>
        <p:txBody>
          <a:bodyPr/>
          <a:lstStyle/>
          <a:p>
            <a:pPr>
              <a:defRPr/>
            </a:pPr>
            <a:fld id="{5A4FE664-F4E3-408B-BAC4-191CA1B94AAF}" type="slidenum">
              <a:rPr lang="lt-LT" smtClean="0"/>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lt-LT"/>
          </a:p>
        </p:txBody>
      </p:sp>
      <p:sp>
        <p:nvSpPr>
          <p:cNvPr id="6" name="Footer Placeholder 5"/>
          <p:cNvSpPr>
            <a:spLocks noGrp="1"/>
          </p:cNvSpPr>
          <p:nvPr>
            <p:ph type="ftr" sz="quarter" idx="11"/>
          </p:nvPr>
        </p:nvSpPr>
        <p:spPr/>
        <p:txBody>
          <a:bodyPr/>
          <a:lstStyle/>
          <a:p>
            <a:pPr>
              <a:defRPr/>
            </a:pPr>
            <a:endParaRPr lang="lt-LT"/>
          </a:p>
        </p:txBody>
      </p:sp>
      <p:sp>
        <p:nvSpPr>
          <p:cNvPr id="7" name="Slide Number Placeholder 6"/>
          <p:cNvSpPr>
            <a:spLocks noGrp="1"/>
          </p:cNvSpPr>
          <p:nvPr>
            <p:ph type="sldNum" sz="quarter" idx="12"/>
          </p:nvPr>
        </p:nvSpPr>
        <p:spPr/>
        <p:txBody>
          <a:bodyPr/>
          <a:lstStyle/>
          <a:p>
            <a:pPr>
              <a:defRPr/>
            </a:pPr>
            <a:fld id="{F7C4E4FB-0CF6-42B0-805B-FFF08A95CE32}" type="slidenum">
              <a:rPr lang="lt-LT" smtClean="0"/>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lt-LT"/>
          </a:p>
        </p:txBody>
      </p:sp>
      <p:sp>
        <p:nvSpPr>
          <p:cNvPr id="6" name="Footer Placeholder 5"/>
          <p:cNvSpPr>
            <a:spLocks noGrp="1"/>
          </p:cNvSpPr>
          <p:nvPr>
            <p:ph type="ftr" sz="quarter" idx="11"/>
          </p:nvPr>
        </p:nvSpPr>
        <p:spPr/>
        <p:txBody>
          <a:bodyPr/>
          <a:lstStyle/>
          <a:p>
            <a:pPr>
              <a:defRPr/>
            </a:pPr>
            <a:endParaRPr lang="lt-LT"/>
          </a:p>
        </p:txBody>
      </p:sp>
      <p:sp>
        <p:nvSpPr>
          <p:cNvPr id="7" name="Slide Number Placeholder 6"/>
          <p:cNvSpPr>
            <a:spLocks noGrp="1"/>
          </p:cNvSpPr>
          <p:nvPr>
            <p:ph type="sldNum" sz="quarter" idx="12"/>
          </p:nvPr>
        </p:nvSpPr>
        <p:spPr/>
        <p:txBody>
          <a:bodyPr/>
          <a:lstStyle/>
          <a:p>
            <a:pPr>
              <a:defRPr/>
            </a:pPr>
            <a:fld id="{7843E63B-C6F3-477A-8AD0-5814604F0BB0}" type="slidenum">
              <a:rPr lang="lt-LT" smtClean="0"/>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lt-LT"/>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lt-LT"/>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305A7216-DA0C-44C6-83FD-52C781A5EE8E}" type="slidenum">
              <a:rPr lang="lt-LT" smtClean="0"/>
              <a:pPr>
                <a:defRPr/>
              </a:pPr>
              <a:t>‹#›</a:t>
            </a:fld>
            <a:endParaRPr lang="lt-LT"/>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Contactor" TargetMode="External"/><Relationship Id="rId3" Type="http://schemas.openxmlformats.org/officeDocument/2006/relationships/hyperlink" Target="http://en.wikipedia.org/wiki/Electric" TargetMode="External"/><Relationship Id="rId7" Type="http://schemas.openxmlformats.org/officeDocument/2006/relationships/hyperlink" Target="http://en.wikipedia.org/wiki/Electrical_telegraph"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Solid-state_relay" TargetMode="External"/><Relationship Id="rId5" Type="http://schemas.openxmlformats.org/officeDocument/2006/relationships/hyperlink" Target="http://en.wikipedia.org/wiki/Electromagnet" TargetMode="External"/><Relationship Id="rId10" Type="http://schemas.openxmlformats.org/officeDocument/2006/relationships/hyperlink" Target="http://en.wikipedia.org/wiki/Protective_relay" TargetMode="External"/><Relationship Id="rId4" Type="http://schemas.openxmlformats.org/officeDocument/2006/relationships/hyperlink" Target="http://en.wikipedia.org/wiki/Switch" TargetMode="External"/><Relationship Id="rId9" Type="http://schemas.openxmlformats.org/officeDocument/2006/relationships/hyperlink" Target="http://en.wikipedia.org/wiki/Moving_part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Yoke" TargetMode="External"/><Relationship Id="rId3" Type="http://schemas.openxmlformats.org/officeDocument/2006/relationships/hyperlink" Target="http://en.wikipedia.org/wiki/Magnetic_core" TargetMode="External"/><Relationship Id="rId7" Type="http://schemas.openxmlformats.org/officeDocument/2006/relationships/hyperlink" Target="http://en.wikipedia.org/wiki/Printed_circuit_board"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Spring_(device)" TargetMode="External"/><Relationship Id="rId5" Type="http://schemas.openxmlformats.org/officeDocument/2006/relationships/hyperlink" Target="http://en.wikipedia.org/wiki/Armature_(electrical_engineering)" TargetMode="External"/><Relationship Id="rId4" Type="http://schemas.openxmlformats.org/officeDocument/2006/relationships/hyperlink" Target="http://en.wikipedia.org/wiki/Magnetic_reluctanc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lternating_current" TargetMode="External"/><Relationship Id="rId3" Type="http://schemas.openxmlformats.org/officeDocument/2006/relationships/hyperlink" Target="http://en.wikipedia.org/wiki/Direct_current" TargetMode="External"/><Relationship Id="rId7" Type="http://schemas.openxmlformats.org/officeDocument/2006/relationships/hyperlink" Target="http://en.wikipedia.org/wiki/Snubber"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Semiconductor" TargetMode="External"/><Relationship Id="rId5" Type="http://schemas.openxmlformats.org/officeDocument/2006/relationships/hyperlink" Target="http://en.wikipedia.org/wiki/Voltage_spike" TargetMode="External"/><Relationship Id="rId4" Type="http://schemas.openxmlformats.org/officeDocument/2006/relationships/hyperlink" Target="http://en.wikipedia.org/wiki/Diode"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Avionic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Magnet" TargetMode="External"/><Relationship Id="rId3" Type="http://schemas.openxmlformats.org/officeDocument/2006/relationships/hyperlink" Target="http://en.wikipedia.org/wiki/Reed_relay" TargetMode="External"/><Relationship Id="rId7" Type="http://schemas.openxmlformats.org/officeDocument/2006/relationships/hyperlink" Target="http://en.wikipedia.org/wiki/Corros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Inert_gas" TargetMode="External"/><Relationship Id="rId5" Type="http://schemas.openxmlformats.org/officeDocument/2006/relationships/hyperlink" Target="http://en.wikipedia.org/wiki/Vacuum" TargetMode="External"/><Relationship Id="rId4" Type="http://schemas.openxmlformats.org/officeDocument/2006/relationships/hyperlink" Target="http://en.wikipedia.org/wiki/Reed_swit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ercury_(elemen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en.wikipedia.org/wiki/Mercury_rela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ransforme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ctrTitle"/>
          </p:nvPr>
        </p:nvSpPr>
        <p:spPr>
          <a:xfrm>
            <a:off x="479349" y="908720"/>
            <a:ext cx="8229600" cy="2160240"/>
          </a:xfrm>
        </p:spPr>
        <p:txBody>
          <a:bodyPr>
            <a:noAutofit/>
          </a:bodyPr>
          <a:lstStyle/>
          <a:p>
            <a:r>
              <a:rPr lang="lt-LT" dirty="0" err="1" smtClean="0"/>
              <a:t>Performance</a:t>
            </a:r>
            <a:r>
              <a:rPr lang="lt-LT" dirty="0" smtClean="0"/>
              <a:t> </a:t>
            </a:r>
            <a:r>
              <a:rPr lang="lt-LT" dirty="0" err="1" smtClean="0"/>
              <a:t>tests</a:t>
            </a:r>
            <a:r>
              <a:rPr lang="lt-LT" dirty="0" smtClean="0"/>
              <a:t> </a:t>
            </a:r>
            <a:r>
              <a:rPr lang="lt-LT" dirty="0" err="1" smtClean="0"/>
              <a:t>for</a:t>
            </a:r>
            <a:r>
              <a:rPr lang="lt-LT" dirty="0" smtClean="0"/>
              <a:t> </a:t>
            </a:r>
            <a:r>
              <a:rPr lang="lt-LT" dirty="0" err="1" smtClean="0"/>
              <a:t>electrical</a:t>
            </a:r>
            <a:r>
              <a:rPr lang="lt-LT" dirty="0" smtClean="0"/>
              <a:t> </a:t>
            </a:r>
            <a:r>
              <a:rPr lang="lt-LT" dirty="0" err="1" smtClean="0"/>
              <a:t>relays</a:t>
            </a:r>
            <a:endParaRPr lang="lt-LT" dirty="0" smtClean="0"/>
          </a:p>
        </p:txBody>
      </p:sp>
      <p:sp>
        <p:nvSpPr>
          <p:cNvPr id="2051" name="Rectangle 8"/>
          <p:cNvSpPr>
            <a:spLocks noGrp="1" noChangeArrowheads="1"/>
          </p:cNvSpPr>
          <p:nvPr>
            <p:ph type="subTitle" idx="1"/>
          </p:nvPr>
        </p:nvSpPr>
        <p:spPr>
          <a:xfrm>
            <a:off x="1371600" y="3331698"/>
            <a:ext cx="6400800" cy="3526302"/>
          </a:xfrm>
        </p:spPr>
        <p:txBody>
          <a:bodyPr>
            <a:normAutofit fontScale="62500" lnSpcReduction="20000"/>
          </a:bodyPr>
          <a:lstStyle/>
          <a:p>
            <a:endParaRPr lang="en-GB" dirty="0" smtClean="0"/>
          </a:p>
          <a:p>
            <a:pPr marL="565150" indent="-565150">
              <a:buClr>
                <a:schemeClr val="folHlink"/>
              </a:buClr>
              <a:buSzPct val="60000"/>
            </a:pPr>
            <a:r>
              <a:rPr lang="lt-LT" sz="5400" dirty="0" smtClean="0">
                <a:solidFill>
                  <a:srgbClr val="002060"/>
                </a:solidFill>
                <a:effectLst>
                  <a:outerShdw blurRad="38100" dist="38100" dir="2700000" algn="tl">
                    <a:srgbClr val="C0C0C0"/>
                  </a:outerShdw>
                </a:effectLst>
                <a:latin typeface="Calibri" pitchFamily="34" charset="0"/>
              </a:rPr>
              <a:t>Aleksas </a:t>
            </a:r>
            <a:r>
              <a:rPr lang="lt-LT" sz="5400" dirty="0" err="1" smtClean="0">
                <a:solidFill>
                  <a:srgbClr val="002060"/>
                </a:solidFill>
                <a:effectLst>
                  <a:outerShdw blurRad="38100" dist="38100" dir="2700000" algn="tl">
                    <a:srgbClr val="C0C0C0"/>
                  </a:outerShdw>
                </a:effectLst>
                <a:latin typeface="Calibri" pitchFamily="34" charset="0"/>
              </a:rPr>
              <a:t>Žalpys</a:t>
            </a:r>
            <a:endParaRPr lang="lt-LT" sz="5400" dirty="0" smtClean="0">
              <a:solidFill>
                <a:srgbClr val="002060"/>
              </a:solidFill>
              <a:effectLst>
                <a:outerShdw blurRad="38100" dist="38100" dir="2700000" algn="tl">
                  <a:srgbClr val="C0C0C0"/>
                </a:outerShdw>
              </a:effectLst>
              <a:latin typeface="Calibri" pitchFamily="34" charset="0"/>
            </a:endParaRPr>
          </a:p>
          <a:p>
            <a:pPr marL="565150" indent="-565150">
              <a:buClr>
                <a:schemeClr val="folHlink"/>
              </a:buClr>
              <a:buSzPct val="60000"/>
            </a:pPr>
            <a:r>
              <a:rPr lang="lt-LT" sz="4400" dirty="0" err="1">
                <a:solidFill>
                  <a:srgbClr val="002060"/>
                </a:solidFill>
                <a:effectLst>
                  <a:outerShdw blurRad="38100" dist="38100" dir="2700000" algn="tl">
                    <a:srgbClr val="C0C0C0"/>
                  </a:outerShdw>
                </a:effectLst>
                <a:latin typeface="Calibri" pitchFamily="34" charset="0"/>
              </a:rPr>
              <a:t>Chief</a:t>
            </a:r>
            <a:r>
              <a:rPr lang="lt-LT" sz="4400" dirty="0">
                <a:solidFill>
                  <a:srgbClr val="002060"/>
                </a:solidFill>
                <a:effectLst>
                  <a:outerShdw blurRad="38100" dist="38100" dir="2700000" algn="tl">
                    <a:srgbClr val="C0C0C0"/>
                  </a:outerShdw>
                </a:effectLst>
                <a:latin typeface="Calibri" pitchFamily="34" charset="0"/>
              </a:rPr>
              <a:t> </a:t>
            </a:r>
            <a:r>
              <a:rPr lang="lt-LT" sz="4400" dirty="0" err="1">
                <a:solidFill>
                  <a:srgbClr val="002060"/>
                </a:solidFill>
                <a:effectLst>
                  <a:outerShdw blurRad="38100" dist="38100" dir="2700000" algn="tl">
                    <a:srgbClr val="C0C0C0"/>
                  </a:outerShdw>
                </a:effectLst>
                <a:latin typeface="Calibri" pitchFamily="34" charset="0"/>
              </a:rPr>
              <a:t>State</a:t>
            </a:r>
            <a:r>
              <a:rPr lang="lt-LT" sz="4400" dirty="0">
                <a:solidFill>
                  <a:srgbClr val="002060"/>
                </a:solidFill>
                <a:effectLst>
                  <a:outerShdw blurRad="38100" dist="38100" dir="2700000" algn="tl">
                    <a:srgbClr val="C0C0C0"/>
                  </a:outerShdw>
                </a:effectLst>
                <a:latin typeface="Calibri" pitchFamily="34" charset="0"/>
              </a:rPr>
              <a:t> </a:t>
            </a:r>
            <a:r>
              <a:rPr lang="lt-LT" sz="4400" dirty="0" err="1" smtClean="0">
                <a:solidFill>
                  <a:srgbClr val="002060"/>
                </a:solidFill>
                <a:effectLst>
                  <a:outerShdw blurRad="38100" dist="38100" dir="2700000" algn="tl">
                    <a:srgbClr val="C0C0C0"/>
                  </a:outerShdw>
                </a:effectLst>
                <a:latin typeface="Calibri" pitchFamily="34" charset="0"/>
              </a:rPr>
              <a:t>Inspector</a:t>
            </a:r>
            <a:endParaRPr lang="lt-LT" sz="4400" dirty="0" smtClean="0">
              <a:solidFill>
                <a:srgbClr val="002060"/>
              </a:solidFill>
              <a:effectLst>
                <a:outerShdw blurRad="38100" dist="38100" dir="2700000" algn="tl">
                  <a:srgbClr val="C0C0C0"/>
                </a:outerShdw>
              </a:effectLst>
              <a:latin typeface="Calibri" pitchFamily="34" charset="0"/>
            </a:endParaRPr>
          </a:p>
          <a:p>
            <a:pPr marL="565150" indent="-565150">
              <a:buClr>
                <a:schemeClr val="folHlink"/>
              </a:buClr>
              <a:buSzPct val="60000"/>
            </a:pPr>
            <a:r>
              <a:rPr lang="lt-LT" sz="4400" dirty="0" err="1" smtClean="0">
                <a:solidFill>
                  <a:srgbClr val="002060"/>
                </a:solidFill>
                <a:effectLst>
                  <a:outerShdw blurRad="38100" dist="38100" dir="2700000" algn="tl">
                    <a:srgbClr val="C0C0C0"/>
                  </a:outerShdw>
                </a:effectLst>
                <a:latin typeface="Calibri" pitchFamily="34" charset="0"/>
              </a:rPr>
              <a:t>Products</a:t>
            </a:r>
            <a:r>
              <a:rPr lang="lt-LT" sz="4400" dirty="0" smtClean="0">
                <a:solidFill>
                  <a:srgbClr val="002060"/>
                </a:solidFill>
                <a:effectLst>
                  <a:outerShdw blurRad="38100" dist="38100" dir="2700000" algn="tl">
                    <a:srgbClr val="C0C0C0"/>
                  </a:outerShdw>
                </a:effectLst>
                <a:latin typeface="Calibri" pitchFamily="34" charset="0"/>
              </a:rPr>
              <a:t> </a:t>
            </a:r>
            <a:r>
              <a:rPr lang="lt-LT" sz="4400" dirty="0" err="1" smtClean="0">
                <a:solidFill>
                  <a:srgbClr val="002060"/>
                </a:solidFill>
                <a:effectLst>
                  <a:outerShdw blurRad="38100" dist="38100" dir="2700000" algn="tl">
                    <a:srgbClr val="C0C0C0"/>
                  </a:outerShdw>
                </a:effectLst>
                <a:latin typeface="Calibri" pitchFamily="34" charset="0"/>
              </a:rPr>
              <a:t>Control</a:t>
            </a:r>
            <a:r>
              <a:rPr lang="lt-LT" sz="4400" dirty="0" smtClean="0">
                <a:solidFill>
                  <a:srgbClr val="002060"/>
                </a:solidFill>
                <a:effectLst>
                  <a:outerShdw blurRad="38100" dist="38100" dir="2700000" algn="tl">
                    <a:srgbClr val="C0C0C0"/>
                  </a:outerShdw>
                </a:effectLst>
                <a:latin typeface="Calibri" pitchFamily="34" charset="0"/>
              </a:rPr>
              <a:t> </a:t>
            </a:r>
            <a:r>
              <a:rPr lang="lt-LT" sz="4400" dirty="0" err="1" smtClean="0">
                <a:solidFill>
                  <a:srgbClr val="002060"/>
                </a:solidFill>
                <a:effectLst>
                  <a:outerShdw blurRad="38100" dist="38100" dir="2700000" algn="tl">
                    <a:srgbClr val="C0C0C0"/>
                  </a:outerShdw>
                </a:effectLst>
                <a:latin typeface="Calibri" pitchFamily="34" charset="0"/>
              </a:rPr>
              <a:t>Department</a:t>
            </a:r>
            <a:endParaRPr lang="en-US" sz="4400" dirty="0" smtClean="0">
              <a:solidFill>
                <a:srgbClr val="002060"/>
              </a:solidFill>
              <a:effectLst>
                <a:outerShdw blurRad="38100" dist="38100" dir="2700000" algn="tl">
                  <a:srgbClr val="C0C0C0"/>
                </a:outerShdw>
              </a:effectLst>
              <a:latin typeface="Calibri" pitchFamily="34" charset="0"/>
            </a:endParaRPr>
          </a:p>
          <a:p>
            <a:pPr>
              <a:buClr>
                <a:schemeClr val="folHlink"/>
              </a:buClr>
              <a:buSzPct val="60000"/>
            </a:pPr>
            <a:endParaRPr lang="lt-LT" sz="4000" dirty="0" smtClean="0">
              <a:solidFill>
                <a:srgbClr val="002060"/>
              </a:solidFill>
              <a:effectLst>
                <a:outerShdw blurRad="38100" dist="38100" dir="2700000" algn="tl">
                  <a:srgbClr val="C0C0C0"/>
                </a:outerShdw>
              </a:effectLst>
            </a:endParaRPr>
          </a:p>
          <a:p>
            <a:pPr>
              <a:buClr>
                <a:schemeClr val="folHlink"/>
              </a:buClr>
              <a:buSzPct val="60000"/>
            </a:pPr>
            <a:r>
              <a:rPr lang="lt-LT" sz="4000" dirty="0" smtClean="0">
                <a:solidFill>
                  <a:srgbClr val="002060"/>
                </a:solidFill>
                <a:effectLst>
                  <a:outerShdw blurRad="38100" dist="38100" dir="2700000" algn="tl">
                    <a:srgbClr val="C0C0C0"/>
                  </a:outerShdw>
                </a:effectLst>
              </a:rPr>
              <a:t>STATE NON FOOD PRODUCTS INSPECTORATE</a:t>
            </a:r>
          </a:p>
          <a:p>
            <a:pPr>
              <a:buClr>
                <a:schemeClr val="folHlink"/>
              </a:buClr>
              <a:buSzPct val="60000"/>
            </a:pPr>
            <a:r>
              <a:rPr lang="lt-LT" dirty="0" smtClean="0">
                <a:solidFill>
                  <a:srgbClr val="002060"/>
                </a:solidFill>
                <a:effectLst>
                  <a:outerShdw blurRad="38100" dist="38100" dir="2700000" algn="tl">
                    <a:srgbClr val="C0C0C0"/>
                  </a:outerShdw>
                </a:effectLst>
              </a:rPr>
              <a:t>UNDER THE MINISTRY OF ECONOMY OF THE REPUBLIC OF LITHUANIA</a:t>
            </a:r>
          </a:p>
        </p:txBody>
      </p:sp>
      <p:pic>
        <p:nvPicPr>
          <p:cNvPr id="5" name="Picture 2"/>
          <p:cNvPicPr>
            <a:picLocks noChangeAspect="1" noChangeArrowheads="1"/>
          </p:cNvPicPr>
          <p:nvPr/>
        </p:nvPicPr>
        <p:blipFill>
          <a:blip r:embed="rId2" cstate="print"/>
          <a:srcRect/>
          <a:stretch>
            <a:fillRect/>
          </a:stretch>
        </p:blipFill>
        <p:spPr bwMode="auto">
          <a:xfrm>
            <a:off x="8686800" y="6400800"/>
            <a:ext cx="316787"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51516" y="620688"/>
            <a:ext cx="8675867" cy="4708981"/>
          </a:xfrm>
          <a:prstGeom prst="rect">
            <a:avLst/>
          </a:prstGeom>
        </p:spPr>
        <p:txBody>
          <a:bodyPr wrap="square">
            <a:spAutoFit/>
          </a:bodyPr>
          <a:lstStyle/>
          <a:p>
            <a:r>
              <a:rPr lang="lt-LT" sz="2000" b="1" u="sng" dirty="0" err="1"/>
              <a:t>Type</a:t>
            </a:r>
            <a:r>
              <a:rPr lang="lt-LT" sz="2000" b="1" u="sng" dirty="0"/>
              <a:t> </a:t>
            </a:r>
            <a:r>
              <a:rPr lang="lt-LT" sz="2000" b="1" u="sng" dirty="0" err="1" smtClean="0"/>
              <a:t>Tests</a:t>
            </a:r>
            <a:endParaRPr lang="lt-LT" sz="2000" b="1" u="sng" dirty="0" smtClean="0"/>
          </a:p>
          <a:p>
            <a:endParaRPr lang="en-US" sz="2000" u="sng" dirty="0"/>
          </a:p>
          <a:p>
            <a:r>
              <a:rPr lang="lt-LT" sz="2000" dirty="0" err="1"/>
              <a:t>Type</a:t>
            </a:r>
            <a:r>
              <a:rPr lang="lt-LT" sz="2000" dirty="0"/>
              <a:t> </a:t>
            </a:r>
            <a:r>
              <a:rPr lang="lt-LT" sz="2000" dirty="0" err="1"/>
              <a:t>tests</a:t>
            </a:r>
            <a:r>
              <a:rPr lang="lt-LT" sz="2000" dirty="0"/>
              <a:t> are </a:t>
            </a:r>
            <a:r>
              <a:rPr lang="lt-LT" sz="2000" dirty="0" err="1"/>
              <a:t>required</a:t>
            </a:r>
            <a:r>
              <a:rPr lang="lt-LT" sz="2000" dirty="0"/>
              <a:t> to </a:t>
            </a:r>
            <a:r>
              <a:rPr lang="lt-LT" sz="2000" dirty="0" err="1"/>
              <a:t>prove</a:t>
            </a:r>
            <a:r>
              <a:rPr lang="lt-LT" sz="2000" dirty="0"/>
              <a:t> </a:t>
            </a:r>
            <a:r>
              <a:rPr lang="lt-LT" sz="2000" dirty="0" err="1"/>
              <a:t>that</a:t>
            </a:r>
            <a:r>
              <a:rPr lang="lt-LT" sz="2000" dirty="0"/>
              <a:t> a </a:t>
            </a:r>
            <a:r>
              <a:rPr lang="lt-LT" sz="2000" dirty="0" err="1"/>
              <a:t>relay</a:t>
            </a:r>
            <a:r>
              <a:rPr lang="lt-LT" sz="2000" dirty="0"/>
              <a:t> </a:t>
            </a:r>
            <a:r>
              <a:rPr lang="lt-LT" sz="2000" dirty="0" err="1"/>
              <a:t>meets</a:t>
            </a:r>
            <a:r>
              <a:rPr lang="lt-LT" sz="2000" dirty="0"/>
              <a:t> </a:t>
            </a:r>
            <a:r>
              <a:rPr lang="lt-LT" sz="2000" dirty="0" err="1"/>
              <a:t>the</a:t>
            </a:r>
            <a:r>
              <a:rPr lang="lt-LT" sz="2000" dirty="0"/>
              <a:t> </a:t>
            </a:r>
            <a:r>
              <a:rPr lang="lt-LT" sz="2000" dirty="0" err="1"/>
              <a:t>published</a:t>
            </a:r>
            <a:r>
              <a:rPr lang="lt-LT" sz="2000" dirty="0"/>
              <a:t> </a:t>
            </a:r>
            <a:r>
              <a:rPr lang="lt-LT" sz="2000" dirty="0" err="1"/>
              <a:t>specification</a:t>
            </a:r>
            <a:r>
              <a:rPr lang="lt-LT" sz="2000" dirty="0"/>
              <a:t> </a:t>
            </a:r>
            <a:r>
              <a:rPr lang="lt-LT" sz="2000" dirty="0" err="1"/>
              <a:t>and</a:t>
            </a:r>
            <a:r>
              <a:rPr lang="lt-LT" sz="2000" dirty="0"/>
              <a:t> </a:t>
            </a:r>
            <a:r>
              <a:rPr lang="lt-LT" sz="2000" dirty="0" err="1"/>
              <a:t>complies</a:t>
            </a:r>
            <a:r>
              <a:rPr lang="lt-LT" sz="2000" dirty="0"/>
              <a:t> </a:t>
            </a:r>
            <a:r>
              <a:rPr lang="lt-LT" sz="2000" dirty="0" err="1"/>
              <a:t>with</a:t>
            </a:r>
            <a:r>
              <a:rPr lang="lt-LT" sz="2000" dirty="0"/>
              <a:t> </a:t>
            </a:r>
            <a:r>
              <a:rPr lang="lt-LT" sz="2000" dirty="0" err="1"/>
              <a:t>all</a:t>
            </a:r>
            <a:r>
              <a:rPr lang="lt-LT" sz="2000" dirty="0"/>
              <a:t> </a:t>
            </a:r>
            <a:r>
              <a:rPr lang="lt-LT" sz="2000" dirty="0" err="1"/>
              <a:t>relevant</a:t>
            </a:r>
            <a:r>
              <a:rPr lang="lt-LT" sz="2000" dirty="0"/>
              <a:t> </a:t>
            </a:r>
            <a:r>
              <a:rPr lang="lt-LT" sz="2000" dirty="0" err="1"/>
              <a:t>standards</a:t>
            </a:r>
            <a:r>
              <a:rPr lang="lt-LT" sz="2000" dirty="0"/>
              <a:t>. </a:t>
            </a:r>
            <a:r>
              <a:rPr lang="lt-LT" sz="2000" dirty="0" err="1"/>
              <a:t>Since</a:t>
            </a:r>
            <a:r>
              <a:rPr lang="lt-LT" sz="2000" dirty="0"/>
              <a:t> </a:t>
            </a:r>
            <a:r>
              <a:rPr lang="lt-LT" sz="2000" dirty="0" err="1"/>
              <a:t>the</a:t>
            </a:r>
            <a:r>
              <a:rPr lang="lt-LT" sz="2000" dirty="0"/>
              <a:t> </a:t>
            </a:r>
            <a:r>
              <a:rPr lang="lt-LT" sz="2000" dirty="0" err="1"/>
              <a:t>principal</a:t>
            </a:r>
            <a:r>
              <a:rPr lang="lt-LT" sz="2000" dirty="0"/>
              <a:t> </a:t>
            </a:r>
            <a:r>
              <a:rPr lang="lt-LT" sz="2000" dirty="0" err="1"/>
              <a:t>function</a:t>
            </a:r>
            <a:r>
              <a:rPr lang="lt-LT" sz="2000" dirty="0"/>
              <a:t> </a:t>
            </a:r>
            <a:r>
              <a:rPr lang="lt-LT" sz="2000" dirty="0" err="1"/>
              <a:t>of</a:t>
            </a:r>
            <a:r>
              <a:rPr lang="lt-LT" sz="2000" dirty="0"/>
              <a:t> a </a:t>
            </a:r>
            <a:r>
              <a:rPr lang="lt-LT" sz="2000" dirty="0" err="1"/>
              <a:t>protection</a:t>
            </a:r>
            <a:r>
              <a:rPr lang="lt-LT" sz="2000" dirty="0"/>
              <a:t> </a:t>
            </a:r>
            <a:r>
              <a:rPr lang="lt-LT" sz="2000" dirty="0" err="1"/>
              <a:t>relay</a:t>
            </a:r>
            <a:r>
              <a:rPr lang="lt-LT" sz="2000" dirty="0"/>
              <a:t> </a:t>
            </a:r>
            <a:r>
              <a:rPr lang="lt-LT" sz="2000" dirty="0" err="1"/>
              <a:t>is</a:t>
            </a:r>
            <a:r>
              <a:rPr lang="lt-LT" sz="2000" dirty="0"/>
              <a:t> to </a:t>
            </a:r>
            <a:r>
              <a:rPr lang="lt-LT" sz="2000" dirty="0" err="1"/>
              <a:t>operate</a:t>
            </a:r>
            <a:r>
              <a:rPr lang="lt-LT" sz="2000" dirty="0"/>
              <a:t> </a:t>
            </a:r>
            <a:r>
              <a:rPr lang="lt-LT" sz="2000" dirty="0" err="1"/>
              <a:t>correctly</a:t>
            </a:r>
            <a:r>
              <a:rPr lang="lt-LT" sz="2000" dirty="0"/>
              <a:t> </a:t>
            </a:r>
            <a:r>
              <a:rPr lang="lt-LT" sz="2000" dirty="0" err="1"/>
              <a:t>under</a:t>
            </a:r>
            <a:r>
              <a:rPr lang="lt-LT" sz="2000" dirty="0"/>
              <a:t> </a:t>
            </a:r>
            <a:r>
              <a:rPr lang="lt-LT" sz="2000" dirty="0" err="1"/>
              <a:t>abnormal</a:t>
            </a:r>
            <a:r>
              <a:rPr lang="lt-LT" sz="2000" dirty="0"/>
              <a:t> </a:t>
            </a:r>
            <a:r>
              <a:rPr lang="lt-LT" sz="2000" dirty="0" err="1"/>
              <a:t>power</a:t>
            </a:r>
            <a:r>
              <a:rPr lang="lt-LT" sz="2000" dirty="0"/>
              <a:t> </a:t>
            </a:r>
            <a:r>
              <a:rPr lang="lt-LT" sz="2000" dirty="0" err="1"/>
              <a:t>conditions</a:t>
            </a:r>
            <a:r>
              <a:rPr lang="lt-LT" sz="2000" dirty="0"/>
              <a:t>, it </a:t>
            </a:r>
            <a:r>
              <a:rPr lang="lt-LT" sz="2000" dirty="0" err="1"/>
              <a:t>is</a:t>
            </a:r>
            <a:r>
              <a:rPr lang="lt-LT" sz="2000" dirty="0"/>
              <a:t> </a:t>
            </a:r>
            <a:r>
              <a:rPr lang="lt-LT" sz="2000" dirty="0" err="1"/>
              <a:t>essential</a:t>
            </a:r>
            <a:r>
              <a:rPr lang="lt-LT" sz="2000" dirty="0"/>
              <a:t> </a:t>
            </a:r>
            <a:r>
              <a:rPr lang="lt-LT" sz="2000" dirty="0" err="1"/>
              <a:t>that</a:t>
            </a:r>
            <a:r>
              <a:rPr lang="lt-LT" sz="2000" dirty="0"/>
              <a:t> </a:t>
            </a:r>
            <a:r>
              <a:rPr lang="lt-LT" sz="2000" dirty="0" err="1"/>
              <a:t>the</a:t>
            </a:r>
            <a:r>
              <a:rPr lang="lt-LT" sz="2000" dirty="0"/>
              <a:t> </a:t>
            </a:r>
            <a:r>
              <a:rPr lang="lt-LT" sz="2000" dirty="0" err="1"/>
              <a:t>performance</a:t>
            </a:r>
            <a:r>
              <a:rPr lang="lt-LT" sz="2000" dirty="0"/>
              <a:t> be </a:t>
            </a:r>
            <a:r>
              <a:rPr lang="lt-LT" sz="2000" dirty="0" err="1"/>
              <a:t>assessed</a:t>
            </a:r>
            <a:r>
              <a:rPr lang="lt-LT" sz="2000" dirty="0"/>
              <a:t> </a:t>
            </a:r>
            <a:r>
              <a:rPr lang="lt-LT" sz="2000" dirty="0" err="1"/>
              <a:t>under</a:t>
            </a:r>
            <a:r>
              <a:rPr lang="lt-LT" sz="2000" dirty="0"/>
              <a:t> </a:t>
            </a:r>
            <a:r>
              <a:rPr lang="lt-LT" sz="2000" dirty="0" err="1"/>
              <a:t>such</a:t>
            </a:r>
            <a:r>
              <a:rPr lang="lt-LT" sz="2000" dirty="0"/>
              <a:t> </a:t>
            </a:r>
            <a:r>
              <a:rPr lang="lt-LT" sz="2000" dirty="0" err="1"/>
              <a:t>conditions</a:t>
            </a:r>
            <a:r>
              <a:rPr lang="lt-LT" sz="2000" dirty="0"/>
              <a:t>. </a:t>
            </a:r>
            <a:r>
              <a:rPr lang="lt-LT" sz="2000" dirty="0" err="1"/>
              <a:t>Comprehensive</a:t>
            </a:r>
            <a:r>
              <a:rPr lang="lt-LT" sz="2000" dirty="0"/>
              <a:t> </a:t>
            </a:r>
            <a:r>
              <a:rPr lang="lt-LT" sz="2000" dirty="0" err="1"/>
              <a:t>type</a:t>
            </a:r>
            <a:r>
              <a:rPr lang="lt-LT" sz="2000" dirty="0"/>
              <a:t> </a:t>
            </a:r>
            <a:r>
              <a:rPr lang="lt-LT" sz="2000" dirty="0" err="1"/>
              <a:t>tests</a:t>
            </a:r>
            <a:r>
              <a:rPr lang="lt-LT" sz="2000" dirty="0"/>
              <a:t> </a:t>
            </a:r>
            <a:r>
              <a:rPr lang="lt-LT" sz="2000" dirty="0" err="1"/>
              <a:t>simulating</a:t>
            </a:r>
            <a:r>
              <a:rPr lang="lt-LT" sz="2000" dirty="0"/>
              <a:t> </a:t>
            </a:r>
            <a:r>
              <a:rPr lang="lt-LT" sz="2000" dirty="0" err="1"/>
              <a:t>the</a:t>
            </a:r>
            <a:r>
              <a:rPr lang="lt-LT" sz="2000" dirty="0"/>
              <a:t> </a:t>
            </a:r>
            <a:r>
              <a:rPr lang="lt-LT" sz="2000" dirty="0" err="1"/>
              <a:t>operational</a:t>
            </a:r>
            <a:r>
              <a:rPr lang="lt-LT" sz="2000" dirty="0"/>
              <a:t> </a:t>
            </a:r>
            <a:r>
              <a:rPr lang="lt-LT" sz="2000" dirty="0" err="1"/>
              <a:t>conditions</a:t>
            </a:r>
            <a:r>
              <a:rPr lang="lt-LT" sz="2000" dirty="0"/>
              <a:t> are </a:t>
            </a:r>
            <a:r>
              <a:rPr lang="lt-LT" sz="2000" dirty="0" err="1"/>
              <a:t>therefore</a:t>
            </a:r>
            <a:r>
              <a:rPr lang="lt-LT" sz="2000" dirty="0"/>
              <a:t> </a:t>
            </a:r>
            <a:r>
              <a:rPr lang="lt-LT" sz="2000" dirty="0" err="1"/>
              <a:t>conducted</a:t>
            </a:r>
            <a:r>
              <a:rPr lang="lt-LT" sz="2000" dirty="0"/>
              <a:t> at </a:t>
            </a:r>
            <a:r>
              <a:rPr lang="lt-LT" sz="2000" dirty="0" err="1"/>
              <a:t>the</a:t>
            </a:r>
            <a:r>
              <a:rPr lang="lt-LT" sz="2000" dirty="0"/>
              <a:t> </a:t>
            </a:r>
            <a:r>
              <a:rPr lang="lt-LT" sz="2000" dirty="0" err="1"/>
              <a:t>manufacturer's</a:t>
            </a:r>
            <a:r>
              <a:rPr lang="lt-LT" sz="2000" dirty="0"/>
              <a:t> </a:t>
            </a:r>
            <a:r>
              <a:rPr lang="lt-LT" sz="2000" dirty="0" err="1"/>
              <a:t>works</a:t>
            </a:r>
            <a:r>
              <a:rPr lang="lt-LT" sz="2000" dirty="0"/>
              <a:t> </a:t>
            </a:r>
            <a:r>
              <a:rPr lang="lt-LT" sz="2000" dirty="0" err="1"/>
              <a:t>during</a:t>
            </a:r>
            <a:r>
              <a:rPr lang="lt-LT" sz="2000" dirty="0"/>
              <a:t> </a:t>
            </a:r>
            <a:r>
              <a:rPr lang="lt-LT" sz="2000" dirty="0" err="1"/>
              <a:t>the</a:t>
            </a:r>
            <a:r>
              <a:rPr lang="lt-LT" sz="2000" dirty="0"/>
              <a:t> </a:t>
            </a:r>
            <a:r>
              <a:rPr lang="lt-LT" sz="2000" dirty="0" err="1"/>
              <a:t>development</a:t>
            </a:r>
            <a:r>
              <a:rPr lang="lt-LT" sz="2000" dirty="0"/>
              <a:t> </a:t>
            </a:r>
            <a:r>
              <a:rPr lang="lt-LT" sz="2000" dirty="0" err="1"/>
              <a:t>and</a:t>
            </a:r>
            <a:r>
              <a:rPr lang="lt-LT" sz="2000" dirty="0"/>
              <a:t> </a:t>
            </a:r>
            <a:r>
              <a:rPr lang="lt-LT" sz="2000" dirty="0" err="1"/>
              <a:t>certification</a:t>
            </a:r>
            <a:r>
              <a:rPr lang="lt-LT" sz="2000" dirty="0"/>
              <a:t> </a:t>
            </a:r>
            <a:r>
              <a:rPr lang="lt-LT" sz="2000" dirty="0" err="1"/>
              <a:t>of</a:t>
            </a:r>
            <a:r>
              <a:rPr lang="lt-LT" sz="2000" dirty="0"/>
              <a:t> </a:t>
            </a:r>
            <a:r>
              <a:rPr lang="lt-LT" sz="2000" dirty="0" err="1"/>
              <a:t>the</a:t>
            </a:r>
            <a:r>
              <a:rPr lang="lt-LT" sz="2000" dirty="0"/>
              <a:t> </a:t>
            </a:r>
            <a:r>
              <a:rPr lang="lt-LT" sz="2000" dirty="0" err="1"/>
              <a:t>equipment</a:t>
            </a:r>
            <a:r>
              <a:rPr lang="lt-LT" sz="2000" dirty="0"/>
              <a:t>.</a:t>
            </a:r>
            <a:endParaRPr lang="en-US" sz="2000" dirty="0"/>
          </a:p>
          <a:p>
            <a:r>
              <a:rPr lang="lt-LT" sz="2000" dirty="0" err="1"/>
              <a:t>The</a:t>
            </a:r>
            <a:r>
              <a:rPr lang="lt-LT" sz="2000" dirty="0"/>
              <a:t> </a:t>
            </a:r>
            <a:r>
              <a:rPr lang="lt-LT" sz="2000" dirty="0" err="1"/>
              <a:t>standards</a:t>
            </a:r>
            <a:r>
              <a:rPr lang="lt-LT" sz="2000" dirty="0"/>
              <a:t> </a:t>
            </a:r>
            <a:r>
              <a:rPr lang="lt-LT" sz="2000" dirty="0" err="1"/>
              <a:t>that</a:t>
            </a:r>
            <a:r>
              <a:rPr lang="lt-LT" sz="2000" dirty="0"/>
              <a:t> </a:t>
            </a:r>
            <a:r>
              <a:rPr lang="lt-LT" sz="2000" dirty="0" err="1"/>
              <a:t>cover</a:t>
            </a:r>
            <a:r>
              <a:rPr lang="lt-LT" sz="2000" dirty="0"/>
              <a:t> </a:t>
            </a:r>
            <a:r>
              <a:rPr lang="lt-LT" sz="2000" dirty="0" err="1"/>
              <a:t>most</a:t>
            </a:r>
            <a:r>
              <a:rPr lang="lt-LT" sz="2000" dirty="0"/>
              <a:t> </a:t>
            </a:r>
            <a:r>
              <a:rPr lang="lt-LT" sz="2000" dirty="0" err="1"/>
              <a:t>aspects</a:t>
            </a:r>
            <a:r>
              <a:rPr lang="lt-LT" sz="2000" dirty="0"/>
              <a:t> </a:t>
            </a:r>
            <a:r>
              <a:rPr lang="lt-LT" sz="2000" dirty="0" err="1"/>
              <a:t>of</a:t>
            </a:r>
            <a:r>
              <a:rPr lang="lt-LT" sz="2000" dirty="0"/>
              <a:t> </a:t>
            </a:r>
            <a:r>
              <a:rPr lang="lt-LT" sz="2000" dirty="0" err="1"/>
              <a:t>relay</a:t>
            </a:r>
            <a:r>
              <a:rPr lang="lt-LT" sz="2000" dirty="0"/>
              <a:t> </a:t>
            </a:r>
            <a:r>
              <a:rPr lang="lt-LT" sz="2000" dirty="0" err="1"/>
              <a:t>performance</a:t>
            </a:r>
            <a:r>
              <a:rPr lang="lt-LT" sz="2000" dirty="0"/>
              <a:t> are IEC 60255 </a:t>
            </a:r>
            <a:r>
              <a:rPr lang="lt-LT" sz="2000" dirty="0" err="1"/>
              <a:t>and</a:t>
            </a:r>
            <a:r>
              <a:rPr lang="lt-LT" sz="2000" dirty="0"/>
              <a:t> ANSI C37.90. </a:t>
            </a:r>
            <a:r>
              <a:rPr lang="lt-LT" sz="2000" dirty="0" err="1"/>
              <a:t>However</a:t>
            </a:r>
            <a:r>
              <a:rPr lang="lt-LT" sz="2000" dirty="0"/>
              <a:t> </a:t>
            </a:r>
            <a:r>
              <a:rPr lang="lt-LT" sz="2000" dirty="0" err="1"/>
              <a:t>compliance</a:t>
            </a:r>
            <a:r>
              <a:rPr lang="lt-LT" sz="2000" dirty="0"/>
              <a:t> </a:t>
            </a:r>
            <a:r>
              <a:rPr lang="lt-LT" sz="2000" dirty="0" err="1"/>
              <a:t>may</a:t>
            </a:r>
            <a:r>
              <a:rPr lang="lt-LT" sz="2000" dirty="0"/>
              <a:t> also </a:t>
            </a:r>
            <a:r>
              <a:rPr lang="lt-LT" sz="2000" dirty="0" err="1"/>
              <a:t>involve</a:t>
            </a:r>
            <a:r>
              <a:rPr lang="lt-LT" sz="2000" dirty="0"/>
              <a:t> </a:t>
            </a:r>
            <a:r>
              <a:rPr lang="lt-LT" sz="2000" dirty="0" err="1"/>
              <a:t>consideration</a:t>
            </a:r>
            <a:r>
              <a:rPr lang="lt-LT" sz="2000" dirty="0"/>
              <a:t> </a:t>
            </a:r>
            <a:r>
              <a:rPr lang="lt-LT" sz="2000" dirty="0" err="1"/>
              <a:t>of</a:t>
            </a:r>
            <a:r>
              <a:rPr lang="lt-LT" sz="2000" dirty="0"/>
              <a:t> </a:t>
            </a:r>
            <a:r>
              <a:rPr lang="lt-LT" sz="2000" dirty="0" err="1"/>
              <a:t>the</a:t>
            </a:r>
            <a:r>
              <a:rPr lang="lt-LT" sz="2000" dirty="0"/>
              <a:t> </a:t>
            </a:r>
            <a:r>
              <a:rPr lang="lt-LT" sz="2000" dirty="0" err="1"/>
              <a:t>requirements</a:t>
            </a:r>
            <a:r>
              <a:rPr lang="lt-LT" sz="2000" dirty="0"/>
              <a:t> </a:t>
            </a:r>
            <a:r>
              <a:rPr lang="lt-LT" sz="2000" dirty="0" err="1"/>
              <a:t>of</a:t>
            </a:r>
            <a:r>
              <a:rPr lang="lt-LT" sz="2000" dirty="0"/>
              <a:t> IEC 61000, 60068 </a:t>
            </a:r>
            <a:r>
              <a:rPr lang="lt-LT" sz="2000" dirty="0" err="1"/>
              <a:t>and</a:t>
            </a:r>
            <a:r>
              <a:rPr lang="lt-LT" sz="2000" dirty="0"/>
              <a:t> 60529, </a:t>
            </a:r>
            <a:r>
              <a:rPr lang="lt-LT" sz="2000" dirty="0" err="1"/>
              <a:t>while</a:t>
            </a:r>
            <a:r>
              <a:rPr lang="lt-LT" sz="2000" dirty="0"/>
              <a:t> </a:t>
            </a:r>
            <a:r>
              <a:rPr lang="lt-LT" sz="2000" dirty="0" err="1"/>
              <a:t>products</a:t>
            </a:r>
            <a:r>
              <a:rPr lang="lt-LT" sz="2000" dirty="0"/>
              <a:t> </a:t>
            </a:r>
            <a:r>
              <a:rPr lang="lt-LT" sz="2000" dirty="0" err="1"/>
              <a:t>intended</a:t>
            </a:r>
            <a:r>
              <a:rPr lang="lt-LT" sz="2000" dirty="0"/>
              <a:t> </a:t>
            </a:r>
            <a:r>
              <a:rPr lang="lt-LT" sz="2000" dirty="0" err="1"/>
              <a:t>for</a:t>
            </a:r>
            <a:r>
              <a:rPr lang="lt-LT" sz="2000" dirty="0"/>
              <a:t> </a:t>
            </a:r>
            <a:r>
              <a:rPr lang="lt-LT" sz="2000" dirty="0" err="1"/>
              <a:t>use</a:t>
            </a:r>
            <a:r>
              <a:rPr lang="lt-LT" sz="2000" dirty="0"/>
              <a:t> </a:t>
            </a:r>
            <a:r>
              <a:rPr lang="lt-LT" sz="2000" dirty="0" err="1"/>
              <a:t>in</a:t>
            </a:r>
            <a:r>
              <a:rPr lang="lt-LT" sz="2000" dirty="0"/>
              <a:t> </a:t>
            </a:r>
            <a:r>
              <a:rPr lang="lt-LT" sz="2000" dirty="0" err="1"/>
              <a:t>the</a:t>
            </a:r>
            <a:r>
              <a:rPr lang="lt-LT" sz="2000" dirty="0"/>
              <a:t> EEC also </a:t>
            </a:r>
            <a:r>
              <a:rPr lang="lt-LT" sz="2000" dirty="0" err="1"/>
              <a:t>have</a:t>
            </a:r>
            <a:r>
              <a:rPr lang="lt-LT" sz="2000" dirty="0"/>
              <a:t> to </a:t>
            </a:r>
            <a:r>
              <a:rPr lang="lt-LT" sz="2000" dirty="0" err="1"/>
              <a:t>comply</a:t>
            </a:r>
            <a:r>
              <a:rPr lang="lt-LT" sz="2000" dirty="0"/>
              <a:t> </a:t>
            </a:r>
            <a:r>
              <a:rPr lang="lt-LT" sz="2000" dirty="0" err="1"/>
              <a:t>with</a:t>
            </a:r>
            <a:r>
              <a:rPr lang="lt-LT" sz="2000" dirty="0"/>
              <a:t> </a:t>
            </a:r>
            <a:r>
              <a:rPr lang="lt-LT" sz="2000" dirty="0" err="1"/>
              <a:t>the</a:t>
            </a:r>
            <a:r>
              <a:rPr lang="lt-LT" sz="2000" dirty="0"/>
              <a:t> </a:t>
            </a:r>
            <a:r>
              <a:rPr lang="lt-LT" sz="2000" dirty="0" err="1"/>
              <a:t>requirements</a:t>
            </a:r>
            <a:r>
              <a:rPr lang="lt-LT" sz="2000" dirty="0"/>
              <a:t> </a:t>
            </a:r>
            <a:r>
              <a:rPr lang="lt-LT" sz="2000" dirty="0" err="1"/>
              <a:t>of</a:t>
            </a:r>
            <a:r>
              <a:rPr lang="lt-LT" sz="2000" dirty="0"/>
              <a:t> </a:t>
            </a:r>
            <a:r>
              <a:rPr lang="lt-LT" sz="2000" dirty="0" err="1"/>
              <a:t>Directives</a:t>
            </a:r>
            <a:r>
              <a:rPr lang="lt-LT" sz="2000" dirty="0"/>
              <a:t> 89/336/EEC </a:t>
            </a:r>
            <a:r>
              <a:rPr lang="lt-LT" sz="2000" dirty="0" err="1"/>
              <a:t>and</a:t>
            </a:r>
            <a:r>
              <a:rPr lang="lt-LT" sz="2000" dirty="0"/>
              <a:t> 73/23/EEC. </a:t>
            </a:r>
            <a:r>
              <a:rPr lang="lt-LT" sz="2000" dirty="0" err="1"/>
              <a:t>Since</a:t>
            </a:r>
            <a:r>
              <a:rPr lang="lt-LT" sz="2000" dirty="0"/>
              <a:t> </a:t>
            </a:r>
            <a:r>
              <a:rPr lang="lt-LT" sz="2000" dirty="0" err="1"/>
              <a:t>type</a:t>
            </a:r>
            <a:r>
              <a:rPr lang="lt-LT" sz="2000" dirty="0"/>
              <a:t> testing </a:t>
            </a:r>
            <a:r>
              <a:rPr lang="lt-LT" sz="2000" dirty="0" err="1"/>
              <a:t>of</a:t>
            </a:r>
            <a:r>
              <a:rPr lang="lt-LT" sz="2000" dirty="0"/>
              <a:t> a </a:t>
            </a:r>
            <a:r>
              <a:rPr lang="lt-LT" sz="2000" dirty="0" err="1"/>
              <a:t>digital</a:t>
            </a:r>
            <a:r>
              <a:rPr lang="lt-LT" sz="2000" dirty="0"/>
              <a:t> </a:t>
            </a:r>
            <a:r>
              <a:rPr lang="lt-LT" sz="2000" dirty="0" err="1"/>
              <a:t>or</a:t>
            </a:r>
            <a:r>
              <a:rPr lang="lt-LT" sz="2000" dirty="0"/>
              <a:t> </a:t>
            </a:r>
            <a:r>
              <a:rPr lang="lt-LT" sz="2000" dirty="0" err="1"/>
              <a:t>numerical</a:t>
            </a:r>
            <a:r>
              <a:rPr lang="lt-LT" sz="2000" dirty="0"/>
              <a:t> </a:t>
            </a:r>
            <a:r>
              <a:rPr lang="lt-LT" sz="2000" dirty="0" err="1"/>
              <a:t>relay</a:t>
            </a:r>
            <a:r>
              <a:rPr lang="lt-LT" sz="2000" dirty="0"/>
              <a:t> </a:t>
            </a:r>
            <a:r>
              <a:rPr lang="lt-LT" sz="2000" dirty="0" err="1"/>
              <a:t>involves</a:t>
            </a:r>
            <a:r>
              <a:rPr lang="lt-LT" sz="2000" dirty="0"/>
              <a:t> testing </a:t>
            </a:r>
            <a:r>
              <a:rPr lang="lt-LT" sz="2000" dirty="0" err="1"/>
              <a:t>of</a:t>
            </a:r>
            <a:r>
              <a:rPr lang="lt-LT" sz="2000" dirty="0"/>
              <a:t> </a:t>
            </a:r>
            <a:r>
              <a:rPr lang="lt-LT" sz="2000" dirty="0" err="1"/>
              <a:t>software</a:t>
            </a:r>
            <a:r>
              <a:rPr lang="lt-LT" sz="2000" dirty="0"/>
              <a:t> </a:t>
            </a:r>
            <a:r>
              <a:rPr lang="lt-LT" sz="2000" dirty="0" err="1"/>
              <a:t>as</a:t>
            </a:r>
            <a:r>
              <a:rPr lang="lt-LT" sz="2000" dirty="0"/>
              <a:t> </a:t>
            </a:r>
            <a:r>
              <a:rPr lang="lt-LT" sz="2000" dirty="0" err="1"/>
              <a:t>well</a:t>
            </a:r>
            <a:r>
              <a:rPr lang="lt-LT" sz="2000" dirty="0"/>
              <a:t> </a:t>
            </a:r>
            <a:r>
              <a:rPr lang="lt-LT" sz="2000" dirty="0" err="1"/>
              <a:t>as</a:t>
            </a:r>
            <a:r>
              <a:rPr lang="lt-LT" sz="2000" dirty="0"/>
              <a:t> </a:t>
            </a:r>
            <a:r>
              <a:rPr lang="lt-LT" sz="2000" dirty="0" err="1"/>
              <a:t>hardware</a:t>
            </a:r>
            <a:r>
              <a:rPr lang="lt-LT" sz="2000" dirty="0"/>
              <a:t>, </a:t>
            </a:r>
            <a:r>
              <a:rPr lang="lt-LT" sz="2000" dirty="0" err="1"/>
              <a:t>the</a:t>
            </a:r>
            <a:r>
              <a:rPr lang="lt-LT" sz="2000" dirty="0"/>
              <a:t> </a:t>
            </a:r>
            <a:r>
              <a:rPr lang="lt-LT" sz="2000" dirty="0" err="1"/>
              <a:t>type</a:t>
            </a:r>
            <a:r>
              <a:rPr lang="lt-LT" sz="2000" dirty="0"/>
              <a:t> testing </a:t>
            </a:r>
            <a:r>
              <a:rPr lang="lt-LT" sz="2000" dirty="0" err="1"/>
              <a:t>process</a:t>
            </a:r>
            <a:r>
              <a:rPr lang="lt-LT" sz="2000" dirty="0"/>
              <a:t> </a:t>
            </a:r>
            <a:r>
              <a:rPr lang="lt-LT" sz="2000" dirty="0" err="1"/>
              <a:t>is</a:t>
            </a:r>
            <a:r>
              <a:rPr lang="lt-LT" sz="2000" dirty="0"/>
              <a:t> </a:t>
            </a:r>
            <a:r>
              <a:rPr lang="lt-LT" sz="2000" dirty="0" err="1"/>
              <a:t>very</a:t>
            </a:r>
            <a:r>
              <a:rPr lang="lt-LT" sz="2000" dirty="0"/>
              <a:t> </a:t>
            </a:r>
            <a:r>
              <a:rPr lang="lt-LT" sz="2000" dirty="0" err="1"/>
              <a:t>complicated</a:t>
            </a:r>
            <a:r>
              <a:rPr lang="lt-LT" sz="2000" dirty="0"/>
              <a:t> </a:t>
            </a:r>
            <a:r>
              <a:rPr lang="lt-LT" sz="2000" dirty="0" err="1"/>
              <a:t>and</a:t>
            </a:r>
            <a:r>
              <a:rPr lang="lt-LT" sz="2000" dirty="0"/>
              <a:t> </a:t>
            </a:r>
            <a:r>
              <a:rPr lang="lt-LT" sz="2000" dirty="0" err="1"/>
              <a:t>more</a:t>
            </a:r>
            <a:r>
              <a:rPr lang="lt-LT" sz="2000" dirty="0"/>
              <a:t> </a:t>
            </a:r>
            <a:r>
              <a:rPr lang="lt-LT" sz="2000" dirty="0" err="1"/>
              <a:t>involved</a:t>
            </a:r>
            <a:r>
              <a:rPr lang="lt-LT" sz="2000" dirty="0"/>
              <a:t> </a:t>
            </a:r>
            <a:r>
              <a:rPr lang="lt-LT" sz="2000" dirty="0" err="1"/>
              <a:t>than</a:t>
            </a:r>
            <a:r>
              <a:rPr lang="lt-LT" sz="2000" dirty="0"/>
              <a:t> a </a:t>
            </a:r>
            <a:r>
              <a:rPr lang="lt-LT" sz="2000" dirty="0" err="1"/>
              <a:t>static</a:t>
            </a:r>
            <a:r>
              <a:rPr lang="lt-LT" sz="2000" dirty="0"/>
              <a:t> </a:t>
            </a:r>
            <a:r>
              <a:rPr lang="lt-LT" sz="2000" dirty="0" err="1"/>
              <a:t>or</a:t>
            </a:r>
            <a:r>
              <a:rPr lang="lt-LT" sz="2000" dirty="0"/>
              <a:t> </a:t>
            </a:r>
            <a:r>
              <a:rPr lang="lt-LT" sz="2000" dirty="0" err="1"/>
              <a:t>electromechanical</a:t>
            </a:r>
            <a:r>
              <a:rPr lang="lt-LT" sz="2000" dirty="0"/>
              <a:t> </a:t>
            </a:r>
            <a:r>
              <a:rPr lang="lt-LT" sz="2000" dirty="0" err="1"/>
              <a:t>relay</a:t>
            </a:r>
            <a:r>
              <a:rPr lang="lt-LT" sz="2000" dirty="0"/>
              <a:t>.</a:t>
            </a:r>
            <a:endParaRPr lang="en-US" sz="2000" dirty="0"/>
          </a:p>
        </p:txBody>
      </p:sp>
    </p:spTree>
    <p:extLst>
      <p:ext uri="{BB962C8B-B14F-4D97-AF65-F5344CB8AC3E}">
        <p14:creationId xmlns:p14="http://schemas.microsoft.com/office/powerpoint/2010/main" val="348272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5940088"/>
          </a:xfrm>
          <a:prstGeom prst="rect">
            <a:avLst/>
          </a:prstGeom>
        </p:spPr>
        <p:txBody>
          <a:bodyPr wrap="square">
            <a:spAutoFit/>
          </a:bodyPr>
          <a:lstStyle/>
          <a:p>
            <a:r>
              <a:rPr lang="lt-LT" sz="2000" b="1" u="sng" dirty="0" err="1"/>
              <a:t>Commissioning</a:t>
            </a:r>
            <a:r>
              <a:rPr lang="lt-LT" sz="2000" b="1" u="sng" dirty="0"/>
              <a:t> </a:t>
            </a:r>
            <a:r>
              <a:rPr lang="lt-LT" sz="2000" b="1" u="sng" dirty="0" err="1"/>
              <a:t>Tests</a:t>
            </a:r>
            <a:endParaRPr lang="en-US" sz="2000" u="sng" dirty="0"/>
          </a:p>
          <a:p>
            <a:r>
              <a:rPr lang="lt-LT" sz="2000" dirty="0" err="1"/>
              <a:t>These</a:t>
            </a:r>
            <a:r>
              <a:rPr lang="lt-LT" sz="2000" dirty="0"/>
              <a:t> </a:t>
            </a:r>
            <a:r>
              <a:rPr lang="lt-LT" sz="2000" dirty="0" err="1"/>
              <a:t>tests</a:t>
            </a:r>
            <a:r>
              <a:rPr lang="lt-LT" sz="2000" dirty="0"/>
              <a:t> are </a:t>
            </a:r>
            <a:r>
              <a:rPr lang="lt-LT" sz="2000" dirty="0" err="1"/>
              <a:t>designed</a:t>
            </a:r>
            <a:r>
              <a:rPr lang="lt-LT" sz="2000" dirty="0"/>
              <a:t> to </a:t>
            </a:r>
            <a:r>
              <a:rPr lang="lt-LT" sz="2000" dirty="0" err="1"/>
              <a:t>prove</a:t>
            </a:r>
            <a:r>
              <a:rPr lang="lt-LT" sz="2000" dirty="0"/>
              <a:t> </a:t>
            </a:r>
            <a:r>
              <a:rPr lang="lt-LT" sz="2000" dirty="0" err="1"/>
              <a:t>that</a:t>
            </a:r>
            <a:r>
              <a:rPr lang="lt-LT" sz="2000" dirty="0"/>
              <a:t> a </a:t>
            </a:r>
            <a:r>
              <a:rPr lang="lt-LT" sz="2000" dirty="0" err="1"/>
              <a:t>particular</a:t>
            </a:r>
            <a:r>
              <a:rPr lang="lt-LT" sz="2000" dirty="0"/>
              <a:t> </a:t>
            </a:r>
            <a:r>
              <a:rPr lang="lt-LT" sz="2000" dirty="0" err="1"/>
              <a:t>protection</a:t>
            </a:r>
            <a:r>
              <a:rPr lang="lt-LT" sz="2000" dirty="0"/>
              <a:t> </a:t>
            </a:r>
            <a:r>
              <a:rPr lang="lt-LT" sz="2000" dirty="0" err="1"/>
              <a:t>scheme</a:t>
            </a:r>
            <a:r>
              <a:rPr lang="lt-LT" sz="2000" dirty="0"/>
              <a:t> </a:t>
            </a:r>
            <a:r>
              <a:rPr lang="lt-LT" sz="2000" dirty="0" err="1"/>
              <a:t>has</a:t>
            </a:r>
            <a:r>
              <a:rPr lang="lt-LT" sz="2000" dirty="0"/>
              <a:t> </a:t>
            </a:r>
            <a:r>
              <a:rPr lang="lt-LT" sz="2000" dirty="0" err="1"/>
              <a:t>been</a:t>
            </a:r>
            <a:r>
              <a:rPr lang="lt-LT" sz="2000" dirty="0"/>
              <a:t> </a:t>
            </a:r>
            <a:r>
              <a:rPr lang="lt-LT" sz="2000" dirty="0" err="1"/>
              <a:t>installed</a:t>
            </a:r>
            <a:r>
              <a:rPr lang="lt-LT" sz="2000" dirty="0"/>
              <a:t> </a:t>
            </a:r>
            <a:r>
              <a:rPr lang="lt-LT" sz="2000" dirty="0" err="1"/>
              <a:t>correctly</a:t>
            </a:r>
            <a:r>
              <a:rPr lang="lt-LT" sz="2000" dirty="0"/>
              <a:t> </a:t>
            </a:r>
            <a:r>
              <a:rPr lang="lt-LT" sz="2000" dirty="0" err="1"/>
              <a:t>prior</a:t>
            </a:r>
            <a:r>
              <a:rPr lang="lt-LT" sz="2000" dirty="0"/>
              <a:t> to </a:t>
            </a:r>
            <a:r>
              <a:rPr lang="lt-LT" sz="2000" dirty="0" err="1"/>
              <a:t>setting</a:t>
            </a:r>
            <a:r>
              <a:rPr lang="lt-LT" sz="2000" dirty="0"/>
              <a:t> to </a:t>
            </a:r>
            <a:r>
              <a:rPr lang="lt-LT" sz="2000" dirty="0" err="1"/>
              <a:t>work</a:t>
            </a:r>
            <a:r>
              <a:rPr lang="lt-LT" sz="2000" dirty="0"/>
              <a:t>. </a:t>
            </a:r>
            <a:r>
              <a:rPr lang="lt-LT" sz="2000" dirty="0" err="1"/>
              <a:t>All</a:t>
            </a:r>
            <a:r>
              <a:rPr lang="lt-LT" sz="2000" dirty="0"/>
              <a:t> </a:t>
            </a:r>
            <a:r>
              <a:rPr lang="lt-LT" sz="2000" dirty="0" err="1"/>
              <a:t>aspects</a:t>
            </a:r>
            <a:r>
              <a:rPr lang="lt-LT" sz="2000" dirty="0"/>
              <a:t> </a:t>
            </a:r>
            <a:r>
              <a:rPr lang="lt-LT" sz="2000" dirty="0" err="1"/>
              <a:t>of</a:t>
            </a:r>
            <a:r>
              <a:rPr lang="lt-LT" sz="2000" dirty="0"/>
              <a:t> </a:t>
            </a:r>
            <a:r>
              <a:rPr lang="lt-LT" sz="2000" dirty="0" err="1"/>
              <a:t>the</a:t>
            </a:r>
            <a:r>
              <a:rPr lang="lt-LT" sz="2000" dirty="0"/>
              <a:t> </a:t>
            </a:r>
            <a:r>
              <a:rPr lang="lt-LT" sz="2000" dirty="0" err="1"/>
              <a:t>scheme</a:t>
            </a:r>
            <a:r>
              <a:rPr lang="lt-LT" sz="2000" dirty="0"/>
              <a:t> are </a:t>
            </a:r>
            <a:r>
              <a:rPr lang="lt-LT" sz="2000" dirty="0" err="1"/>
              <a:t>thoroughly</a:t>
            </a:r>
            <a:r>
              <a:rPr lang="lt-LT" sz="2000" dirty="0"/>
              <a:t> </a:t>
            </a:r>
            <a:r>
              <a:rPr lang="lt-LT" sz="2000" dirty="0" err="1"/>
              <a:t>checked</a:t>
            </a:r>
            <a:r>
              <a:rPr lang="lt-LT" sz="2000" dirty="0"/>
              <a:t>, </a:t>
            </a:r>
            <a:r>
              <a:rPr lang="lt-LT" sz="2000" dirty="0" err="1"/>
              <a:t>from</a:t>
            </a:r>
            <a:r>
              <a:rPr lang="lt-LT" sz="2000" dirty="0"/>
              <a:t> </a:t>
            </a:r>
            <a:r>
              <a:rPr lang="lt-LT" sz="2000" dirty="0" err="1"/>
              <a:t>installation</a:t>
            </a:r>
            <a:r>
              <a:rPr lang="lt-LT" sz="2000" dirty="0"/>
              <a:t> </a:t>
            </a:r>
            <a:r>
              <a:rPr lang="lt-LT" sz="2000" dirty="0" err="1"/>
              <a:t>of</a:t>
            </a:r>
            <a:r>
              <a:rPr lang="lt-LT" sz="2000" dirty="0"/>
              <a:t> </a:t>
            </a:r>
            <a:r>
              <a:rPr lang="lt-LT" sz="2000" dirty="0" err="1"/>
              <a:t>the</a:t>
            </a:r>
            <a:r>
              <a:rPr lang="lt-LT" sz="2000" dirty="0"/>
              <a:t> </a:t>
            </a:r>
            <a:r>
              <a:rPr lang="lt-LT" sz="2000" dirty="0" err="1"/>
              <a:t>correct</a:t>
            </a:r>
            <a:r>
              <a:rPr lang="lt-LT" sz="2000" dirty="0"/>
              <a:t> </a:t>
            </a:r>
            <a:r>
              <a:rPr lang="lt-LT" sz="2000" dirty="0" err="1"/>
              <a:t>equipment</a:t>
            </a:r>
            <a:r>
              <a:rPr lang="lt-LT" sz="2000" dirty="0"/>
              <a:t> </a:t>
            </a:r>
            <a:r>
              <a:rPr lang="lt-LT" sz="2000" dirty="0" err="1"/>
              <a:t>through</a:t>
            </a:r>
            <a:r>
              <a:rPr lang="lt-LT" sz="2000" dirty="0"/>
              <a:t> </a:t>
            </a:r>
            <a:r>
              <a:rPr lang="lt-LT" sz="2000" dirty="0" err="1"/>
              <a:t>wiring</a:t>
            </a:r>
            <a:r>
              <a:rPr lang="lt-LT" sz="2000" dirty="0"/>
              <a:t> </a:t>
            </a:r>
            <a:r>
              <a:rPr lang="lt-LT" sz="2000" dirty="0" err="1"/>
              <a:t>checks</a:t>
            </a:r>
            <a:r>
              <a:rPr lang="lt-LT" sz="2000" dirty="0"/>
              <a:t> </a:t>
            </a:r>
            <a:r>
              <a:rPr lang="lt-LT" sz="2000" dirty="0" err="1"/>
              <a:t>and</a:t>
            </a:r>
            <a:r>
              <a:rPr lang="lt-LT" sz="2000" dirty="0"/>
              <a:t> </a:t>
            </a:r>
            <a:r>
              <a:rPr lang="lt-LT" sz="2000" dirty="0" err="1"/>
              <a:t>operation</a:t>
            </a:r>
            <a:r>
              <a:rPr lang="lt-LT" sz="2000" dirty="0"/>
              <a:t> </a:t>
            </a:r>
            <a:r>
              <a:rPr lang="lt-LT" sz="2000" dirty="0" err="1"/>
              <a:t>checks</a:t>
            </a:r>
            <a:r>
              <a:rPr lang="lt-LT" sz="2000" dirty="0"/>
              <a:t> </a:t>
            </a:r>
            <a:r>
              <a:rPr lang="lt-LT" sz="2000" dirty="0" err="1"/>
              <a:t>of</a:t>
            </a:r>
            <a:r>
              <a:rPr lang="lt-LT" sz="2000" dirty="0"/>
              <a:t> </a:t>
            </a:r>
            <a:r>
              <a:rPr lang="lt-LT" sz="2000" dirty="0" err="1"/>
              <a:t>the</a:t>
            </a:r>
            <a:r>
              <a:rPr lang="lt-LT" sz="2000" dirty="0"/>
              <a:t> </a:t>
            </a:r>
            <a:r>
              <a:rPr lang="lt-LT" sz="2000" dirty="0" err="1"/>
              <a:t>individual</a:t>
            </a:r>
            <a:r>
              <a:rPr lang="lt-LT" sz="2000" dirty="0"/>
              <a:t> </a:t>
            </a:r>
            <a:r>
              <a:rPr lang="lt-LT" sz="2000" dirty="0" err="1"/>
              <a:t>items</a:t>
            </a:r>
            <a:r>
              <a:rPr lang="lt-LT" sz="2000" dirty="0"/>
              <a:t> </a:t>
            </a:r>
            <a:r>
              <a:rPr lang="lt-LT" sz="2000" dirty="0" err="1"/>
              <a:t>of</a:t>
            </a:r>
            <a:r>
              <a:rPr lang="lt-LT" sz="2000" dirty="0"/>
              <a:t> </a:t>
            </a:r>
            <a:r>
              <a:rPr lang="lt-LT" sz="2000" dirty="0" err="1"/>
              <a:t>equipment</a:t>
            </a:r>
            <a:r>
              <a:rPr lang="lt-LT" sz="2000" dirty="0"/>
              <a:t>, </a:t>
            </a:r>
            <a:r>
              <a:rPr lang="lt-LT" sz="2000" dirty="0" err="1"/>
              <a:t>finishing</a:t>
            </a:r>
            <a:r>
              <a:rPr lang="lt-LT" sz="2000" dirty="0"/>
              <a:t> </a:t>
            </a:r>
            <a:r>
              <a:rPr lang="lt-LT" sz="2000" dirty="0" err="1"/>
              <a:t>with</a:t>
            </a:r>
            <a:r>
              <a:rPr lang="lt-LT" sz="2000" dirty="0"/>
              <a:t> testing </a:t>
            </a:r>
            <a:r>
              <a:rPr lang="lt-LT" sz="2000" dirty="0" err="1"/>
              <a:t>of</a:t>
            </a:r>
            <a:r>
              <a:rPr lang="lt-LT" sz="2000" dirty="0"/>
              <a:t> </a:t>
            </a:r>
            <a:r>
              <a:rPr lang="lt-LT" sz="2000" dirty="0" err="1"/>
              <a:t>the</a:t>
            </a:r>
            <a:r>
              <a:rPr lang="lt-LT" sz="2000" dirty="0"/>
              <a:t> </a:t>
            </a:r>
            <a:r>
              <a:rPr lang="lt-LT" sz="2000" dirty="0" err="1"/>
              <a:t>complete</a:t>
            </a:r>
            <a:r>
              <a:rPr lang="lt-LT" sz="2000" dirty="0"/>
              <a:t> </a:t>
            </a:r>
            <a:r>
              <a:rPr lang="lt-LT" sz="2000" dirty="0" err="1"/>
              <a:t>scheme</a:t>
            </a:r>
            <a:r>
              <a:rPr lang="lt-LT" sz="2000" dirty="0" smtClean="0"/>
              <a:t>.</a:t>
            </a:r>
          </a:p>
          <a:p>
            <a:r>
              <a:rPr lang="lt-LT" sz="2000" b="1" u="sng" dirty="0" err="1"/>
              <a:t>Periodic</a:t>
            </a:r>
            <a:r>
              <a:rPr lang="lt-LT" sz="2000" b="1" u="sng" dirty="0"/>
              <a:t> </a:t>
            </a:r>
            <a:r>
              <a:rPr lang="lt-LT" sz="2000" b="1" u="sng" dirty="0" err="1"/>
              <a:t>Maintenance</a:t>
            </a:r>
            <a:r>
              <a:rPr lang="lt-LT" sz="2000" b="1" u="sng" dirty="0"/>
              <a:t> </a:t>
            </a:r>
            <a:r>
              <a:rPr lang="lt-LT" sz="2000" b="1" u="sng" dirty="0" err="1"/>
              <a:t>Checks</a:t>
            </a:r>
            <a:endParaRPr lang="en-US" sz="2000" u="sng" dirty="0"/>
          </a:p>
          <a:p>
            <a:r>
              <a:rPr lang="lt-LT" sz="2000" dirty="0" err="1"/>
              <a:t>These</a:t>
            </a:r>
            <a:r>
              <a:rPr lang="lt-LT" sz="2000" dirty="0"/>
              <a:t> are </a:t>
            </a:r>
            <a:r>
              <a:rPr lang="lt-LT" sz="2000" dirty="0" err="1"/>
              <a:t>required</a:t>
            </a:r>
            <a:r>
              <a:rPr lang="lt-LT" sz="2000" dirty="0"/>
              <a:t> to </a:t>
            </a:r>
            <a:r>
              <a:rPr lang="lt-LT" sz="2000" dirty="0" err="1"/>
              <a:t>identify</a:t>
            </a:r>
            <a:r>
              <a:rPr lang="lt-LT" sz="2000" dirty="0"/>
              <a:t> </a:t>
            </a:r>
            <a:r>
              <a:rPr lang="lt-LT" sz="2000" dirty="0" err="1"/>
              <a:t>equipment</a:t>
            </a:r>
            <a:r>
              <a:rPr lang="lt-LT" sz="2000" dirty="0"/>
              <a:t> </a:t>
            </a:r>
            <a:r>
              <a:rPr lang="lt-LT" sz="2000" dirty="0" err="1"/>
              <a:t>failures</a:t>
            </a:r>
            <a:r>
              <a:rPr lang="lt-LT" sz="2000" dirty="0"/>
              <a:t> </a:t>
            </a:r>
            <a:r>
              <a:rPr lang="lt-LT" sz="2000" dirty="0" err="1"/>
              <a:t>and</a:t>
            </a:r>
            <a:r>
              <a:rPr lang="lt-LT" sz="2000" dirty="0"/>
              <a:t> </a:t>
            </a:r>
            <a:r>
              <a:rPr lang="lt-LT" sz="2000" dirty="0" err="1"/>
              <a:t>degradation</a:t>
            </a:r>
            <a:r>
              <a:rPr lang="lt-LT" sz="2000" dirty="0"/>
              <a:t> </a:t>
            </a:r>
            <a:r>
              <a:rPr lang="lt-LT" sz="2000" dirty="0" err="1"/>
              <a:t>in</a:t>
            </a:r>
            <a:r>
              <a:rPr lang="lt-LT" sz="2000" dirty="0"/>
              <a:t> </a:t>
            </a:r>
            <a:r>
              <a:rPr lang="lt-LT" sz="2000" dirty="0" err="1"/>
              <a:t>service</a:t>
            </a:r>
            <a:r>
              <a:rPr lang="lt-LT" sz="2000" dirty="0"/>
              <a:t>, </a:t>
            </a:r>
            <a:r>
              <a:rPr lang="lt-LT" sz="2000" dirty="0" err="1"/>
              <a:t>so</a:t>
            </a:r>
            <a:r>
              <a:rPr lang="lt-LT" sz="2000" dirty="0"/>
              <a:t> </a:t>
            </a:r>
            <a:r>
              <a:rPr lang="lt-LT" sz="2000" dirty="0" err="1"/>
              <a:t>that</a:t>
            </a:r>
            <a:r>
              <a:rPr lang="lt-LT" sz="2000" dirty="0"/>
              <a:t> </a:t>
            </a:r>
            <a:r>
              <a:rPr lang="lt-LT" sz="2000" dirty="0" err="1"/>
              <a:t>corrective</a:t>
            </a:r>
            <a:r>
              <a:rPr lang="lt-LT" sz="2000" dirty="0"/>
              <a:t> </a:t>
            </a:r>
            <a:r>
              <a:rPr lang="lt-LT" sz="2000" dirty="0" err="1"/>
              <a:t>action</a:t>
            </a:r>
            <a:r>
              <a:rPr lang="lt-LT" sz="2000" dirty="0"/>
              <a:t> </a:t>
            </a:r>
            <a:r>
              <a:rPr lang="lt-LT" sz="2000" dirty="0" err="1"/>
              <a:t>can</a:t>
            </a:r>
            <a:r>
              <a:rPr lang="lt-LT" sz="2000" dirty="0"/>
              <a:t> be </a:t>
            </a:r>
            <a:r>
              <a:rPr lang="lt-LT" sz="2000" dirty="0" err="1"/>
              <a:t>taken</a:t>
            </a:r>
            <a:r>
              <a:rPr lang="lt-LT" sz="2000" dirty="0"/>
              <a:t>. </a:t>
            </a:r>
            <a:r>
              <a:rPr lang="lt-LT" sz="2000" dirty="0" err="1"/>
              <a:t>Because</a:t>
            </a:r>
            <a:r>
              <a:rPr lang="lt-LT" sz="2000" dirty="0"/>
              <a:t> a </a:t>
            </a:r>
            <a:r>
              <a:rPr lang="lt-LT" sz="2000" dirty="0" err="1"/>
              <a:t>protection</a:t>
            </a:r>
            <a:r>
              <a:rPr lang="lt-LT" sz="2000" dirty="0"/>
              <a:t> </a:t>
            </a:r>
            <a:r>
              <a:rPr lang="lt-LT" sz="2000" dirty="0" err="1"/>
              <a:t>scheme</a:t>
            </a:r>
            <a:r>
              <a:rPr lang="lt-LT" sz="2000" dirty="0"/>
              <a:t> </a:t>
            </a:r>
            <a:r>
              <a:rPr lang="lt-LT" sz="2000" dirty="0" err="1"/>
              <a:t>only</a:t>
            </a:r>
            <a:r>
              <a:rPr lang="lt-LT" sz="2000" dirty="0"/>
              <a:t> </a:t>
            </a:r>
            <a:r>
              <a:rPr lang="lt-LT" sz="2000" dirty="0" err="1"/>
              <a:t>operates</a:t>
            </a:r>
            <a:r>
              <a:rPr lang="lt-LT" sz="2000" dirty="0"/>
              <a:t> </a:t>
            </a:r>
            <a:r>
              <a:rPr lang="lt-LT" sz="2000" dirty="0" err="1"/>
              <a:t>under</a:t>
            </a:r>
            <a:r>
              <a:rPr lang="lt-LT" sz="2000" dirty="0"/>
              <a:t> </a:t>
            </a:r>
            <a:r>
              <a:rPr lang="lt-LT" sz="2000" dirty="0" err="1"/>
              <a:t>fault</a:t>
            </a:r>
            <a:r>
              <a:rPr lang="lt-LT" sz="2000" dirty="0"/>
              <a:t> </a:t>
            </a:r>
            <a:r>
              <a:rPr lang="lt-LT" sz="2000" dirty="0" err="1"/>
              <a:t>conditions</a:t>
            </a:r>
            <a:r>
              <a:rPr lang="lt-LT" sz="2000" dirty="0"/>
              <a:t>, </a:t>
            </a:r>
            <a:r>
              <a:rPr lang="lt-LT" sz="2000" dirty="0" err="1"/>
              <a:t>defects</a:t>
            </a:r>
            <a:r>
              <a:rPr lang="lt-LT" sz="2000" dirty="0"/>
              <a:t> </a:t>
            </a:r>
            <a:r>
              <a:rPr lang="lt-LT" sz="2000" dirty="0" err="1"/>
              <a:t>may</a:t>
            </a:r>
            <a:r>
              <a:rPr lang="lt-LT" sz="2000" dirty="0"/>
              <a:t> </a:t>
            </a:r>
            <a:r>
              <a:rPr lang="lt-LT" sz="2000" dirty="0" err="1"/>
              <a:t>not</a:t>
            </a:r>
            <a:r>
              <a:rPr lang="lt-LT" sz="2000" dirty="0"/>
              <a:t> be </a:t>
            </a:r>
            <a:r>
              <a:rPr lang="lt-LT" sz="2000" dirty="0" err="1"/>
              <a:t>revealed</a:t>
            </a:r>
            <a:r>
              <a:rPr lang="lt-LT" sz="2000" dirty="0"/>
              <a:t> </a:t>
            </a:r>
            <a:r>
              <a:rPr lang="lt-LT" sz="2000" dirty="0" err="1"/>
              <a:t>for</a:t>
            </a:r>
            <a:r>
              <a:rPr lang="lt-LT" sz="2000" dirty="0"/>
              <a:t> a </a:t>
            </a:r>
            <a:r>
              <a:rPr lang="lt-LT" sz="2000" dirty="0" err="1"/>
              <a:t>significant</a:t>
            </a:r>
            <a:r>
              <a:rPr lang="lt-LT" sz="2000" dirty="0"/>
              <a:t> </a:t>
            </a:r>
            <a:r>
              <a:rPr lang="lt-LT" sz="2000" dirty="0" err="1"/>
              <a:t>period</a:t>
            </a:r>
            <a:r>
              <a:rPr lang="lt-LT" sz="2000" dirty="0"/>
              <a:t> </a:t>
            </a:r>
            <a:r>
              <a:rPr lang="lt-LT" sz="2000" dirty="0" err="1"/>
              <a:t>of</a:t>
            </a:r>
            <a:r>
              <a:rPr lang="lt-LT" sz="2000" dirty="0"/>
              <a:t> </a:t>
            </a:r>
            <a:r>
              <a:rPr lang="lt-LT" sz="2000" dirty="0" err="1"/>
              <a:t>time</a:t>
            </a:r>
            <a:r>
              <a:rPr lang="lt-LT" sz="2000" dirty="0"/>
              <a:t>, </a:t>
            </a:r>
            <a:r>
              <a:rPr lang="lt-LT" sz="2000" dirty="0" err="1"/>
              <a:t>until</a:t>
            </a:r>
            <a:r>
              <a:rPr lang="lt-LT" sz="2000" dirty="0"/>
              <a:t> a </a:t>
            </a:r>
            <a:r>
              <a:rPr lang="lt-LT" sz="2000" dirty="0" err="1"/>
              <a:t>fault</a:t>
            </a:r>
            <a:r>
              <a:rPr lang="lt-LT" sz="2000" dirty="0"/>
              <a:t> </a:t>
            </a:r>
            <a:r>
              <a:rPr lang="lt-LT" sz="2000" dirty="0" err="1"/>
              <a:t>occurs</a:t>
            </a:r>
            <a:r>
              <a:rPr lang="lt-LT" sz="2000" dirty="0"/>
              <a:t>. </a:t>
            </a:r>
            <a:r>
              <a:rPr lang="lt-LT" sz="2000" dirty="0" err="1"/>
              <a:t>Regular</a:t>
            </a:r>
            <a:r>
              <a:rPr lang="lt-LT" sz="2000" dirty="0"/>
              <a:t> testing </a:t>
            </a:r>
            <a:r>
              <a:rPr lang="lt-LT" sz="2000" dirty="0" err="1"/>
              <a:t>assists</a:t>
            </a:r>
            <a:r>
              <a:rPr lang="lt-LT" sz="2000" dirty="0"/>
              <a:t> </a:t>
            </a:r>
            <a:r>
              <a:rPr lang="lt-LT" sz="2000" dirty="0" err="1"/>
              <a:t>in</a:t>
            </a:r>
            <a:r>
              <a:rPr lang="lt-LT" sz="2000" dirty="0"/>
              <a:t> </a:t>
            </a:r>
            <a:r>
              <a:rPr lang="lt-LT" sz="2000" dirty="0" err="1"/>
              <a:t>detecting</a:t>
            </a:r>
            <a:r>
              <a:rPr lang="lt-LT" sz="2000" dirty="0"/>
              <a:t> </a:t>
            </a:r>
            <a:r>
              <a:rPr lang="lt-LT" sz="2000" dirty="0" err="1"/>
              <a:t>faults</a:t>
            </a:r>
            <a:r>
              <a:rPr lang="lt-LT" sz="2000" dirty="0"/>
              <a:t> </a:t>
            </a:r>
            <a:r>
              <a:rPr lang="lt-LT" sz="2000" dirty="0" err="1"/>
              <a:t>that</a:t>
            </a:r>
            <a:r>
              <a:rPr lang="lt-LT" sz="2000" dirty="0"/>
              <a:t> </a:t>
            </a:r>
            <a:r>
              <a:rPr lang="lt-LT" sz="2000" dirty="0" err="1"/>
              <a:t>would</a:t>
            </a:r>
            <a:r>
              <a:rPr lang="lt-LT" sz="2000" dirty="0"/>
              <a:t> </a:t>
            </a:r>
            <a:r>
              <a:rPr lang="lt-LT" sz="2000" dirty="0" err="1"/>
              <a:t>otherwise</a:t>
            </a:r>
            <a:r>
              <a:rPr lang="lt-LT" sz="2000" dirty="0"/>
              <a:t> </a:t>
            </a:r>
            <a:r>
              <a:rPr lang="lt-LT" sz="2000" dirty="0" err="1"/>
              <a:t>remain</a:t>
            </a:r>
            <a:r>
              <a:rPr lang="lt-LT" sz="2000" dirty="0"/>
              <a:t> </a:t>
            </a:r>
            <a:r>
              <a:rPr lang="lt-LT" sz="2000" dirty="0" err="1"/>
              <a:t>undetected</a:t>
            </a:r>
            <a:r>
              <a:rPr lang="lt-LT" sz="2000" dirty="0"/>
              <a:t> </a:t>
            </a:r>
            <a:r>
              <a:rPr lang="lt-LT" sz="2000" dirty="0" err="1"/>
              <a:t>until</a:t>
            </a:r>
            <a:r>
              <a:rPr lang="lt-LT" sz="2000" dirty="0"/>
              <a:t> a </a:t>
            </a:r>
            <a:r>
              <a:rPr lang="lt-LT" sz="2000" dirty="0" err="1"/>
              <a:t>fault</a:t>
            </a:r>
            <a:r>
              <a:rPr lang="lt-LT" sz="2000" dirty="0"/>
              <a:t> </a:t>
            </a:r>
            <a:r>
              <a:rPr lang="lt-LT" sz="2000" dirty="0" err="1"/>
              <a:t>occurs</a:t>
            </a:r>
            <a:r>
              <a:rPr lang="lt-LT" sz="2000" dirty="0" smtClean="0"/>
              <a:t>.</a:t>
            </a:r>
          </a:p>
          <a:p>
            <a:r>
              <a:rPr lang="lt-LT" sz="2000" b="1" u="sng" dirty="0" err="1"/>
              <a:t>Rating</a:t>
            </a:r>
            <a:r>
              <a:rPr lang="lt-LT" sz="2000" b="1" u="sng" dirty="0"/>
              <a:t> </a:t>
            </a:r>
            <a:r>
              <a:rPr lang="lt-LT" sz="2000" b="1" u="sng" dirty="0" err="1"/>
              <a:t>Tests</a:t>
            </a:r>
            <a:endParaRPr lang="en-US" sz="2000" u="sng" dirty="0"/>
          </a:p>
          <a:p>
            <a:r>
              <a:rPr lang="lt-LT" sz="2000" dirty="0" err="1"/>
              <a:t>Rating</a:t>
            </a:r>
            <a:r>
              <a:rPr lang="lt-LT" sz="2000" dirty="0"/>
              <a:t> </a:t>
            </a:r>
            <a:r>
              <a:rPr lang="lt-LT" sz="2000" dirty="0" err="1"/>
              <a:t>type</a:t>
            </a:r>
            <a:r>
              <a:rPr lang="lt-LT" sz="2000" dirty="0"/>
              <a:t> </a:t>
            </a:r>
            <a:r>
              <a:rPr lang="lt-LT" sz="2000" dirty="0" err="1"/>
              <a:t>tests</a:t>
            </a:r>
            <a:r>
              <a:rPr lang="lt-LT" sz="2000" dirty="0"/>
              <a:t> are </a:t>
            </a:r>
            <a:r>
              <a:rPr lang="lt-LT" sz="2000" dirty="0" err="1"/>
              <a:t>conducted</a:t>
            </a:r>
            <a:r>
              <a:rPr lang="lt-LT" sz="2000" dirty="0"/>
              <a:t> to </a:t>
            </a:r>
            <a:r>
              <a:rPr lang="lt-LT" sz="2000" dirty="0" err="1"/>
              <a:t>ensure</a:t>
            </a:r>
            <a:r>
              <a:rPr lang="lt-LT" sz="2000" dirty="0"/>
              <a:t> </a:t>
            </a:r>
            <a:r>
              <a:rPr lang="lt-LT" sz="2000" dirty="0" err="1"/>
              <a:t>that</a:t>
            </a:r>
            <a:r>
              <a:rPr lang="lt-LT" sz="2000" dirty="0"/>
              <a:t> </a:t>
            </a:r>
            <a:r>
              <a:rPr lang="lt-LT" sz="2000" dirty="0" err="1"/>
              <a:t>components</a:t>
            </a:r>
            <a:r>
              <a:rPr lang="lt-LT" sz="2000" dirty="0"/>
              <a:t> are </a:t>
            </a:r>
            <a:r>
              <a:rPr lang="lt-LT" sz="2000" dirty="0" err="1"/>
              <a:t>used</a:t>
            </a:r>
            <a:r>
              <a:rPr lang="lt-LT" sz="2000" dirty="0"/>
              <a:t> </a:t>
            </a:r>
            <a:r>
              <a:rPr lang="lt-LT" sz="2000" dirty="0" err="1"/>
              <a:t>within</a:t>
            </a:r>
            <a:r>
              <a:rPr lang="lt-LT" sz="2000" dirty="0"/>
              <a:t> </a:t>
            </a:r>
            <a:r>
              <a:rPr lang="lt-LT" sz="2000" dirty="0" err="1"/>
              <a:t>their</a:t>
            </a:r>
            <a:r>
              <a:rPr lang="lt-LT" sz="2000" dirty="0"/>
              <a:t> </a:t>
            </a:r>
            <a:r>
              <a:rPr lang="lt-LT" sz="2000" dirty="0" err="1"/>
              <a:t>specified</a:t>
            </a:r>
            <a:r>
              <a:rPr lang="lt-LT" sz="2000" dirty="0"/>
              <a:t> </a:t>
            </a:r>
            <a:r>
              <a:rPr lang="lt-LT" sz="2000" dirty="0" err="1"/>
              <a:t>ratings</a:t>
            </a:r>
            <a:r>
              <a:rPr lang="lt-LT" sz="2000" dirty="0"/>
              <a:t> </a:t>
            </a:r>
            <a:r>
              <a:rPr lang="lt-LT" sz="2000" dirty="0" err="1"/>
              <a:t>and</a:t>
            </a:r>
            <a:r>
              <a:rPr lang="lt-LT" sz="2000" dirty="0"/>
              <a:t> </a:t>
            </a:r>
            <a:r>
              <a:rPr lang="lt-LT" sz="2000" dirty="0" err="1"/>
              <a:t>that</a:t>
            </a:r>
            <a:r>
              <a:rPr lang="lt-LT" sz="2000" dirty="0"/>
              <a:t> </a:t>
            </a:r>
            <a:r>
              <a:rPr lang="lt-LT" sz="2000" dirty="0" err="1"/>
              <a:t>there</a:t>
            </a:r>
            <a:r>
              <a:rPr lang="lt-LT" sz="2000" dirty="0"/>
              <a:t> are </a:t>
            </a:r>
            <a:r>
              <a:rPr lang="lt-LT" sz="2000" dirty="0" err="1"/>
              <a:t>no</a:t>
            </a:r>
            <a:r>
              <a:rPr lang="lt-LT" sz="2000" dirty="0"/>
              <a:t> </a:t>
            </a:r>
            <a:r>
              <a:rPr lang="lt-LT" sz="2000" dirty="0" err="1"/>
              <a:t>fire</a:t>
            </a:r>
            <a:r>
              <a:rPr lang="lt-LT" sz="2000" dirty="0"/>
              <a:t> </a:t>
            </a:r>
            <a:r>
              <a:rPr lang="lt-LT" sz="2000" dirty="0" err="1"/>
              <a:t>or</a:t>
            </a:r>
            <a:r>
              <a:rPr lang="lt-LT" sz="2000" dirty="0"/>
              <a:t> </a:t>
            </a:r>
            <a:r>
              <a:rPr lang="lt-LT" sz="2000" dirty="0" err="1"/>
              <a:t>electric</a:t>
            </a:r>
            <a:r>
              <a:rPr lang="lt-LT" sz="2000" dirty="0"/>
              <a:t> </a:t>
            </a:r>
            <a:r>
              <a:rPr lang="lt-LT" sz="2000" dirty="0" err="1"/>
              <a:t>shock</a:t>
            </a:r>
            <a:r>
              <a:rPr lang="lt-LT" sz="2000" dirty="0"/>
              <a:t> </a:t>
            </a:r>
            <a:r>
              <a:rPr lang="lt-LT" sz="2000" dirty="0" err="1"/>
              <a:t>hazards</a:t>
            </a:r>
            <a:r>
              <a:rPr lang="lt-LT" sz="2000" dirty="0"/>
              <a:t> </a:t>
            </a:r>
            <a:r>
              <a:rPr lang="lt-LT" sz="2000" dirty="0" err="1"/>
              <a:t>under</a:t>
            </a:r>
            <a:r>
              <a:rPr lang="lt-LT" sz="2000" dirty="0"/>
              <a:t> a </a:t>
            </a:r>
            <a:r>
              <a:rPr lang="lt-LT" sz="2000" dirty="0" err="1"/>
              <a:t>normal</a:t>
            </a:r>
            <a:r>
              <a:rPr lang="lt-LT" sz="2000" dirty="0"/>
              <a:t> </a:t>
            </a:r>
            <a:r>
              <a:rPr lang="lt-LT" sz="2000" dirty="0" err="1"/>
              <a:t>load</a:t>
            </a:r>
            <a:r>
              <a:rPr lang="lt-LT" sz="2000" dirty="0"/>
              <a:t> </a:t>
            </a:r>
            <a:r>
              <a:rPr lang="lt-LT" sz="2000" dirty="0" err="1"/>
              <a:t>or</a:t>
            </a:r>
            <a:r>
              <a:rPr lang="lt-LT" sz="2000" dirty="0"/>
              <a:t> </a:t>
            </a:r>
            <a:r>
              <a:rPr lang="lt-LT" sz="2000" dirty="0" err="1"/>
              <a:t>fault</a:t>
            </a:r>
            <a:r>
              <a:rPr lang="lt-LT" sz="2000" dirty="0"/>
              <a:t> </a:t>
            </a:r>
            <a:r>
              <a:rPr lang="lt-LT" sz="2000" dirty="0" err="1"/>
              <a:t>condition</a:t>
            </a:r>
            <a:r>
              <a:rPr lang="lt-LT" sz="2000" dirty="0"/>
              <a:t> </a:t>
            </a:r>
            <a:r>
              <a:rPr lang="lt-LT" sz="2000" dirty="0" err="1"/>
              <a:t>of</a:t>
            </a:r>
            <a:r>
              <a:rPr lang="lt-LT" sz="2000" dirty="0"/>
              <a:t> </a:t>
            </a:r>
            <a:r>
              <a:rPr lang="lt-LT" sz="2000" dirty="0" err="1"/>
              <a:t>the</a:t>
            </a:r>
            <a:r>
              <a:rPr lang="lt-LT" sz="2000" dirty="0"/>
              <a:t> </a:t>
            </a:r>
            <a:r>
              <a:rPr lang="lt-LT" sz="2000" dirty="0" err="1"/>
              <a:t>power</a:t>
            </a:r>
            <a:r>
              <a:rPr lang="lt-LT" sz="2000" dirty="0"/>
              <a:t> </a:t>
            </a:r>
            <a:r>
              <a:rPr lang="lt-LT" sz="2000" dirty="0" err="1"/>
              <a:t>system</a:t>
            </a:r>
            <a:r>
              <a:rPr lang="lt-LT" sz="2000" dirty="0"/>
              <a:t>. </a:t>
            </a:r>
            <a:r>
              <a:rPr lang="lt-LT" sz="2000" dirty="0" err="1"/>
              <a:t>This</a:t>
            </a:r>
            <a:r>
              <a:rPr lang="lt-LT" sz="2000" dirty="0"/>
              <a:t> </a:t>
            </a:r>
            <a:r>
              <a:rPr lang="lt-LT" sz="2000" dirty="0" err="1"/>
              <a:t>is</a:t>
            </a:r>
            <a:r>
              <a:rPr lang="lt-LT" sz="2000" dirty="0"/>
              <a:t> </a:t>
            </a:r>
            <a:r>
              <a:rPr lang="lt-LT" sz="2000" dirty="0" err="1"/>
              <a:t>in</a:t>
            </a:r>
            <a:r>
              <a:rPr lang="lt-LT" sz="2000" dirty="0"/>
              <a:t> </a:t>
            </a:r>
            <a:r>
              <a:rPr lang="lt-LT" sz="2000" dirty="0" err="1"/>
              <a:t>addition</a:t>
            </a:r>
            <a:r>
              <a:rPr lang="lt-LT" sz="2000" dirty="0"/>
              <a:t> to </a:t>
            </a:r>
            <a:r>
              <a:rPr lang="lt-LT" sz="2000" dirty="0" err="1"/>
              <a:t>checking</a:t>
            </a:r>
            <a:r>
              <a:rPr lang="lt-LT" sz="2000" dirty="0"/>
              <a:t> </a:t>
            </a:r>
            <a:r>
              <a:rPr lang="lt-LT" sz="2000" dirty="0" err="1"/>
              <a:t>that</a:t>
            </a:r>
            <a:r>
              <a:rPr lang="lt-LT" sz="2000" dirty="0"/>
              <a:t> </a:t>
            </a:r>
            <a:r>
              <a:rPr lang="lt-LT" sz="2000" dirty="0" err="1"/>
              <a:t>the</a:t>
            </a:r>
            <a:r>
              <a:rPr lang="lt-LT" sz="2000" dirty="0"/>
              <a:t> </a:t>
            </a:r>
            <a:r>
              <a:rPr lang="lt-LT" sz="2000" dirty="0" err="1"/>
              <a:t>product</a:t>
            </a:r>
            <a:r>
              <a:rPr lang="lt-LT" sz="2000" dirty="0"/>
              <a:t> </a:t>
            </a:r>
            <a:r>
              <a:rPr lang="lt-LT" sz="2000" dirty="0" err="1"/>
              <a:t>complies</a:t>
            </a:r>
            <a:r>
              <a:rPr lang="lt-LT" sz="2000" dirty="0"/>
              <a:t> </a:t>
            </a:r>
            <a:r>
              <a:rPr lang="lt-LT" sz="2000" dirty="0" err="1"/>
              <a:t>with</a:t>
            </a:r>
            <a:r>
              <a:rPr lang="lt-LT" sz="2000" dirty="0"/>
              <a:t> </a:t>
            </a:r>
            <a:r>
              <a:rPr lang="lt-LT" sz="2000" dirty="0" err="1"/>
              <a:t>its</a:t>
            </a:r>
            <a:r>
              <a:rPr lang="lt-LT" sz="2000" dirty="0"/>
              <a:t> </a:t>
            </a:r>
            <a:r>
              <a:rPr lang="lt-LT" sz="2000" dirty="0" err="1"/>
              <a:t>technical</a:t>
            </a:r>
            <a:r>
              <a:rPr lang="lt-LT" sz="2000" dirty="0"/>
              <a:t> </a:t>
            </a:r>
            <a:r>
              <a:rPr lang="lt-LT" sz="2000" dirty="0" err="1"/>
              <a:t>specification</a:t>
            </a:r>
            <a:r>
              <a:rPr lang="lt-LT" sz="2000" dirty="0"/>
              <a:t>. </a:t>
            </a:r>
            <a:r>
              <a:rPr lang="lt-LT" sz="2000" dirty="0" err="1"/>
              <a:t>The</a:t>
            </a:r>
            <a:r>
              <a:rPr lang="lt-LT" sz="2000" dirty="0"/>
              <a:t> </a:t>
            </a:r>
            <a:r>
              <a:rPr lang="lt-LT" sz="2000" dirty="0" err="1"/>
              <a:t>following</a:t>
            </a:r>
            <a:r>
              <a:rPr lang="lt-LT" sz="2000" dirty="0"/>
              <a:t> are </a:t>
            </a:r>
            <a:r>
              <a:rPr lang="lt-LT" sz="2000" dirty="0" err="1"/>
              <a:t>amongst</a:t>
            </a:r>
            <a:r>
              <a:rPr lang="lt-LT" sz="2000" dirty="0"/>
              <a:t> </a:t>
            </a:r>
            <a:r>
              <a:rPr lang="lt-LT" sz="2000" dirty="0" err="1"/>
              <a:t>the</a:t>
            </a:r>
            <a:r>
              <a:rPr lang="lt-LT" sz="2000" dirty="0"/>
              <a:t> </a:t>
            </a:r>
            <a:r>
              <a:rPr lang="lt-LT" sz="2000" dirty="0" err="1"/>
              <a:t>rating</a:t>
            </a:r>
            <a:r>
              <a:rPr lang="lt-LT" sz="2000" dirty="0"/>
              <a:t> </a:t>
            </a:r>
            <a:r>
              <a:rPr lang="lt-LT" sz="2000" dirty="0" err="1"/>
              <a:t>type</a:t>
            </a:r>
            <a:r>
              <a:rPr lang="lt-LT" sz="2000" dirty="0"/>
              <a:t> </a:t>
            </a:r>
            <a:r>
              <a:rPr lang="lt-LT" sz="2000" dirty="0" err="1"/>
              <a:t>tests</a:t>
            </a:r>
            <a:r>
              <a:rPr lang="lt-LT" sz="2000" dirty="0"/>
              <a:t> </a:t>
            </a:r>
            <a:r>
              <a:rPr lang="lt-LT" sz="2000" dirty="0" err="1"/>
              <a:t>conducted</a:t>
            </a:r>
            <a:r>
              <a:rPr lang="lt-LT" sz="2000" dirty="0"/>
              <a:t> </a:t>
            </a:r>
            <a:r>
              <a:rPr lang="lt-LT" sz="2000" dirty="0" err="1"/>
              <a:t>on</a:t>
            </a:r>
            <a:r>
              <a:rPr lang="lt-LT" sz="2000" dirty="0"/>
              <a:t> </a:t>
            </a:r>
            <a:r>
              <a:rPr lang="lt-LT" sz="2000" dirty="0" err="1"/>
              <a:t>protection</a:t>
            </a:r>
            <a:r>
              <a:rPr lang="lt-LT" sz="2000" dirty="0"/>
              <a:t> </a:t>
            </a:r>
            <a:r>
              <a:rPr lang="lt-LT" sz="2000" dirty="0" err="1"/>
              <a:t>relays</a:t>
            </a:r>
            <a:r>
              <a:rPr lang="lt-LT" sz="2000" dirty="0"/>
              <a:t>, </a:t>
            </a:r>
            <a:r>
              <a:rPr lang="lt-LT" sz="2000" dirty="0" err="1"/>
              <a:t>the</a:t>
            </a:r>
            <a:r>
              <a:rPr lang="lt-LT" sz="2000" dirty="0"/>
              <a:t> </a:t>
            </a:r>
            <a:r>
              <a:rPr lang="lt-LT" sz="2000" dirty="0" err="1"/>
              <a:t>specified</a:t>
            </a:r>
            <a:r>
              <a:rPr lang="lt-LT" sz="2000" dirty="0"/>
              <a:t> </a:t>
            </a:r>
            <a:r>
              <a:rPr lang="lt-LT" sz="2000" dirty="0" err="1"/>
              <a:t>parameters</a:t>
            </a:r>
            <a:r>
              <a:rPr lang="lt-LT" sz="2000" dirty="0"/>
              <a:t> are </a:t>
            </a:r>
            <a:r>
              <a:rPr lang="lt-LT" sz="2000" dirty="0" err="1"/>
              <a:t>normally</a:t>
            </a:r>
            <a:r>
              <a:rPr lang="lt-LT" sz="2000" dirty="0"/>
              <a:t> to IEC 60255-6.</a:t>
            </a:r>
            <a:endParaRPr lang="en-US" sz="2000" dirty="0"/>
          </a:p>
        </p:txBody>
      </p:sp>
    </p:spTree>
    <p:extLst>
      <p:ext uri="{BB962C8B-B14F-4D97-AF65-F5344CB8AC3E}">
        <p14:creationId xmlns:p14="http://schemas.microsoft.com/office/powerpoint/2010/main" val="413350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5016758"/>
          </a:xfrm>
          <a:prstGeom prst="rect">
            <a:avLst/>
          </a:prstGeom>
        </p:spPr>
        <p:txBody>
          <a:bodyPr wrap="square">
            <a:spAutoFit/>
          </a:bodyPr>
          <a:lstStyle/>
          <a:p>
            <a:r>
              <a:rPr lang="lt-LT" sz="2000" b="1" u="sng" dirty="0" err="1"/>
              <a:t>Functional</a:t>
            </a:r>
            <a:r>
              <a:rPr lang="lt-LT" sz="2000" b="1" u="sng" dirty="0"/>
              <a:t> </a:t>
            </a:r>
            <a:r>
              <a:rPr lang="lt-LT" sz="2000" b="1" u="sng" dirty="0" err="1" smtClean="0"/>
              <a:t>Tests</a:t>
            </a:r>
            <a:endParaRPr lang="lt-LT" sz="2000" b="1" u="sng" dirty="0" smtClean="0"/>
          </a:p>
          <a:p>
            <a:endParaRPr lang="en-US" sz="2000" u="sng" dirty="0"/>
          </a:p>
          <a:p>
            <a:r>
              <a:rPr lang="lt-LT" sz="2000" dirty="0" err="1"/>
              <a:t>The</a:t>
            </a:r>
            <a:r>
              <a:rPr lang="lt-LT" sz="2000" dirty="0"/>
              <a:t> </a:t>
            </a:r>
            <a:r>
              <a:rPr lang="lt-LT" sz="2000" dirty="0" err="1"/>
              <a:t>functional</a:t>
            </a:r>
            <a:r>
              <a:rPr lang="lt-LT" sz="2000" dirty="0"/>
              <a:t> </a:t>
            </a:r>
            <a:r>
              <a:rPr lang="lt-LT" sz="2000" dirty="0" err="1"/>
              <a:t>tests</a:t>
            </a:r>
            <a:r>
              <a:rPr lang="lt-LT" sz="2000" dirty="0"/>
              <a:t> </a:t>
            </a:r>
            <a:r>
              <a:rPr lang="lt-LT" sz="2000" dirty="0" err="1"/>
              <a:t>consist</a:t>
            </a:r>
            <a:r>
              <a:rPr lang="lt-LT" sz="2000" dirty="0"/>
              <a:t> </a:t>
            </a:r>
            <a:r>
              <a:rPr lang="lt-LT" sz="2000" dirty="0" err="1"/>
              <a:t>of</a:t>
            </a:r>
            <a:r>
              <a:rPr lang="lt-LT" sz="2000" dirty="0"/>
              <a:t> </a:t>
            </a:r>
            <a:r>
              <a:rPr lang="lt-LT" sz="2000" dirty="0" err="1"/>
              <a:t>applying</a:t>
            </a:r>
            <a:r>
              <a:rPr lang="lt-LT" sz="2000" dirty="0"/>
              <a:t> </a:t>
            </a:r>
            <a:r>
              <a:rPr lang="lt-LT" sz="2000" dirty="0" err="1"/>
              <a:t>the</a:t>
            </a:r>
            <a:r>
              <a:rPr lang="lt-LT" sz="2000" dirty="0"/>
              <a:t> </a:t>
            </a:r>
            <a:r>
              <a:rPr lang="lt-LT" sz="2000" dirty="0" err="1"/>
              <a:t>appropriate</a:t>
            </a:r>
            <a:r>
              <a:rPr lang="lt-LT" sz="2000" dirty="0"/>
              <a:t> </a:t>
            </a:r>
            <a:r>
              <a:rPr lang="lt-LT" sz="2000" dirty="0" err="1"/>
              <a:t>inputs</a:t>
            </a:r>
            <a:r>
              <a:rPr lang="lt-LT" sz="2000" dirty="0"/>
              <a:t> to </a:t>
            </a:r>
            <a:r>
              <a:rPr lang="lt-LT" sz="2000" dirty="0" err="1"/>
              <a:t>the</a:t>
            </a:r>
            <a:r>
              <a:rPr lang="lt-LT" sz="2000" dirty="0"/>
              <a:t> </a:t>
            </a:r>
            <a:r>
              <a:rPr lang="lt-LT" sz="2000" dirty="0" err="1"/>
              <a:t>relay</a:t>
            </a:r>
            <a:r>
              <a:rPr lang="lt-LT" sz="2000" dirty="0"/>
              <a:t> </a:t>
            </a:r>
            <a:r>
              <a:rPr lang="lt-LT" sz="2000" dirty="0" err="1"/>
              <a:t>under</a:t>
            </a:r>
            <a:r>
              <a:rPr lang="lt-LT" sz="2000" dirty="0"/>
              <a:t> </a:t>
            </a:r>
            <a:r>
              <a:rPr lang="lt-LT" sz="2000" dirty="0" err="1"/>
              <a:t>test</a:t>
            </a:r>
            <a:r>
              <a:rPr lang="lt-LT" sz="2000" dirty="0"/>
              <a:t> </a:t>
            </a:r>
            <a:r>
              <a:rPr lang="lt-LT" sz="2000" dirty="0" err="1"/>
              <a:t>and</a:t>
            </a:r>
            <a:r>
              <a:rPr lang="lt-LT" sz="2000" dirty="0"/>
              <a:t> </a:t>
            </a:r>
            <a:r>
              <a:rPr lang="lt-LT" sz="2000" dirty="0" err="1"/>
              <a:t>measuring</a:t>
            </a:r>
            <a:r>
              <a:rPr lang="lt-LT" sz="2000" dirty="0"/>
              <a:t> </a:t>
            </a:r>
            <a:r>
              <a:rPr lang="lt-LT" sz="2000" dirty="0" err="1"/>
              <a:t>the</a:t>
            </a:r>
            <a:r>
              <a:rPr lang="lt-LT" sz="2000" dirty="0"/>
              <a:t> </a:t>
            </a:r>
            <a:r>
              <a:rPr lang="lt-LT" sz="2000" dirty="0" err="1"/>
              <a:t>performance</a:t>
            </a:r>
            <a:r>
              <a:rPr lang="lt-LT" sz="2000" dirty="0"/>
              <a:t> to </a:t>
            </a:r>
            <a:r>
              <a:rPr lang="lt-LT" sz="2000" dirty="0" err="1"/>
              <a:t>determine</a:t>
            </a:r>
            <a:r>
              <a:rPr lang="lt-LT" sz="2000" dirty="0"/>
              <a:t> </a:t>
            </a:r>
            <a:r>
              <a:rPr lang="lt-LT" sz="2000" dirty="0" err="1"/>
              <a:t>if</a:t>
            </a:r>
            <a:r>
              <a:rPr lang="lt-LT" sz="2000" dirty="0"/>
              <a:t> it </a:t>
            </a:r>
            <a:r>
              <a:rPr lang="lt-LT" sz="2000" dirty="0" err="1"/>
              <a:t>meets</a:t>
            </a:r>
            <a:r>
              <a:rPr lang="lt-LT" sz="2000" dirty="0"/>
              <a:t> </a:t>
            </a:r>
            <a:r>
              <a:rPr lang="lt-LT" sz="2000" dirty="0" err="1"/>
              <a:t>the</a:t>
            </a:r>
            <a:r>
              <a:rPr lang="lt-LT" sz="2000" dirty="0"/>
              <a:t> </a:t>
            </a:r>
            <a:r>
              <a:rPr lang="lt-LT" sz="2000" dirty="0" err="1"/>
              <a:t>specification</a:t>
            </a:r>
            <a:r>
              <a:rPr lang="lt-LT" sz="2000" dirty="0"/>
              <a:t>. </a:t>
            </a:r>
            <a:r>
              <a:rPr lang="lt-LT" sz="2000" dirty="0" err="1"/>
              <a:t>They</a:t>
            </a:r>
            <a:r>
              <a:rPr lang="lt-LT" sz="2000" dirty="0"/>
              <a:t> are </a:t>
            </a:r>
            <a:r>
              <a:rPr lang="lt-LT" sz="2000" dirty="0" err="1"/>
              <a:t>usually</a:t>
            </a:r>
            <a:r>
              <a:rPr lang="lt-LT" sz="2000" dirty="0"/>
              <a:t> </a:t>
            </a:r>
            <a:r>
              <a:rPr lang="lt-LT" sz="2000" dirty="0" err="1"/>
              <a:t>carried</a:t>
            </a:r>
            <a:r>
              <a:rPr lang="lt-LT" sz="2000" dirty="0"/>
              <a:t> </a:t>
            </a:r>
            <a:r>
              <a:rPr lang="lt-LT" sz="2000" dirty="0" err="1"/>
              <a:t>out</a:t>
            </a:r>
            <a:r>
              <a:rPr lang="lt-LT" sz="2000" dirty="0"/>
              <a:t> </a:t>
            </a:r>
            <a:r>
              <a:rPr lang="lt-LT" sz="2000" dirty="0" err="1"/>
              <a:t>under</a:t>
            </a:r>
            <a:r>
              <a:rPr lang="lt-LT" sz="2000" dirty="0"/>
              <a:t> </a:t>
            </a:r>
            <a:r>
              <a:rPr lang="lt-LT" sz="2000" dirty="0" err="1"/>
              <a:t>controlled</a:t>
            </a:r>
            <a:r>
              <a:rPr lang="lt-LT" sz="2000" dirty="0"/>
              <a:t> </a:t>
            </a:r>
            <a:r>
              <a:rPr lang="lt-LT" sz="2000" dirty="0" err="1"/>
              <a:t>environmental</a:t>
            </a:r>
            <a:r>
              <a:rPr lang="lt-LT" sz="2000" dirty="0"/>
              <a:t> </a:t>
            </a:r>
            <a:r>
              <a:rPr lang="lt-LT" sz="2000" dirty="0" err="1"/>
              <a:t>conditions</a:t>
            </a:r>
            <a:r>
              <a:rPr lang="lt-LT" sz="2000" dirty="0"/>
              <a:t>. </a:t>
            </a:r>
            <a:r>
              <a:rPr lang="lt-LT" sz="2000" dirty="0" err="1"/>
              <a:t>The</a:t>
            </a:r>
            <a:r>
              <a:rPr lang="lt-LT" sz="2000" dirty="0"/>
              <a:t> testing </a:t>
            </a:r>
            <a:r>
              <a:rPr lang="lt-LT" sz="2000" dirty="0" err="1"/>
              <a:t>may</a:t>
            </a:r>
            <a:r>
              <a:rPr lang="lt-LT" sz="2000" dirty="0"/>
              <a:t> be </a:t>
            </a:r>
            <a:r>
              <a:rPr lang="lt-LT" sz="2000" dirty="0" err="1"/>
              <a:t>extensive</a:t>
            </a:r>
            <a:r>
              <a:rPr lang="lt-LT" sz="2000" dirty="0"/>
              <a:t>, </a:t>
            </a:r>
            <a:r>
              <a:rPr lang="lt-LT" sz="2000" dirty="0" err="1"/>
              <a:t>even</a:t>
            </a:r>
            <a:r>
              <a:rPr lang="lt-LT" sz="2000" dirty="0"/>
              <a:t> </a:t>
            </a:r>
            <a:r>
              <a:rPr lang="lt-LT" sz="2000" dirty="0" err="1"/>
              <a:t>where</a:t>
            </a:r>
            <a:r>
              <a:rPr lang="lt-LT" sz="2000" dirty="0"/>
              <a:t> </a:t>
            </a:r>
            <a:r>
              <a:rPr lang="lt-LT" sz="2000" dirty="0" err="1"/>
              <a:t>only</a:t>
            </a:r>
            <a:r>
              <a:rPr lang="lt-LT" sz="2000" dirty="0"/>
              <a:t> a </a:t>
            </a:r>
            <a:r>
              <a:rPr lang="lt-LT" sz="2000" dirty="0" err="1"/>
              <a:t>simple</a:t>
            </a:r>
            <a:r>
              <a:rPr lang="lt-LT" sz="2000" dirty="0"/>
              <a:t> </a:t>
            </a:r>
            <a:r>
              <a:rPr lang="lt-LT" sz="2000" dirty="0" err="1"/>
              <a:t>relay</a:t>
            </a:r>
            <a:r>
              <a:rPr lang="lt-LT" sz="2000" dirty="0"/>
              <a:t> </a:t>
            </a:r>
            <a:r>
              <a:rPr lang="lt-LT" sz="2000" dirty="0" err="1"/>
              <a:t>function</a:t>
            </a:r>
            <a:r>
              <a:rPr lang="lt-LT" sz="2000" dirty="0"/>
              <a:t> </a:t>
            </a:r>
            <a:r>
              <a:rPr lang="lt-LT" sz="2000" dirty="0" err="1"/>
              <a:t>is</a:t>
            </a:r>
            <a:r>
              <a:rPr lang="lt-LT" sz="2000" dirty="0"/>
              <a:t> </a:t>
            </a:r>
            <a:r>
              <a:rPr lang="lt-LT" sz="2000" dirty="0" err="1"/>
              <a:t>being</a:t>
            </a:r>
            <a:r>
              <a:rPr lang="lt-LT" sz="2000" dirty="0"/>
              <a:t> </a:t>
            </a:r>
            <a:r>
              <a:rPr lang="lt-LT" sz="2000" dirty="0" err="1"/>
              <a:t>tested</a:t>
            </a:r>
            <a:r>
              <a:rPr lang="lt-LT" sz="2000" dirty="0"/>
              <a:t>., </a:t>
            </a:r>
            <a:r>
              <a:rPr lang="lt-LT" sz="2000" dirty="0" err="1"/>
              <a:t>as</a:t>
            </a:r>
            <a:r>
              <a:rPr lang="lt-LT" sz="2000" dirty="0"/>
              <a:t> </a:t>
            </a:r>
            <a:r>
              <a:rPr lang="lt-LT" sz="2000" dirty="0" err="1"/>
              <a:t>can</a:t>
            </a:r>
            <a:r>
              <a:rPr lang="lt-LT" sz="2000" dirty="0"/>
              <a:t> be </a:t>
            </a:r>
            <a:r>
              <a:rPr lang="lt-LT" sz="2000" dirty="0" err="1"/>
              <a:t>realised</a:t>
            </a:r>
            <a:r>
              <a:rPr lang="lt-LT" sz="2000" dirty="0"/>
              <a:t> </a:t>
            </a:r>
            <a:r>
              <a:rPr lang="lt-LT" sz="2000" dirty="0" err="1"/>
              <a:t>by</a:t>
            </a:r>
            <a:r>
              <a:rPr lang="lt-LT" sz="2000" dirty="0"/>
              <a:t> </a:t>
            </a:r>
            <a:r>
              <a:rPr lang="lt-LT" sz="2000" dirty="0" err="1"/>
              <a:t>considering</a:t>
            </a:r>
            <a:r>
              <a:rPr lang="lt-LT" sz="2000" dirty="0"/>
              <a:t> </a:t>
            </a:r>
            <a:r>
              <a:rPr lang="lt-LT" sz="2000" dirty="0" err="1"/>
              <a:t>the</a:t>
            </a:r>
            <a:r>
              <a:rPr lang="lt-LT" sz="2000" dirty="0"/>
              <a:t> </a:t>
            </a:r>
            <a:r>
              <a:rPr lang="lt-LT" sz="2000" dirty="0" err="1"/>
              <a:t>simple</a:t>
            </a:r>
            <a:r>
              <a:rPr lang="lt-LT" sz="2000" dirty="0"/>
              <a:t> </a:t>
            </a:r>
            <a:r>
              <a:rPr lang="lt-LT" sz="2000" dirty="0" err="1"/>
              <a:t>overcurrent</a:t>
            </a:r>
            <a:r>
              <a:rPr lang="lt-LT" sz="2000" dirty="0"/>
              <a:t> </a:t>
            </a:r>
            <a:r>
              <a:rPr lang="lt-LT" sz="2000" dirty="0" err="1"/>
              <a:t>relay</a:t>
            </a:r>
            <a:r>
              <a:rPr lang="lt-LT" sz="2000" dirty="0"/>
              <a:t> </a:t>
            </a:r>
            <a:r>
              <a:rPr lang="lt-LT" sz="2000" dirty="0" err="1"/>
              <a:t>element</a:t>
            </a:r>
            <a:r>
              <a:rPr lang="lt-LT" sz="2000" dirty="0"/>
              <a:t> </a:t>
            </a:r>
            <a:r>
              <a:rPr lang="lt-LT" sz="2000" dirty="0" err="1"/>
              <a:t>of</a:t>
            </a:r>
            <a:r>
              <a:rPr lang="lt-LT" sz="2000" dirty="0"/>
              <a:t> </a:t>
            </a:r>
            <a:r>
              <a:rPr lang="lt-LT" sz="2000" dirty="0" err="1"/>
              <a:t>Table</a:t>
            </a:r>
            <a:r>
              <a:rPr lang="lt-LT" sz="2000" dirty="0"/>
              <a:t> 21.1.</a:t>
            </a:r>
            <a:endParaRPr lang="en-US" sz="2000" dirty="0"/>
          </a:p>
          <a:p>
            <a:r>
              <a:rPr lang="lt-LT" sz="2000" dirty="0"/>
              <a:t>To </a:t>
            </a:r>
            <a:r>
              <a:rPr lang="lt-LT" sz="2000" dirty="0" err="1"/>
              <a:t>determine</a:t>
            </a:r>
            <a:r>
              <a:rPr lang="lt-LT" sz="2000" dirty="0"/>
              <a:t> </a:t>
            </a:r>
            <a:r>
              <a:rPr lang="lt-LT" sz="2000" dirty="0" err="1"/>
              <a:t>compliance</a:t>
            </a:r>
            <a:r>
              <a:rPr lang="lt-LT" sz="2000" dirty="0"/>
              <a:t> </a:t>
            </a:r>
            <a:r>
              <a:rPr lang="lt-LT" sz="2000" dirty="0" err="1"/>
              <a:t>with</a:t>
            </a:r>
            <a:r>
              <a:rPr lang="lt-LT" sz="2000" dirty="0"/>
              <a:t> </a:t>
            </a:r>
            <a:r>
              <a:rPr lang="lt-LT" sz="2000" dirty="0" err="1"/>
              <a:t>the</a:t>
            </a:r>
            <a:r>
              <a:rPr lang="lt-LT" sz="2000" dirty="0"/>
              <a:t> </a:t>
            </a:r>
            <a:r>
              <a:rPr lang="lt-LT" sz="2000" dirty="0" err="1"/>
              <a:t>specification</a:t>
            </a:r>
            <a:r>
              <a:rPr lang="lt-LT" sz="2000" dirty="0"/>
              <a:t>, </a:t>
            </a:r>
            <a:r>
              <a:rPr lang="lt-LT" sz="2000" dirty="0" err="1"/>
              <a:t>the</a:t>
            </a:r>
            <a:r>
              <a:rPr lang="lt-LT" sz="2000" dirty="0"/>
              <a:t> </a:t>
            </a:r>
            <a:r>
              <a:rPr lang="lt-LT" sz="2000" dirty="0" err="1"/>
              <a:t>tests</a:t>
            </a:r>
            <a:r>
              <a:rPr lang="lt-LT" sz="2000" dirty="0"/>
              <a:t> </a:t>
            </a:r>
            <a:r>
              <a:rPr lang="lt-LT" sz="2000" dirty="0" err="1"/>
              <a:t>listed</a:t>
            </a:r>
            <a:r>
              <a:rPr lang="lt-LT" sz="2000" dirty="0"/>
              <a:t> </a:t>
            </a:r>
            <a:r>
              <a:rPr lang="lt-LT" sz="2000" dirty="0" err="1"/>
              <a:t>in</a:t>
            </a:r>
            <a:r>
              <a:rPr lang="lt-LT" sz="2000" dirty="0"/>
              <a:t> </a:t>
            </a:r>
            <a:r>
              <a:rPr lang="lt-LT" sz="2000" dirty="0" err="1"/>
              <a:t>Table</a:t>
            </a:r>
            <a:r>
              <a:rPr lang="lt-LT" sz="2000" dirty="0"/>
              <a:t> 21.2 are </a:t>
            </a:r>
            <a:r>
              <a:rPr lang="lt-LT" sz="2000" dirty="0" err="1"/>
              <a:t>required</a:t>
            </a:r>
            <a:r>
              <a:rPr lang="lt-LT" sz="2000" dirty="0"/>
              <a:t> to be </a:t>
            </a:r>
            <a:r>
              <a:rPr lang="lt-LT" sz="2000" dirty="0" err="1"/>
              <a:t>carried</a:t>
            </a:r>
            <a:r>
              <a:rPr lang="lt-LT" sz="2000" dirty="0"/>
              <a:t> </a:t>
            </a:r>
            <a:r>
              <a:rPr lang="lt-LT" sz="2000" dirty="0" err="1"/>
              <a:t>out</a:t>
            </a:r>
            <a:r>
              <a:rPr lang="lt-LT" sz="2000" dirty="0"/>
              <a:t>. </a:t>
            </a:r>
            <a:r>
              <a:rPr lang="lt-LT" sz="2000" dirty="0" err="1"/>
              <a:t>This</a:t>
            </a:r>
            <a:r>
              <a:rPr lang="lt-LT" sz="2000" dirty="0"/>
              <a:t> </a:t>
            </a:r>
            <a:r>
              <a:rPr lang="lt-LT" sz="2000" dirty="0" err="1"/>
              <a:t>is</a:t>
            </a:r>
            <a:r>
              <a:rPr lang="lt-LT" sz="2000" dirty="0"/>
              <a:t> a </a:t>
            </a:r>
            <a:r>
              <a:rPr lang="lt-LT" sz="2000" dirty="0" err="1"/>
              <a:t>time</a:t>
            </a:r>
            <a:r>
              <a:rPr lang="lt-LT" sz="2000" dirty="0"/>
              <a:t> </a:t>
            </a:r>
            <a:r>
              <a:rPr lang="lt-LT" sz="2000" dirty="0" err="1"/>
              <a:t>consuming</a:t>
            </a:r>
            <a:r>
              <a:rPr lang="lt-LT" sz="2000" dirty="0"/>
              <a:t> </a:t>
            </a:r>
            <a:r>
              <a:rPr lang="lt-LT" sz="2000" dirty="0" err="1"/>
              <a:t>task</a:t>
            </a:r>
            <a:r>
              <a:rPr lang="lt-LT" sz="2000" dirty="0"/>
              <a:t>, </a:t>
            </a:r>
            <a:r>
              <a:rPr lang="lt-LT" sz="2000" dirty="0" err="1"/>
              <a:t>involving</a:t>
            </a:r>
            <a:r>
              <a:rPr lang="lt-LT" sz="2000" dirty="0"/>
              <a:t> many </a:t>
            </a:r>
            <a:r>
              <a:rPr lang="lt-LT" sz="2000" dirty="0" err="1"/>
              <a:t>engineers</a:t>
            </a:r>
            <a:r>
              <a:rPr lang="lt-LT" sz="2000" dirty="0"/>
              <a:t> </a:t>
            </a:r>
            <a:r>
              <a:rPr lang="lt-LT" sz="2000" dirty="0" err="1"/>
              <a:t>and</a:t>
            </a:r>
            <a:r>
              <a:rPr lang="lt-LT" sz="2000" dirty="0"/>
              <a:t> </a:t>
            </a:r>
            <a:r>
              <a:rPr lang="lt-LT" sz="2000" dirty="0" err="1"/>
              <a:t>technicians</a:t>
            </a:r>
            <a:r>
              <a:rPr lang="lt-LT" sz="2000" dirty="0"/>
              <a:t>. </a:t>
            </a:r>
            <a:r>
              <a:rPr lang="lt-LT" sz="2000" dirty="0" err="1"/>
              <a:t>Hence</a:t>
            </a:r>
            <a:r>
              <a:rPr lang="lt-LT" sz="2000" dirty="0"/>
              <a:t> it </a:t>
            </a:r>
            <a:r>
              <a:rPr lang="lt-LT" sz="2000" dirty="0" err="1"/>
              <a:t>is</a:t>
            </a:r>
            <a:r>
              <a:rPr lang="lt-LT" sz="2000" dirty="0"/>
              <a:t> </a:t>
            </a:r>
            <a:r>
              <a:rPr lang="lt-LT" sz="2000" dirty="0" err="1"/>
              <a:t>expensive</a:t>
            </a:r>
            <a:r>
              <a:rPr lang="lt-LT" sz="2000" dirty="0"/>
              <a:t>.</a:t>
            </a:r>
            <a:endParaRPr lang="en-US" sz="2000" dirty="0"/>
          </a:p>
          <a:p>
            <a:r>
              <a:rPr lang="lt-LT" sz="2000" dirty="0" err="1"/>
              <a:t>When</a:t>
            </a:r>
            <a:r>
              <a:rPr lang="lt-LT" sz="2000" dirty="0"/>
              <a:t> a </a:t>
            </a:r>
            <a:r>
              <a:rPr lang="lt-LT" sz="2000" dirty="0" err="1"/>
              <a:t>modern</a:t>
            </a:r>
            <a:r>
              <a:rPr lang="lt-LT" sz="2000" dirty="0"/>
              <a:t> </a:t>
            </a:r>
            <a:r>
              <a:rPr lang="lt-LT" sz="2000" dirty="0" err="1"/>
              <a:t>numerical</a:t>
            </a:r>
            <a:r>
              <a:rPr lang="lt-LT" sz="2000" dirty="0"/>
              <a:t> </a:t>
            </a:r>
            <a:r>
              <a:rPr lang="lt-LT" sz="2000" dirty="0" err="1"/>
              <a:t>relay</a:t>
            </a:r>
            <a:r>
              <a:rPr lang="lt-LT" sz="2000" dirty="0"/>
              <a:t> </a:t>
            </a:r>
            <a:r>
              <a:rPr lang="lt-LT" sz="2000" dirty="0" err="1"/>
              <a:t>with</a:t>
            </a:r>
            <a:r>
              <a:rPr lang="lt-LT" sz="2000" dirty="0"/>
              <a:t> many </a:t>
            </a:r>
            <a:r>
              <a:rPr lang="lt-LT" sz="2000" dirty="0" err="1"/>
              <a:t>functions</a:t>
            </a:r>
            <a:r>
              <a:rPr lang="lt-LT" sz="2000" dirty="0"/>
              <a:t> </a:t>
            </a:r>
            <a:r>
              <a:rPr lang="lt-LT" sz="2000" dirty="0" err="1"/>
              <a:t>is</a:t>
            </a:r>
            <a:r>
              <a:rPr lang="lt-LT" sz="2000" dirty="0"/>
              <a:t> </a:t>
            </a:r>
            <a:r>
              <a:rPr lang="lt-LT" sz="2000" dirty="0" err="1"/>
              <a:t>considered</a:t>
            </a:r>
            <a:r>
              <a:rPr lang="lt-LT" sz="2000" dirty="0"/>
              <a:t>, </a:t>
            </a:r>
            <a:r>
              <a:rPr lang="lt-LT" sz="2000" dirty="0" err="1"/>
              <a:t>each</a:t>
            </a:r>
            <a:r>
              <a:rPr lang="lt-LT" sz="2000" dirty="0"/>
              <a:t> </a:t>
            </a:r>
            <a:r>
              <a:rPr lang="lt-LT" sz="2000" dirty="0" err="1"/>
              <a:t>of</a:t>
            </a:r>
            <a:r>
              <a:rPr lang="lt-LT" sz="2000" dirty="0"/>
              <a:t> </a:t>
            </a:r>
            <a:r>
              <a:rPr lang="lt-LT" sz="2000" dirty="0" err="1"/>
              <a:t>which</a:t>
            </a:r>
            <a:r>
              <a:rPr lang="lt-LT" sz="2000" dirty="0"/>
              <a:t> </a:t>
            </a:r>
            <a:r>
              <a:rPr lang="lt-LT" sz="2000" dirty="0" err="1"/>
              <a:t>has</a:t>
            </a:r>
            <a:r>
              <a:rPr lang="lt-LT" sz="2000" dirty="0"/>
              <a:t> to be </a:t>
            </a:r>
            <a:r>
              <a:rPr lang="lt-LT" sz="2000" dirty="0" err="1"/>
              <a:t>type-tested,</a:t>
            </a:r>
            <a:r>
              <a:rPr lang="lt-LT" sz="2000" dirty="0"/>
              <a:t> </a:t>
            </a:r>
            <a:r>
              <a:rPr lang="lt-LT" sz="2000" dirty="0" err="1"/>
              <a:t>the</a:t>
            </a:r>
            <a:r>
              <a:rPr lang="lt-LT" sz="2000" dirty="0"/>
              <a:t> </a:t>
            </a:r>
            <a:r>
              <a:rPr lang="lt-LT" sz="2000" dirty="0" err="1"/>
              <a:t>functional</a:t>
            </a:r>
            <a:r>
              <a:rPr lang="lt-LT" sz="2000" dirty="0"/>
              <a:t> </a:t>
            </a:r>
            <a:r>
              <a:rPr lang="lt-LT" sz="2000" dirty="0" err="1"/>
              <a:t>type-testing</a:t>
            </a:r>
            <a:r>
              <a:rPr lang="lt-LT" sz="2000" dirty="0"/>
              <a:t> </a:t>
            </a:r>
            <a:r>
              <a:rPr lang="lt-LT" sz="2000" dirty="0" err="1"/>
              <a:t>involved</a:t>
            </a:r>
            <a:r>
              <a:rPr lang="lt-LT" sz="2000" dirty="0"/>
              <a:t> </a:t>
            </a:r>
            <a:r>
              <a:rPr lang="lt-LT" sz="2000" dirty="0" err="1"/>
              <a:t>is</a:t>
            </a:r>
            <a:r>
              <a:rPr lang="lt-LT" sz="2000" dirty="0"/>
              <a:t> a </a:t>
            </a:r>
            <a:r>
              <a:rPr lang="lt-LT" sz="2000" dirty="0" err="1"/>
              <a:t>major</a:t>
            </a:r>
            <a:r>
              <a:rPr lang="lt-LT" sz="2000" dirty="0"/>
              <a:t> </a:t>
            </a:r>
            <a:r>
              <a:rPr lang="lt-LT" sz="2000" dirty="0" err="1"/>
              <a:t>issue</a:t>
            </a:r>
            <a:r>
              <a:rPr lang="lt-LT" sz="2000" dirty="0"/>
              <a:t>. </a:t>
            </a:r>
            <a:r>
              <a:rPr lang="lt-LT" sz="2000" dirty="0" err="1"/>
              <a:t>In</a:t>
            </a:r>
            <a:r>
              <a:rPr lang="lt-LT" sz="2000" dirty="0"/>
              <a:t> </a:t>
            </a:r>
            <a:r>
              <a:rPr lang="lt-LT" sz="2000" dirty="0" err="1"/>
              <a:t>the</a:t>
            </a:r>
            <a:r>
              <a:rPr lang="lt-LT" sz="2000" dirty="0"/>
              <a:t> </a:t>
            </a:r>
            <a:r>
              <a:rPr lang="lt-LT" sz="2000" dirty="0" err="1"/>
              <a:t>case</a:t>
            </a:r>
            <a:r>
              <a:rPr lang="lt-LT" sz="2000" dirty="0"/>
              <a:t> </a:t>
            </a:r>
            <a:r>
              <a:rPr lang="lt-LT" sz="2000" dirty="0" err="1"/>
              <a:t>of</a:t>
            </a:r>
            <a:r>
              <a:rPr lang="lt-LT" sz="2000" dirty="0"/>
              <a:t> a </a:t>
            </a:r>
            <a:r>
              <a:rPr lang="lt-LT" sz="2000" dirty="0" err="1"/>
              <a:t>recent</a:t>
            </a:r>
            <a:r>
              <a:rPr lang="lt-LT" sz="2000" dirty="0"/>
              <a:t> </a:t>
            </a:r>
            <a:r>
              <a:rPr lang="lt-LT" sz="2000" dirty="0" err="1"/>
              <a:t>relay</a:t>
            </a:r>
            <a:r>
              <a:rPr lang="lt-LT" sz="2000" dirty="0"/>
              <a:t> </a:t>
            </a:r>
            <a:r>
              <a:rPr lang="lt-LT" sz="2000" dirty="0" err="1"/>
              <a:t>development</a:t>
            </a:r>
            <a:r>
              <a:rPr lang="lt-LT" sz="2000" dirty="0"/>
              <a:t> </a:t>
            </a:r>
            <a:r>
              <a:rPr lang="lt-LT" sz="2000" dirty="0" err="1"/>
              <a:t>project</a:t>
            </a:r>
            <a:r>
              <a:rPr lang="lt-LT" sz="2000" dirty="0"/>
              <a:t>, it </a:t>
            </a:r>
            <a:r>
              <a:rPr lang="lt-LT" sz="2000" dirty="0" err="1"/>
              <a:t>was</a:t>
            </a:r>
            <a:r>
              <a:rPr lang="lt-LT" sz="2000" dirty="0"/>
              <a:t> </a:t>
            </a:r>
            <a:r>
              <a:rPr lang="lt-LT" sz="2000" dirty="0" err="1"/>
              <a:t>calculated</a:t>
            </a:r>
            <a:r>
              <a:rPr lang="lt-LT" sz="2000" dirty="0"/>
              <a:t> </a:t>
            </a:r>
            <a:r>
              <a:rPr lang="lt-LT" sz="2000" dirty="0" err="1"/>
              <a:t>that</a:t>
            </a:r>
            <a:r>
              <a:rPr lang="lt-LT" sz="2000" dirty="0"/>
              <a:t> </a:t>
            </a:r>
            <a:r>
              <a:rPr lang="lt-LT" sz="2000" dirty="0" err="1"/>
              <a:t>if</a:t>
            </a:r>
            <a:r>
              <a:rPr lang="lt-LT" sz="2000" dirty="0"/>
              <a:t> </a:t>
            </a:r>
            <a:r>
              <a:rPr lang="lt-LT" sz="2000" dirty="0" err="1"/>
              <a:t>one</a:t>
            </a:r>
            <a:r>
              <a:rPr lang="lt-LT" sz="2000" dirty="0"/>
              <a:t> </a:t>
            </a:r>
            <a:r>
              <a:rPr lang="lt-LT" sz="2000" dirty="0" err="1"/>
              <a:t>person</a:t>
            </a:r>
            <a:r>
              <a:rPr lang="lt-LT" sz="2000" dirty="0"/>
              <a:t> </a:t>
            </a:r>
            <a:r>
              <a:rPr lang="lt-LT" sz="2000" dirty="0" err="1"/>
              <a:t>had</a:t>
            </a:r>
            <a:r>
              <a:rPr lang="lt-LT" sz="2000" dirty="0"/>
              <a:t> to </a:t>
            </a:r>
            <a:r>
              <a:rPr lang="lt-LT" sz="2000" dirty="0" err="1"/>
              <a:t>do</a:t>
            </a:r>
            <a:r>
              <a:rPr lang="lt-LT" sz="2000" dirty="0"/>
              <a:t> </a:t>
            </a:r>
            <a:r>
              <a:rPr lang="lt-LT" sz="2000" dirty="0" err="1"/>
              <a:t>all</a:t>
            </a:r>
            <a:r>
              <a:rPr lang="lt-LT" sz="2000" dirty="0"/>
              <a:t> </a:t>
            </a:r>
            <a:r>
              <a:rPr lang="lt-LT" sz="2000" dirty="0" err="1"/>
              <a:t>the</a:t>
            </a:r>
            <a:r>
              <a:rPr lang="lt-LT" sz="2000" dirty="0"/>
              <a:t> </a:t>
            </a:r>
            <a:r>
              <a:rPr lang="lt-LT" sz="2000" dirty="0" err="1"/>
              <a:t>work</a:t>
            </a:r>
            <a:r>
              <a:rPr lang="lt-LT" sz="2000" dirty="0"/>
              <a:t>, it </a:t>
            </a:r>
            <a:r>
              <a:rPr lang="lt-LT" sz="2000" dirty="0" err="1"/>
              <a:t>would</a:t>
            </a:r>
            <a:r>
              <a:rPr lang="lt-LT" sz="2000" dirty="0"/>
              <a:t> take 4 </a:t>
            </a:r>
            <a:r>
              <a:rPr lang="lt-LT" sz="2000" dirty="0" err="1"/>
              <a:t>years</a:t>
            </a:r>
            <a:r>
              <a:rPr lang="lt-LT" sz="2000" dirty="0"/>
              <a:t> to </a:t>
            </a:r>
            <a:r>
              <a:rPr lang="lt-LT" sz="2000" dirty="0" err="1"/>
              <a:t>write</a:t>
            </a:r>
            <a:r>
              <a:rPr lang="lt-LT" sz="2000" dirty="0"/>
              <a:t> </a:t>
            </a:r>
            <a:r>
              <a:rPr lang="lt-LT" sz="2000" dirty="0" err="1"/>
              <a:t>the</a:t>
            </a:r>
            <a:r>
              <a:rPr lang="lt-LT" sz="2000" dirty="0"/>
              <a:t> </a:t>
            </a:r>
            <a:r>
              <a:rPr lang="lt-LT" sz="2000" dirty="0" err="1"/>
              <a:t>functional</a:t>
            </a:r>
            <a:r>
              <a:rPr lang="lt-LT" sz="2000" dirty="0"/>
              <a:t> </a:t>
            </a:r>
            <a:r>
              <a:rPr lang="lt-LT" sz="2000" dirty="0" err="1"/>
              <a:t>type-test</a:t>
            </a:r>
            <a:r>
              <a:rPr lang="lt-LT" sz="2000" dirty="0"/>
              <a:t> </a:t>
            </a:r>
            <a:r>
              <a:rPr lang="lt-LT" sz="2000" dirty="0" err="1"/>
              <a:t>specifications</a:t>
            </a:r>
            <a:r>
              <a:rPr lang="lt-LT" sz="2000" dirty="0"/>
              <a:t>, 30 </a:t>
            </a:r>
            <a:r>
              <a:rPr lang="lt-LT" sz="2000" dirty="0" err="1"/>
              <a:t>years</a:t>
            </a:r>
            <a:r>
              <a:rPr lang="lt-LT" sz="2000" dirty="0"/>
              <a:t> to </a:t>
            </a:r>
            <a:r>
              <a:rPr lang="lt-LT" sz="2000" dirty="0" err="1"/>
              <a:t>perform</a:t>
            </a:r>
            <a:r>
              <a:rPr lang="lt-LT" sz="2000" dirty="0"/>
              <a:t> </a:t>
            </a:r>
            <a:r>
              <a:rPr lang="lt-LT" sz="2000" dirty="0" err="1"/>
              <a:t>the</a:t>
            </a:r>
            <a:r>
              <a:rPr lang="lt-LT" sz="2000" dirty="0"/>
              <a:t> </a:t>
            </a:r>
            <a:r>
              <a:rPr lang="lt-LT" sz="2000" dirty="0" err="1"/>
              <a:t>tests</a:t>
            </a:r>
            <a:r>
              <a:rPr lang="lt-LT" sz="2000" dirty="0"/>
              <a:t> </a:t>
            </a:r>
            <a:r>
              <a:rPr lang="lt-LT" sz="2000" dirty="0" err="1"/>
              <a:t>and</a:t>
            </a:r>
            <a:r>
              <a:rPr lang="lt-LT" sz="2000" dirty="0"/>
              <a:t> </a:t>
            </a:r>
            <a:r>
              <a:rPr lang="lt-LT" sz="2000" dirty="0" err="1"/>
              <a:t>several</a:t>
            </a:r>
            <a:r>
              <a:rPr lang="lt-LT" sz="2000" dirty="0"/>
              <a:t> </a:t>
            </a:r>
            <a:r>
              <a:rPr lang="lt-LT" sz="2000" dirty="0" err="1"/>
              <a:t>years</a:t>
            </a:r>
            <a:r>
              <a:rPr lang="lt-LT" sz="2000" dirty="0"/>
              <a:t> to </a:t>
            </a:r>
            <a:r>
              <a:rPr lang="lt-LT" sz="2000" dirty="0" err="1"/>
              <a:t>write</a:t>
            </a:r>
            <a:r>
              <a:rPr lang="lt-LT" sz="2000" dirty="0"/>
              <a:t> </a:t>
            </a:r>
            <a:r>
              <a:rPr lang="lt-LT" sz="2000" dirty="0" err="1"/>
              <a:t>the</a:t>
            </a:r>
            <a:r>
              <a:rPr lang="lt-LT" sz="2000" dirty="0"/>
              <a:t> </a:t>
            </a:r>
            <a:r>
              <a:rPr lang="lt-LT" sz="2000" dirty="0" err="1"/>
              <a:t>test</a:t>
            </a:r>
            <a:r>
              <a:rPr lang="lt-LT" sz="2000" dirty="0"/>
              <a:t> </a:t>
            </a:r>
            <a:r>
              <a:rPr lang="lt-LT" sz="2000" dirty="0" err="1"/>
              <a:t>reports</a:t>
            </a:r>
            <a:r>
              <a:rPr lang="lt-LT" sz="2000" dirty="0"/>
              <a:t> </a:t>
            </a:r>
            <a:r>
              <a:rPr lang="lt-LT" sz="2000" dirty="0" err="1"/>
              <a:t>that</a:t>
            </a:r>
            <a:r>
              <a:rPr lang="lt-LT" sz="2000" dirty="0"/>
              <a:t> </a:t>
            </a:r>
            <a:r>
              <a:rPr lang="lt-LT" sz="2000" dirty="0" err="1"/>
              <a:t>result</a:t>
            </a:r>
            <a:r>
              <a:rPr lang="lt-LT" sz="2000" dirty="0"/>
              <a:t>. </a:t>
            </a:r>
            <a:endParaRPr lang="en-US" sz="2000" dirty="0"/>
          </a:p>
        </p:txBody>
      </p:sp>
    </p:spTree>
    <p:extLst>
      <p:ext uri="{BB962C8B-B14F-4D97-AF65-F5344CB8AC3E}">
        <p14:creationId xmlns:p14="http://schemas.microsoft.com/office/powerpoint/2010/main" val="2950563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4708981"/>
          </a:xfrm>
          <a:prstGeom prst="rect">
            <a:avLst/>
          </a:prstGeom>
        </p:spPr>
        <p:txBody>
          <a:bodyPr wrap="square">
            <a:spAutoFit/>
          </a:bodyPr>
          <a:lstStyle/>
          <a:p>
            <a:r>
              <a:rPr lang="lt-LT" sz="2000" b="1" u="sng" dirty="0"/>
              <a:t>D.C </a:t>
            </a:r>
            <a:r>
              <a:rPr lang="lt-LT" sz="2000" b="1" u="sng" dirty="0" err="1"/>
              <a:t>Interrupt</a:t>
            </a:r>
            <a:r>
              <a:rPr lang="lt-LT" sz="2000" b="1" u="sng" dirty="0"/>
              <a:t> </a:t>
            </a:r>
            <a:r>
              <a:rPr lang="lt-LT" sz="2000" b="1" u="sng" dirty="0" err="1" smtClean="0"/>
              <a:t>Test</a:t>
            </a:r>
            <a:endParaRPr lang="lt-LT" sz="2000" b="1" u="sng" dirty="0" smtClean="0"/>
          </a:p>
          <a:p>
            <a:endParaRPr lang="en-US" sz="2000" u="sng" dirty="0"/>
          </a:p>
          <a:p>
            <a:r>
              <a:rPr lang="lt-LT" sz="2000" dirty="0" err="1"/>
              <a:t>This</a:t>
            </a:r>
            <a:r>
              <a:rPr lang="lt-LT" sz="2000" dirty="0"/>
              <a:t> </a:t>
            </a:r>
            <a:r>
              <a:rPr lang="lt-LT" sz="2000" dirty="0" err="1"/>
              <a:t>is</a:t>
            </a:r>
            <a:r>
              <a:rPr lang="lt-LT" sz="2000" dirty="0"/>
              <a:t> a </a:t>
            </a:r>
            <a:r>
              <a:rPr lang="lt-LT" sz="2000" dirty="0" err="1"/>
              <a:t>test</a:t>
            </a:r>
            <a:r>
              <a:rPr lang="lt-LT" sz="2000" dirty="0"/>
              <a:t> to </a:t>
            </a:r>
            <a:r>
              <a:rPr lang="lt-LT" sz="2000" dirty="0" err="1"/>
              <a:t>determine</a:t>
            </a:r>
            <a:r>
              <a:rPr lang="lt-LT" sz="2000" dirty="0"/>
              <a:t> </a:t>
            </a:r>
            <a:r>
              <a:rPr lang="lt-LT" sz="2000" dirty="0" err="1"/>
              <a:t>the</a:t>
            </a:r>
            <a:r>
              <a:rPr lang="lt-LT" sz="2000" dirty="0"/>
              <a:t> </a:t>
            </a:r>
            <a:r>
              <a:rPr lang="lt-LT" sz="2000" dirty="0" err="1"/>
              <a:t>maximum</a:t>
            </a:r>
            <a:r>
              <a:rPr lang="lt-LT" sz="2000" dirty="0"/>
              <a:t> </a:t>
            </a:r>
            <a:r>
              <a:rPr lang="lt-LT" sz="2000" dirty="0" err="1"/>
              <a:t>length</a:t>
            </a:r>
            <a:r>
              <a:rPr lang="lt-LT" sz="2000" dirty="0"/>
              <a:t> </a:t>
            </a:r>
            <a:r>
              <a:rPr lang="lt-LT" sz="2000" dirty="0" err="1"/>
              <a:t>of</a:t>
            </a:r>
            <a:r>
              <a:rPr lang="lt-LT" sz="2000" dirty="0"/>
              <a:t> </a:t>
            </a:r>
            <a:r>
              <a:rPr lang="lt-LT" sz="2000" dirty="0" err="1"/>
              <a:t>time</a:t>
            </a:r>
            <a:r>
              <a:rPr lang="lt-LT" sz="2000" dirty="0"/>
              <a:t> </a:t>
            </a:r>
            <a:r>
              <a:rPr lang="lt-LT" sz="2000" dirty="0" err="1"/>
              <a:t>that</a:t>
            </a:r>
            <a:r>
              <a:rPr lang="lt-LT" sz="2000" dirty="0"/>
              <a:t> </a:t>
            </a:r>
            <a:r>
              <a:rPr lang="lt-LT" sz="2000" dirty="0" err="1"/>
              <a:t>the</a:t>
            </a:r>
            <a:r>
              <a:rPr lang="lt-LT" sz="2000" dirty="0"/>
              <a:t> </a:t>
            </a:r>
            <a:r>
              <a:rPr lang="lt-LT" sz="2000" dirty="0" err="1"/>
              <a:t>relay</a:t>
            </a:r>
            <a:r>
              <a:rPr lang="lt-LT" sz="2000" dirty="0"/>
              <a:t> </a:t>
            </a:r>
            <a:r>
              <a:rPr lang="lt-LT" sz="2000" dirty="0" err="1"/>
              <a:t>can</a:t>
            </a:r>
            <a:r>
              <a:rPr lang="lt-LT" sz="2000" dirty="0"/>
              <a:t> </a:t>
            </a:r>
            <a:r>
              <a:rPr lang="lt-LT" sz="2000" dirty="0" err="1"/>
              <a:t>withstand</a:t>
            </a:r>
            <a:r>
              <a:rPr lang="lt-LT" sz="2000" dirty="0"/>
              <a:t> </a:t>
            </a:r>
            <a:r>
              <a:rPr lang="lt-LT" sz="2000" dirty="0" err="1"/>
              <a:t>an</a:t>
            </a:r>
            <a:r>
              <a:rPr lang="lt-LT" sz="2000" dirty="0"/>
              <a:t> </a:t>
            </a:r>
            <a:r>
              <a:rPr lang="lt-LT" sz="2000" dirty="0" err="1"/>
              <a:t>interruption</a:t>
            </a:r>
            <a:r>
              <a:rPr lang="lt-LT" sz="2000" dirty="0"/>
              <a:t> </a:t>
            </a:r>
            <a:r>
              <a:rPr lang="lt-LT" sz="2000" dirty="0" err="1"/>
              <a:t>in</a:t>
            </a:r>
            <a:r>
              <a:rPr lang="lt-LT" sz="2000" dirty="0"/>
              <a:t> </a:t>
            </a:r>
            <a:r>
              <a:rPr lang="lt-LT" sz="2000" dirty="0" err="1"/>
              <a:t>the</a:t>
            </a:r>
            <a:r>
              <a:rPr lang="lt-LT" sz="2000" dirty="0"/>
              <a:t> </a:t>
            </a:r>
            <a:r>
              <a:rPr lang="lt-LT" sz="2000" dirty="0" err="1"/>
              <a:t>auxiliary</a:t>
            </a:r>
            <a:r>
              <a:rPr lang="lt-LT" sz="2000" dirty="0"/>
              <a:t> </a:t>
            </a:r>
            <a:r>
              <a:rPr lang="lt-LT" sz="2000" dirty="0" err="1"/>
              <a:t>supply</a:t>
            </a:r>
            <a:r>
              <a:rPr lang="lt-LT" sz="2000" dirty="0"/>
              <a:t> </a:t>
            </a:r>
            <a:r>
              <a:rPr lang="lt-LT" sz="2000" dirty="0" err="1"/>
              <a:t>without</a:t>
            </a:r>
            <a:r>
              <a:rPr lang="lt-LT" sz="2000" dirty="0"/>
              <a:t> </a:t>
            </a:r>
            <a:r>
              <a:rPr lang="lt-LT" sz="2000" dirty="0" err="1"/>
              <a:t>de-energising,</a:t>
            </a:r>
            <a:r>
              <a:rPr lang="lt-LT" sz="2000" dirty="0"/>
              <a:t> </a:t>
            </a:r>
            <a:r>
              <a:rPr lang="lt-LT" sz="2000" dirty="0" err="1"/>
              <a:t>e.g</a:t>
            </a:r>
            <a:r>
              <a:rPr lang="lt-LT" sz="2000" dirty="0"/>
              <a:t>. </a:t>
            </a:r>
            <a:r>
              <a:rPr lang="lt-LT" sz="2000" dirty="0" err="1"/>
              <a:t>switching</a:t>
            </a:r>
            <a:r>
              <a:rPr lang="lt-LT" sz="2000" dirty="0"/>
              <a:t> </a:t>
            </a:r>
            <a:r>
              <a:rPr lang="lt-LT" sz="2000" dirty="0" err="1"/>
              <a:t>off</a:t>
            </a:r>
            <a:r>
              <a:rPr lang="lt-LT" sz="2000" dirty="0"/>
              <a:t>, </a:t>
            </a:r>
            <a:r>
              <a:rPr lang="lt-LT" sz="2000" dirty="0" err="1"/>
              <a:t>and</a:t>
            </a:r>
            <a:r>
              <a:rPr lang="lt-LT" sz="2000" dirty="0"/>
              <a:t> </a:t>
            </a:r>
            <a:r>
              <a:rPr lang="lt-LT" sz="2000" dirty="0" err="1"/>
              <a:t>that</a:t>
            </a:r>
            <a:r>
              <a:rPr lang="lt-LT" sz="2000" dirty="0"/>
              <a:t> </a:t>
            </a:r>
            <a:r>
              <a:rPr lang="lt-LT" sz="2000" dirty="0" err="1"/>
              <a:t>when</a:t>
            </a:r>
            <a:r>
              <a:rPr lang="lt-LT" sz="2000" dirty="0"/>
              <a:t> </a:t>
            </a:r>
            <a:r>
              <a:rPr lang="lt-LT" sz="2000" dirty="0" err="1"/>
              <a:t>this</a:t>
            </a:r>
            <a:r>
              <a:rPr lang="lt-LT" sz="2000" dirty="0"/>
              <a:t> </a:t>
            </a:r>
            <a:r>
              <a:rPr lang="lt-LT" sz="2000" dirty="0" err="1"/>
              <a:t>time</a:t>
            </a:r>
            <a:r>
              <a:rPr lang="lt-LT" sz="2000" dirty="0"/>
              <a:t> </a:t>
            </a:r>
            <a:r>
              <a:rPr lang="lt-LT" sz="2000" dirty="0" err="1"/>
              <a:t>is</a:t>
            </a:r>
            <a:r>
              <a:rPr lang="lt-LT" sz="2000" dirty="0"/>
              <a:t> </a:t>
            </a:r>
            <a:r>
              <a:rPr lang="lt-LT" sz="2000" dirty="0" err="1"/>
              <a:t>exceeded</a:t>
            </a:r>
            <a:r>
              <a:rPr lang="lt-LT" sz="2000" dirty="0"/>
              <a:t> </a:t>
            </a:r>
            <a:r>
              <a:rPr lang="lt-LT" sz="2000" dirty="0" err="1"/>
              <a:t>and</a:t>
            </a:r>
            <a:r>
              <a:rPr lang="lt-LT" sz="2000" dirty="0"/>
              <a:t> it </a:t>
            </a:r>
            <a:r>
              <a:rPr lang="lt-LT" sz="2000" dirty="0" err="1"/>
              <a:t>does</a:t>
            </a:r>
            <a:r>
              <a:rPr lang="lt-LT" sz="2000" dirty="0"/>
              <a:t> </a:t>
            </a:r>
            <a:r>
              <a:rPr lang="lt-LT" sz="2000" dirty="0" err="1"/>
              <a:t>transiently</a:t>
            </a:r>
            <a:r>
              <a:rPr lang="lt-LT" sz="2000" dirty="0"/>
              <a:t> </a:t>
            </a:r>
            <a:r>
              <a:rPr lang="lt-LT" sz="2000" dirty="0" err="1"/>
              <a:t>switch</a:t>
            </a:r>
            <a:r>
              <a:rPr lang="lt-LT" sz="2000" dirty="0"/>
              <a:t> </a:t>
            </a:r>
            <a:r>
              <a:rPr lang="lt-LT" sz="2000" dirty="0" err="1"/>
              <a:t>off</a:t>
            </a:r>
            <a:r>
              <a:rPr lang="lt-LT" sz="2000" dirty="0"/>
              <a:t>, </a:t>
            </a:r>
            <a:r>
              <a:rPr lang="lt-LT" sz="2000" dirty="0" err="1"/>
              <a:t>that</a:t>
            </a:r>
            <a:r>
              <a:rPr lang="lt-LT" sz="2000" dirty="0"/>
              <a:t> </a:t>
            </a:r>
            <a:r>
              <a:rPr lang="lt-LT" sz="2000" dirty="0" err="1"/>
              <a:t>no</a:t>
            </a:r>
            <a:r>
              <a:rPr lang="lt-LT" sz="2000" dirty="0"/>
              <a:t> </a:t>
            </a:r>
            <a:r>
              <a:rPr lang="lt-LT" sz="2000" dirty="0" err="1"/>
              <a:t>maloperation</a:t>
            </a:r>
            <a:r>
              <a:rPr lang="lt-LT" sz="2000" dirty="0"/>
              <a:t> </a:t>
            </a:r>
            <a:r>
              <a:rPr lang="lt-LT" sz="2000" dirty="0" err="1"/>
              <a:t>occurs</a:t>
            </a:r>
            <a:r>
              <a:rPr lang="lt-LT" sz="2000" dirty="0"/>
              <a:t>.</a:t>
            </a:r>
            <a:endParaRPr lang="en-US" sz="2000" dirty="0"/>
          </a:p>
          <a:p>
            <a:r>
              <a:rPr lang="lt-LT" sz="2000" dirty="0"/>
              <a:t>It </a:t>
            </a:r>
            <a:r>
              <a:rPr lang="lt-LT" sz="2000" dirty="0" err="1"/>
              <a:t>simulates</a:t>
            </a:r>
            <a:r>
              <a:rPr lang="lt-LT" sz="2000" dirty="0"/>
              <a:t> </a:t>
            </a:r>
            <a:r>
              <a:rPr lang="lt-LT" sz="2000" dirty="0" err="1"/>
              <a:t>the</a:t>
            </a:r>
            <a:r>
              <a:rPr lang="lt-LT" sz="2000" dirty="0"/>
              <a:t> </a:t>
            </a:r>
            <a:r>
              <a:rPr lang="lt-LT" sz="2000" dirty="0" err="1"/>
              <a:t>effect</a:t>
            </a:r>
            <a:r>
              <a:rPr lang="lt-LT" sz="2000" dirty="0"/>
              <a:t> </a:t>
            </a:r>
            <a:r>
              <a:rPr lang="lt-LT" sz="2000" dirty="0" err="1"/>
              <a:t>of</a:t>
            </a:r>
            <a:r>
              <a:rPr lang="lt-LT" sz="2000" dirty="0"/>
              <a:t> a </a:t>
            </a:r>
            <a:r>
              <a:rPr lang="lt-LT" sz="2000" dirty="0" err="1"/>
              <a:t>loose</a:t>
            </a:r>
            <a:r>
              <a:rPr lang="lt-LT" sz="2000" dirty="0"/>
              <a:t> </a:t>
            </a:r>
            <a:r>
              <a:rPr lang="lt-LT" sz="2000" dirty="0" err="1"/>
              <a:t>fuse</a:t>
            </a:r>
            <a:r>
              <a:rPr lang="lt-LT" sz="2000" dirty="0"/>
              <a:t> </a:t>
            </a:r>
            <a:r>
              <a:rPr lang="lt-LT" sz="2000" dirty="0" err="1"/>
              <a:t>in</a:t>
            </a:r>
            <a:r>
              <a:rPr lang="lt-LT" sz="2000" dirty="0"/>
              <a:t> </a:t>
            </a:r>
            <a:r>
              <a:rPr lang="lt-LT" sz="2000" dirty="0" err="1"/>
              <a:t>the</a:t>
            </a:r>
            <a:r>
              <a:rPr lang="lt-LT" sz="2000" dirty="0"/>
              <a:t> </a:t>
            </a:r>
            <a:r>
              <a:rPr lang="lt-LT" sz="2000" dirty="0" err="1"/>
              <a:t>battery</a:t>
            </a:r>
            <a:r>
              <a:rPr lang="lt-LT" sz="2000" dirty="0"/>
              <a:t> </a:t>
            </a:r>
            <a:r>
              <a:rPr lang="lt-LT" sz="2000" dirty="0" err="1"/>
              <a:t>circuit</a:t>
            </a:r>
            <a:r>
              <a:rPr lang="lt-LT" sz="2000" dirty="0"/>
              <a:t>, </a:t>
            </a:r>
            <a:r>
              <a:rPr lang="lt-LT" sz="2000" dirty="0" err="1"/>
              <a:t>or</a:t>
            </a:r>
            <a:r>
              <a:rPr lang="lt-LT" sz="2000" dirty="0"/>
              <a:t> a </a:t>
            </a:r>
            <a:r>
              <a:rPr lang="lt-LT" sz="2000" dirty="0" err="1"/>
              <a:t>short</a:t>
            </a:r>
            <a:r>
              <a:rPr lang="lt-LT" sz="2000" dirty="0"/>
              <a:t> </a:t>
            </a:r>
            <a:r>
              <a:rPr lang="lt-LT" sz="2000" dirty="0" err="1"/>
              <a:t>circuit</a:t>
            </a:r>
            <a:r>
              <a:rPr lang="lt-LT" sz="2000" dirty="0"/>
              <a:t> </a:t>
            </a:r>
            <a:r>
              <a:rPr lang="lt-LT" sz="2000" dirty="0" err="1"/>
              <a:t>in</a:t>
            </a:r>
            <a:r>
              <a:rPr lang="lt-LT" sz="2000" dirty="0"/>
              <a:t> </a:t>
            </a:r>
            <a:r>
              <a:rPr lang="lt-LT" sz="2000" dirty="0" err="1"/>
              <a:t>the</a:t>
            </a:r>
            <a:r>
              <a:rPr lang="lt-LT" sz="2000" dirty="0"/>
              <a:t> </a:t>
            </a:r>
            <a:r>
              <a:rPr lang="lt-LT" sz="2000" dirty="0" err="1"/>
              <a:t>common</a:t>
            </a:r>
            <a:r>
              <a:rPr lang="lt-LT" sz="2000" dirty="0"/>
              <a:t> </a:t>
            </a:r>
            <a:r>
              <a:rPr lang="lt-LT" sz="2000" dirty="0" err="1"/>
              <a:t>d.c</a:t>
            </a:r>
            <a:r>
              <a:rPr lang="lt-LT" sz="2000" dirty="0"/>
              <a:t>. </a:t>
            </a:r>
            <a:r>
              <a:rPr lang="lt-LT" sz="2000" dirty="0" err="1"/>
              <a:t>supply</a:t>
            </a:r>
            <a:r>
              <a:rPr lang="lt-LT" sz="2000" dirty="0"/>
              <a:t>, </a:t>
            </a:r>
            <a:r>
              <a:rPr lang="lt-LT" sz="2000" dirty="0" err="1"/>
              <a:t>interrupted</a:t>
            </a:r>
            <a:r>
              <a:rPr lang="lt-LT" sz="2000" dirty="0"/>
              <a:t> </a:t>
            </a:r>
            <a:r>
              <a:rPr lang="lt-LT" sz="2000" dirty="0" err="1"/>
              <a:t>by</a:t>
            </a:r>
            <a:r>
              <a:rPr lang="lt-LT" sz="2000" dirty="0"/>
              <a:t> a </a:t>
            </a:r>
            <a:r>
              <a:rPr lang="lt-LT" sz="2000" dirty="0" err="1"/>
              <a:t>fuse</a:t>
            </a:r>
            <a:r>
              <a:rPr lang="lt-LT" sz="2000" dirty="0"/>
              <a:t>. </a:t>
            </a:r>
            <a:r>
              <a:rPr lang="lt-LT" sz="2000" dirty="0" err="1"/>
              <a:t>Another</a:t>
            </a:r>
            <a:r>
              <a:rPr lang="lt-LT" sz="2000" dirty="0"/>
              <a:t> </a:t>
            </a:r>
            <a:r>
              <a:rPr lang="lt-LT" sz="2000" dirty="0" err="1"/>
              <a:t>source</a:t>
            </a:r>
            <a:r>
              <a:rPr lang="lt-LT" sz="2000" dirty="0"/>
              <a:t> </a:t>
            </a:r>
            <a:r>
              <a:rPr lang="lt-LT" sz="2000" dirty="0" err="1"/>
              <a:t>of</a:t>
            </a:r>
            <a:r>
              <a:rPr lang="lt-LT" sz="2000" dirty="0"/>
              <a:t> </a:t>
            </a:r>
            <a:r>
              <a:rPr lang="lt-LT" sz="2000" dirty="0" err="1"/>
              <a:t>d.c</a:t>
            </a:r>
            <a:r>
              <a:rPr lang="lt-LT" sz="2000" dirty="0"/>
              <a:t>. </a:t>
            </a:r>
            <a:r>
              <a:rPr lang="lt-LT" sz="2000" dirty="0" err="1"/>
              <a:t>interruption</a:t>
            </a:r>
            <a:r>
              <a:rPr lang="lt-LT" sz="2000" dirty="0"/>
              <a:t> </a:t>
            </a:r>
            <a:r>
              <a:rPr lang="lt-LT" sz="2000" dirty="0" err="1"/>
              <a:t>is</a:t>
            </a:r>
            <a:r>
              <a:rPr lang="lt-LT" sz="2000" dirty="0"/>
              <a:t> </a:t>
            </a:r>
            <a:r>
              <a:rPr lang="lt-LT" sz="2000" dirty="0" err="1"/>
              <a:t>if</a:t>
            </a:r>
            <a:r>
              <a:rPr lang="lt-LT" sz="2000" dirty="0"/>
              <a:t> </a:t>
            </a:r>
            <a:r>
              <a:rPr lang="lt-LT" sz="2000" dirty="0" err="1"/>
              <a:t>there</a:t>
            </a:r>
            <a:r>
              <a:rPr lang="lt-LT" sz="2000" dirty="0"/>
              <a:t> </a:t>
            </a:r>
            <a:r>
              <a:rPr lang="lt-LT" sz="2000" dirty="0" err="1"/>
              <a:t>is</a:t>
            </a:r>
            <a:r>
              <a:rPr lang="lt-LT" sz="2000" dirty="0"/>
              <a:t> a </a:t>
            </a:r>
            <a:r>
              <a:rPr lang="lt-LT" sz="2000" dirty="0" err="1"/>
              <a:t>power</a:t>
            </a:r>
            <a:r>
              <a:rPr lang="lt-LT" sz="2000" dirty="0"/>
              <a:t> </a:t>
            </a:r>
            <a:r>
              <a:rPr lang="lt-LT" sz="2000" dirty="0" err="1"/>
              <a:t>system</a:t>
            </a:r>
            <a:r>
              <a:rPr lang="lt-LT" sz="2000" dirty="0"/>
              <a:t> </a:t>
            </a:r>
            <a:r>
              <a:rPr lang="lt-LT" sz="2000" dirty="0" err="1"/>
              <a:t>fault</a:t>
            </a:r>
            <a:r>
              <a:rPr lang="lt-LT" sz="2000" dirty="0"/>
              <a:t> </a:t>
            </a:r>
            <a:r>
              <a:rPr lang="lt-LT" sz="2000" dirty="0" err="1"/>
              <a:t>and</a:t>
            </a:r>
            <a:r>
              <a:rPr lang="lt-LT" sz="2000" dirty="0"/>
              <a:t> </a:t>
            </a:r>
            <a:r>
              <a:rPr lang="lt-LT" sz="2000" dirty="0" err="1"/>
              <a:t>the</a:t>
            </a:r>
            <a:r>
              <a:rPr lang="lt-LT" sz="2000" dirty="0"/>
              <a:t> </a:t>
            </a:r>
            <a:r>
              <a:rPr lang="lt-LT" sz="2000" dirty="0" err="1"/>
              <a:t>battery</a:t>
            </a:r>
            <a:r>
              <a:rPr lang="lt-LT" sz="2000" dirty="0"/>
              <a:t> </a:t>
            </a:r>
            <a:r>
              <a:rPr lang="lt-LT" sz="2000" dirty="0" err="1"/>
              <a:t>is</a:t>
            </a:r>
            <a:r>
              <a:rPr lang="lt-LT" sz="2000" dirty="0"/>
              <a:t> </a:t>
            </a:r>
            <a:r>
              <a:rPr lang="lt-LT" sz="2000" dirty="0" err="1"/>
              <a:t>supplying</a:t>
            </a:r>
            <a:r>
              <a:rPr lang="lt-LT" sz="2000" dirty="0"/>
              <a:t> </a:t>
            </a:r>
            <a:r>
              <a:rPr lang="lt-LT" sz="2000" dirty="0" err="1"/>
              <a:t>both</a:t>
            </a:r>
            <a:r>
              <a:rPr lang="lt-LT" sz="2000" dirty="0"/>
              <a:t> </a:t>
            </a:r>
            <a:r>
              <a:rPr lang="lt-LT" sz="2000" dirty="0" err="1"/>
              <a:t>the</a:t>
            </a:r>
            <a:r>
              <a:rPr lang="lt-LT" sz="2000" dirty="0"/>
              <a:t> </a:t>
            </a:r>
            <a:r>
              <a:rPr lang="lt-LT" sz="2000" dirty="0" err="1"/>
              <a:t>relay</a:t>
            </a:r>
            <a:r>
              <a:rPr lang="lt-LT" sz="2000" dirty="0"/>
              <a:t> </a:t>
            </a:r>
            <a:r>
              <a:rPr lang="lt-LT" sz="2000" dirty="0" err="1"/>
              <a:t>and</a:t>
            </a:r>
            <a:r>
              <a:rPr lang="lt-LT" sz="2000" dirty="0"/>
              <a:t> </a:t>
            </a:r>
            <a:r>
              <a:rPr lang="lt-LT" sz="2000" dirty="0" err="1"/>
              <a:t>the</a:t>
            </a:r>
            <a:r>
              <a:rPr lang="lt-LT" sz="2000" dirty="0"/>
              <a:t> </a:t>
            </a:r>
            <a:r>
              <a:rPr lang="lt-LT" sz="2000" dirty="0" err="1"/>
              <a:t>circuit</a:t>
            </a:r>
            <a:r>
              <a:rPr lang="lt-LT" sz="2000" dirty="0"/>
              <a:t> </a:t>
            </a:r>
            <a:r>
              <a:rPr lang="lt-LT" sz="2000" dirty="0" err="1"/>
              <a:t>breaker</a:t>
            </a:r>
            <a:r>
              <a:rPr lang="lt-LT" sz="2000" dirty="0"/>
              <a:t> </a:t>
            </a:r>
            <a:r>
              <a:rPr lang="lt-LT" sz="2000" dirty="0" err="1"/>
              <a:t>trip</a:t>
            </a:r>
            <a:r>
              <a:rPr lang="lt-LT" sz="2000" dirty="0"/>
              <a:t> </a:t>
            </a:r>
            <a:r>
              <a:rPr lang="lt-LT" sz="2000" dirty="0" err="1"/>
              <a:t>coils</a:t>
            </a:r>
            <a:r>
              <a:rPr lang="lt-LT" sz="2000" dirty="0"/>
              <a:t>. </a:t>
            </a:r>
            <a:r>
              <a:rPr lang="lt-LT" sz="2000" dirty="0" err="1"/>
              <a:t>When</a:t>
            </a:r>
            <a:r>
              <a:rPr lang="lt-LT" sz="2000" dirty="0"/>
              <a:t> </a:t>
            </a:r>
            <a:r>
              <a:rPr lang="lt-LT" sz="2000" dirty="0" err="1"/>
              <a:t>the</a:t>
            </a:r>
            <a:r>
              <a:rPr lang="lt-LT" sz="2000" dirty="0"/>
              <a:t> </a:t>
            </a:r>
            <a:r>
              <a:rPr lang="lt-LT" sz="2000" dirty="0" err="1"/>
              <a:t>battery</a:t>
            </a:r>
            <a:r>
              <a:rPr lang="lt-LT" sz="2000" dirty="0"/>
              <a:t> </a:t>
            </a:r>
            <a:r>
              <a:rPr lang="lt-LT" sz="2000" dirty="0" err="1"/>
              <a:t>energises</a:t>
            </a:r>
            <a:r>
              <a:rPr lang="lt-LT" sz="2000" dirty="0"/>
              <a:t> </a:t>
            </a:r>
            <a:r>
              <a:rPr lang="lt-LT" sz="2000" dirty="0" err="1"/>
              <a:t>the</a:t>
            </a:r>
            <a:r>
              <a:rPr lang="lt-LT" sz="2000" dirty="0"/>
              <a:t> </a:t>
            </a:r>
            <a:r>
              <a:rPr lang="lt-LT" sz="2000" dirty="0" err="1"/>
              <a:t>coils</a:t>
            </a:r>
            <a:r>
              <a:rPr lang="lt-LT" sz="2000" dirty="0"/>
              <a:t> to </a:t>
            </a:r>
            <a:r>
              <a:rPr lang="lt-LT" sz="2000" dirty="0" err="1"/>
              <a:t>initiate</a:t>
            </a:r>
            <a:r>
              <a:rPr lang="lt-LT" sz="2000" dirty="0"/>
              <a:t> </a:t>
            </a:r>
            <a:r>
              <a:rPr lang="lt-LT" sz="2000" dirty="0" err="1"/>
              <a:t>the</a:t>
            </a:r>
            <a:r>
              <a:rPr lang="lt-LT" sz="2000" dirty="0"/>
              <a:t> </a:t>
            </a:r>
            <a:r>
              <a:rPr lang="lt-LT" sz="2000" dirty="0" err="1"/>
              <a:t>circuit</a:t>
            </a:r>
            <a:r>
              <a:rPr lang="lt-LT" sz="2000" dirty="0"/>
              <a:t> </a:t>
            </a:r>
            <a:r>
              <a:rPr lang="lt-LT" sz="2000" dirty="0" err="1"/>
              <a:t>breaker</a:t>
            </a:r>
            <a:r>
              <a:rPr lang="lt-LT" sz="2000" dirty="0"/>
              <a:t> </a:t>
            </a:r>
            <a:r>
              <a:rPr lang="lt-LT" sz="2000" dirty="0" err="1"/>
              <a:t>trip</a:t>
            </a:r>
            <a:r>
              <a:rPr lang="lt-LT" sz="2000" dirty="0"/>
              <a:t>, </a:t>
            </a:r>
            <a:r>
              <a:rPr lang="lt-LT" sz="2000" dirty="0" err="1"/>
              <a:t>the</a:t>
            </a:r>
            <a:r>
              <a:rPr lang="lt-LT" sz="2000" dirty="0"/>
              <a:t> </a:t>
            </a:r>
            <a:r>
              <a:rPr lang="lt-LT" sz="2000" dirty="0" err="1"/>
              <a:t>voltage</a:t>
            </a:r>
            <a:r>
              <a:rPr lang="lt-LT" sz="2000" dirty="0"/>
              <a:t> </a:t>
            </a:r>
            <a:r>
              <a:rPr lang="lt-LT" sz="2000" dirty="0" err="1"/>
              <a:t>may</a:t>
            </a:r>
            <a:r>
              <a:rPr lang="lt-LT" sz="2000" dirty="0"/>
              <a:t> </a:t>
            </a:r>
            <a:r>
              <a:rPr lang="lt-LT" sz="2000" dirty="0" err="1"/>
              <a:t>fall</a:t>
            </a:r>
            <a:r>
              <a:rPr lang="lt-LT" sz="2000" dirty="0"/>
              <a:t> </a:t>
            </a:r>
            <a:r>
              <a:rPr lang="lt-LT" sz="2000" dirty="0" err="1"/>
              <a:t>below</a:t>
            </a:r>
            <a:r>
              <a:rPr lang="lt-LT" sz="2000" dirty="0"/>
              <a:t> </a:t>
            </a:r>
            <a:r>
              <a:rPr lang="lt-LT" sz="2000" dirty="0" err="1"/>
              <a:t>the</a:t>
            </a:r>
            <a:r>
              <a:rPr lang="lt-LT" sz="2000" dirty="0"/>
              <a:t> </a:t>
            </a:r>
            <a:r>
              <a:rPr lang="lt-LT" sz="2000" dirty="0" err="1"/>
              <a:t>required</a:t>
            </a:r>
            <a:r>
              <a:rPr lang="lt-LT" sz="2000" dirty="0"/>
              <a:t> </a:t>
            </a:r>
            <a:r>
              <a:rPr lang="lt-LT" sz="2000" dirty="0" err="1"/>
              <a:t>level</a:t>
            </a:r>
            <a:r>
              <a:rPr lang="lt-LT" sz="2000" dirty="0"/>
              <a:t> </a:t>
            </a:r>
            <a:r>
              <a:rPr lang="lt-LT" sz="2000" dirty="0" err="1"/>
              <a:t>for</a:t>
            </a:r>
            <a:r>
              <a:rPr lang="lt-LT" sz="2000" dirty="0"/>
              <a:t> </a:t>
            </a:r>
            <a:r>
              <a:rPr lang="lt-LT" sz="2000" dirty="0" err="1"/>
              <a:t>operation</a:t>
            </a:r>
            <a:r>
              <a:rPr lang="lt-LT" sz="2000" dirty="0"/>
              <a:t> </a:t>
            </a:r>
            <a:r>
              <a:rPr lang="lt-LT" sz="2000" dirty="0" err="1"/>
              <a:t>of</a:t>
            </a:r>
            <a:r>
              <a:rPr lang="lt-LT" sz="2000" dirty="0"/>
              <a:t> </a:t>
            </a:r>
            <a:r>
              <a:rPr lang="lt-LT" sz="2000" dirty="0" err="1"/>
              <a:t>the</a:t>
            </a:r>
            <a:r>
              <a:rPr lang="lt-LT" sz="2000" dirty="0"/>
              <a:t> </a:t>
            </a:r>
            <a:r>
              <a:rPr lang="lt-LT" sz="2000" dirty="0" err="1"/>
              <a:t>relay</a:t>
            </a:r>
            <a:r>
              <a:rPr lang="lt-LT" sz="2000" dirty="0"/>
              <a:t> </a:t>
            </a:r>
            <a:r>
              <a:rPr lang="lt-LT" sz="2000" dirty="0" err="1"/>
              <a:t>and</a:t>
            </a:r>
            <a:r>
              <a:rPr lang="lt-LT" sz="2000" dirty="0"/>
              <a:t> </a:t>
            </a:r>
            <a:r>
              <a:rPr lang="lt-LT" sz="2000" dirty="0" err="1"/>
              <a:t>hence</a:t>
            </a:r>
            <a:r>
              <a:rPr lang="lt-LT" sz="2000" dirty="0"/>
              <a:t> a </a:t>
            </a:r>
            <a:r>
              <a:rPr lang="lt-LT" sz="2000" dirty="0" err="1"/>
              <a:t>d.c</a:t>
            </a:r>
            <a:r>
              <a:rPr lang="lt-LT" sz="2000" dirty="0"/>
              <a:t>. </a:t>
            </a:r>
            <a:r>
              <a:rPr lang="lt-LT" sz="2000" dirty="0" err="1"/>
              <a:t>interrupt</a:t>
            </a:r>
            <a:r>
              <a:rPr lang="lt-LT" sz="2000" dirty="0"/>
              <a:t> </a:t>
            </a:r>
            <a:r>
              <a:rPr lang="lt-LT" sz="2000" dirty="0" err="1"/>
              <a:t>occurs</a:t>
            </a:r>
            <a:r>
              <a:rPr lang="lt-LT" sz="2000" dirty="0"/>
              <a:t>. </a:t>
            </a:r>
            <a:r>
              <a:rPr lang="lt-LT" sz="2000" dirty="0" err="1"/>
              <a:t>The</a:t>
            </a:r>
            <a:r>
              <a:rPr lang="lt-LT" sz="2000" dirty="0"/>
              <a:t> </a:t>
            </a:r>
            <a:r>
              <a:rPr lang="lt-LT" sz="2000" dirty="0" err="1"/>
              <a:t>test</a:t>
            </a:r>
            <a:r>
              <a:rPr lang="lt-LT" sz="2000" dirty="0"/>
              <a:t> </a:t>
            </a:r>
            <a:r>
              <a:rPr lang="lt-LT" sz="2000" dirty="0" err="1"/>
              <a:t>is</a:t>
            </a:r>
            <a:r>
              <a:rPr lang="lt-LT" sz="2000" dirty="0"/>
              <a:t> </a:t>
            </a:r>
            <a:r>
              <a:rPr lang="lt-LT" sz="2000" dirty="0" err="1"/>
              <a:t>specified</a:t>
            </a:r>
            <a:r>
              <a:rPr lang="lt-LT" sz="2000" dirty="0"/>
              <a:t> </a:t>
            </a:r>
            <a:r>
              <a:rPr lang="lt-LT" sz="2000" dirty="0" err="1"/>
              <a:t>in</a:t>
            </a:r>
            <a:r>
              <a:rPr lang="lt-LT" sz="2000" dirty="0"/>
              <a:t> IEC 60255-11 </a:t>
            </a:r>
            <a:r>
              <a:rPr lang="lt-LT" sz="2000" dirty="0" err="1"/>
              <a:t>and</a:t>
            </a:r>
            <a:r>
              <a:rPr lang="lt-LT" sz="2000" dirty="0"/>
              <a:t> </a:t>
            </a:r>
            <a:r>
              <a:rPr lang="lt-LT" sz="2000" dirty="0" err="1"/>
              <a:t>comprises</a:t>
            </a:r>
            <a:r>
              <a:rPr lang="lt-LT" sz="2000" dirty="0"/>
              <a:t> a </a:t>
            </a:r>
            <a:r>
              <a:rPr lang="lt-LT" sz="2000" dirty="0" err="1"/>
              <a:t>interruptions</a:t>
            </a:r>
            <a:r>
              <a:rPr lang="lt-LT" sz="2000" dirty="0"/>
              <a:t> </a:t>
            </a:r>
            <a:r>
              <a:rPr lang="lt-LT" sz="2000" dirty="0" err="1"/>
              <a:t>of</a:t>
            </a:r>
            <a:r>
              <a:rPr lang="lt-LT" sz="2000" dirty="0"/>
              <a:t> 2, 5, 10, 20, 50, 100 </a:t>
            </a:r>
            <a:r>
              <a:rPr lang="lt-LT" sz="2000" dirty="0" err="1"/>
              <a:t>and</a:t>
            </a:r>
            <a:r>
              <a:rPr lang="lt-LT" sz="2000" dirty="0"/>
              <a:t> 200ms. </a:t>
            </a:r>
            <a:r>
              <a:rPr lang="lt-LT" sz="2000" dirty="0" err="1"/>
              <a:t>For</a:t>
            </a:r>
            <a:r>
              <a:rPr lang="lt-LT" sz="2000" dirty="0"/>
              <a:t> </a:t>
            </a:r>
            <a:r>
              <a:rPr lang="lt-LT" sz="2000" dirty="0" err="1"/>
              <a:t>interruptions</a:t>
            </a:r>
            <a:r>
              <a:rPr lang="lt-LT" sz="2000" dirty="0"/>
              <a:t> </a:t>
            </a:r>
            <a:r>
              <a:rPr lang="lt-LT" sz="2000" dirty="0" err="1"/>
              <a:t>lasting</a:t>
            </a:r>
            <a:r>
              <a:rPr lang="lt-LT" sz="2000" dirty="0"/>
              <a:t> </a:t>
            </a:r>
            <a:r>
              <a:rPr lang="lt-LT" sz="2000" dirty="0" err="1"/>
              <a:t>up</a:t>
            </a:r>
            <a:r>
              <a:rPr lang="lt-LT" sz="2000" dirty="0"/>
              <a:t> to </a:t>
            </a:r>
            <a:r>
              <a:rPr lang="lt-LT" sz="2000" dirty="0" err="1"/>
              <a:t>and</a:t>
            </a:r>
            <a:r>
              <a:rPr lang="lt-LT" sz="2000" dirty="0"/>
              <a:t> </a:t>
            </a:r>
            <a:r>
              <a:rPr lang="lt-LT" sz="2000" dirty="0" err="1"/>
              <a:t>including</a:t>
            </a:r>
            <a:r>
              <a:rPr lang="lt-LT" sz="2000" dirty="0"/>
              <a:t> 20ms, </a:t>
            </a:r>
            <a:r>
              <a:rPr lang="lt-LT" sz="2000" dirty="0" err="1"/>
              <a:t>the</a:t>
            </a:r>
            <a:r>
              <a:rPr lang="lt-LT" sz="2000" dirty="0"/>
              <a:t> </a:t>
            </a:r>
            <a:r>
              <a:rPr lang="lt-LT" sz="2000" dirty="0" err="1"/>
              <a:t>relay</a:t>
            </a:r>
            <a:r>
              <a:rPr lang="lt-LT" sz="2000" dirty="0"/>
              <a:t> </a:t>
            </a:r>
            <a:r>
              <a:rPr lang="lt-LT" sz="2000" dirty="0" err="1"/>
              <a:t>must</a:t>
            </a:r>
            <a:r>
              <a:rPr lang="lt-LT" sz="2000" dirty="0"/>
              <a:t> </a:t>
            </a:r>
            <a:r>
              <a:rPr lang="lt-LT" sz="2000" dirty="0" err="1"/>
              <a:t>not</a:t>
            </a:r>
            <a:r>
              <a:rPr lang="lt-LT" sz="2000" dirty="0"/>
              <a:t> </a:t>
            </a:r>
            <a:r>
              <a:rPr lang="lt-LT" sz="2000" dirty="0" err="1"/>
              <a:t>de-energise</a:t>
            </a:r>
            <a:r>
              <a:rPr lang="lt-LT" sz="2000" dirty="0"/>
              <a:t> </a:t>
            </a:r>
            <a:r>
              <a:rPr lang="lt-LT" sz="2000" dirty="0" err="1"/>
              <a:t>of</a:t>
            </a:r>
            <a:r>
              <a:rPr lang="lt-LT" sz="2000" dirty="0"/>
              <a:t> </a:t>
            </a:r>
            <a:r>
              <a:rPr lang="lt-LT" sz="2000" dirty="0" err="1"/>
              <a:t>maloperate</a:t>
            </a:r>
            <a:r>
              <a:rPr lang="lt-LT" sz="2000" dirty="0"/>
              <a:t>, </a:t>
            </a:r>
            <a:r>
              <a:rPr lang="lt-LT" sz="2000" dirty="0" err="1"/>
              <a:t>while</a:t>
            </a:r>
            <a:r>
              <a:rPr lang="lt-LT" sz="2000" dirty="0"/>
              <a:t> </a:t>
            </a:r>
            <a:r>
              <a:rPr lang="lt-LT" sz="2000" dirty="0" err="1"/>
              <a:t>for</a:t>
            </a:r>
            <a:r>
              <a:rPr lang="lt-LT" sz="2000" dirty="0"/>
              <a:t> </a:t>
            </a:r>
            <a:r>
              <a:rPr lang="lt-LT" sz="2000" dirty="0" err="1"/>
              <a:t>longer</a:t>
            </a:r>
            <a:r>
              <a:rPr lang="lt-LT" sz="2000" dirty="0"/>
              <a:t> </a:t>
            </a:r>
            <a:r>
              <a:rPr lang="lt-LT" sz="2000" dirty="0" err="1"/>
              <a:t>interruptions</a:t>
            </a:r>
            <a:r>
              <a:rPr lang="lt-LT" sz="2000" dirty="0"/>
              <a:t> it </a:t>
            </a:r>
            <a:r>
              <a:rPr lang="lt-LT" sz="2000" dirty="0" err="1"/>
              <a:t>must</a:t>
            </a:r>
            <a:r>
              <a:rPr lang="lt-LT" sz="2000" dirty="0"/>
              <a:t> </a:t>
            </a:r>
            <a:r>
              <a:rPr lang="lt-LT" sz="2000" dirty="0" err="1"/>
              <a:t>not</a:t>
            </a:r>
            <a:r>
              <a:rPr lang="lt-LT" sz="2000" dirty="0"/>
              <a:t> </a:t>
            </a:r>
            <a:r>
              <a:rPr lang="lt-LT" sz="2000" dirty="0" err="1"/>
              <a:t>maloperate</a:t>
            </a:r>
            <a:r>
              <a:rPr lang="lt-LT" sz="2000" dirty="0"/>
              <a:t>.</a:t>
            </a:r>
            <a:endParaRPr lang="en-US" sz="2000" dirty="0"/>
          </a:p>
        </p:txBody>
      </p:sp>
    </p:spTree>
    <p:extLst>
      <p:ext uri="{BB962C8B-B14F-4D97-AF65-F5344CB8AC3E}">
        <p14:creationId xmlns:p14="http://schemas.microsoft.com/office/powerpoint/2010/main" val="336151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5324535"/>
          </a:xfrm>
          <a:prstGeom prst="rect">
            <a:avLst/>
          </a:prstGeom>
        </p:spPr>
        <p:txBody>
          <a:bodyPr wrap="square">
            <a:spAutoFit/>
          </a:bodyPr>
          <a:lstStyle/>
          <a:p>
            <a:r>
              <a:rPr lang="lt-LT" sz="2000" b="1" u="sng" dirty="0" err="1"/>
              <a:t>Dynamic</a:t>
            </a:r>
            <a:r>
              <a:rPr lang="lt-LT" sz="2000" b="1" u="sng" dirty="0"/>
              <a:t> </a:t>
            </a:r>
            <a:r>
              <a:rPr lang="lt-LT" sz="2000" b="1" u="sng" dirty="0" err="1"/>
              <a:t>Relay</a:t>
            </a:r>
            <a:r>
              <a:rPr lang="lt-LT" sz="2000" b="1" u="sng" dirty="0"/>
              <a:t> Testing</a:t>
            </a:r>
            <a:endParaRPr lang="en-US" sz="2000" dirty="0"/>
          </a:p>
          <a:p>
            <a:r>
              <a:rPr lang="lt-LT" sz="2000" dirty="0"/>
              <a:t> </a:t>
            </a:r>
            <a:endParaRPr lang="en-US" sz="2000" dirty="0"/>
          </a:p>
          <a:p>
            <a:r>
              <a:rPr lang="lt-LT" sz="2000" dirty="0" err="1"/>
              <a:t>Dynamic</a:t>
            </a:r>
            <a:r>
              <a:rPr lang="lt-LT" sz="2000" dirty="0"/>
              <a:t> </a:t>
            </a:r>
            <a:r>
              <a:rPr lang="lt-LT" sz="2000" dirty="0" err="1"/>
              <a:t>relay</a:t>
            </a:r>
            <a:r>
              <a:rPr lang="lt-LT" sz="2000" dirty="0"/>
              <a:t> testing </a:t>
            </a:r>
            <a:r>
              <a:rPr lang="lt-LT" sz="2000" dirty="0" err="1"/>
              <a:t>means</a:t>
            </a:r>
            <a:r>
              <a:rPr lang="lt-LT" sz="2000" dirty="0"/>
              <a:t> testing </a:t>
            </a:r>
            <a:r>
              <a:rPr lang="lt-LT" sz="2000" dirty="0" err="1"/>
              <a:t>under</a:t>
            </a:r>
            <a:r>
              <a:rPr lang="lt-LT" sz="2000" dirty="0"/>
              <a:t> </a:t>
            </a:r>
            <a:r>
              <a:rPr lang="lt-LT" sz="2000" dirty="0" err="1"/>
              <a:t>true</a:t>
            </a:r>
            <a:r>
              <a:rPr lang="lt-LT" sz="2000" dirty="0"/>
              <a:t> </a:t>
            </a:r>
            <a:r>
              <a:rPr lang="lt-LT" sz="2000" dirty="0" err="1"/>
              <a:t>simulated</a:t>
            </a:r>
            <a:r>
              <a:rPr lang="lt-LT" sz="2000" dirty="0"/>
              <a:t> </a:t>
            </a:r>
            <a:r>
              <a:rPr lang="lt-LT" sz="2000" dirty="0" err="1"/>
              <a:t>power</a:t>
            </a:r>
            <a:r>
              <a:rPr lang="lt-LT" sz="2000" dirty="0"/>
              <a:t> </a:t>
            </a:r>
            <a:r>
              <a:rPr lang="lt-LT" sz="2000" dirty="0" err="1"/>
              <a:t>system</a:t>
            </a:r>
            <a:r>
              <a:rPr lang="lt-LT" sz="2000" dirty="0"/>
              <a:t> </a:t>
            </a:r>
            <a:r>
              <a:rPr lang="lt-LT" sz="2000" dirty="0" err="1"/>
              <a:t>conditions</a:t>
            </a:r>
            <a:r>
              <a:rPr lang="lt-LT" sz="2000" dirty="0"/>
              <a:t>. </a:t>
            </a:r>
            <a:r>
              <a:rPr lang="lt-LT" sz="2000" dirty="0" err="1"/>
              <a:t>Depending</a:t>
            </a:r>
            <a:r>
              <a:rPr lang="lt-LT" sz="2000" dirty="0"/>
              <a:t> </a:t>
            </a:r>
            <a:r>
              <a:rPr lang="lt-LT" sz="2000" dirty="0" err="1"/>
              <a:t>on</a:t>
            </a:r>
            <a:r>
              <a:rPr lang="lt-LT" sz="2000" dirty="0"/>
              <a:t> </a:t>
            </a:r>
            <a:r>
              <a:rPr lang="lt-LT" sz="2000" dirty="0" err="1"/>
              <a:t>the</a:t>
            </a:r>
            <a:r>
              <a:rPr lang="lt-LT" sz="2000" dirty="0"/>
              <a:t> </a:t>
            </a:r>
            <a:r>
              <a:rPr lang="lt-LT" sz="2000" dirty="0" err="1"/>
              <a:t>level</a:t>
            </a:r>
            <a:r>
              <a:rPr lang="lt-LT" sz="2000" dirty="0"/>
              <a:t> </a:t>
            </a:r>
            <a:r>
              <a:rPr lang="lt-LT" sz="2000" dirty="0" err="1"/>
              <a:t>of</a:t>
            </a:r>
            <a:r>
              <a:rPr lang="lt-LT" sz="2000" dirty="0"/>
              <a:t> testing </a:t>
            </a:r>
            <a:r>
              <a:rPr lang="lt-LT" sz="2000" dirty="0" err="1"/>
              <a:t>reąuired</a:t>
            </a:r>
            <a:r>
              <a:rPr lang="lt-LT" sz="2000" dirty="0"/>
              <a:t>, </a:t>
            </a:r>
            <a:r>
              <a:rPr lang="lt-LT" sz="2000" dirty="0" err="1"/>
              <a:t>test</a:t>
            </a:r>
            <a:r>
              <a:rPr lang="lt-LT" sz="2000" dirty="0"/>
              <a:t> </a:t>
            </a:r>
            <a:r>
              <a:rPr lang="lt-LT" sz="2000" dirty="0" err="1"/>
              <a:t>values</a:t>
            </a:r>
            <a:r>
              <a:rPr lang="lt-LT" sz="2000" dirty="0"/>
              <a:t> </a:t>
            </a:r>
            <a:r>
              <a:rPr lang="lt-LT" sz="2000" dirty="0" err="1"/>
              <a:t>can</a:t>
            </a:r>
            <a:r>
              <a:rPr lang="lt-LT" sz="2000" dirty="0"/>
              <a:t> be </a:t>
            </a:r>
            <a:r>
              <a:rPr lang="lt-LT" sz="2000" dirty="0" err="1"/>
              <a:t>easily</a:t>
            </a:r>
            <a:r>
              <a:rPr lang="lt-LT" sz="2000" dirty="0"/>
              <a:t> </a:t>
            </a:r>
            <a:r>
              <a:rPr lang="lt-LT" sz="2000" dirty="0" err="1"/>
              <a:t>calculated</a:t>
            </a:r>
            <a:r>
              <a:rPr lang="lt-LT" sz="2000" dirty="0"/>
              <a:t> </a:t>
            </a:r>
            <a:r>
              <a:rPr lang="lt-LT" sz="2000" dirty="0" err="1"/>
              <a:t>with</a:t>
            </a:r>
            <a:r>
              <a:rPr lang="lt-LT" sz="2000" dirty="0"/>
              <a:t> PC-</a:t>
            </a:r>
            <a:r>
              <a:rPr lang="lt-LT" sz="2000" dirty="0" err="1"/>
              <a:t>based</a:t>
            </a:r>
            <a:r>
              <a:rPr lang="lt-LT" sz="2000" dirty="0"/>
              <a:t> </a:t>
            </a:r>
            <a:r>
              <a:rPr lang="lt-LT" sz="2000" dirty="0" err="1"/>
              <a:t>short</a:t>
            </a:r>
            <a:r>
              <a:rPr lang="lt-LT" sz="2000" dirty="0"/>
              <a:t> </a:t>
            </a:r>
            <a:r>
              <a:rPr lang="lt-LT" sz="2000" dirty="0" err="1"/>
              <a:t>circuit</a:t>
            </a:r>
            <a:r>
              <a:rPr lang="lt-LT" sz="2000" dirty="0"/>
              <a:t> </a:t>
            </a:r>
            <a:r>
              <a:rPr lang="lt-LT" sz="2000" dirty="0" err="1"/>
              <a:t>or</a:t>
            </a:r>
            <a:r>
              <a:rPr lang="lt-LT" sz="2000" dirty="0"/>
              <a:t> EMTP </a:t>
            </a:r>
            <a:r>
              <a:rPr lang="lt-LT" sz="2000" dirty="0" err="1"/>
              <a:t>programs</a:t>
            </a:r>
            <a:r>
              <a:rPr lang="lt-LT" sz="2000" dirty="0"/>
              <a:t>. </a:t>
            </a:r>
            <a:r>
              <a:rPr lang="lt-LT" sz="2000" dirty="0" err="1"/>
              <a:t>For</a:t>
            </a:r>
            <a:r>
              <a:rPr lang="lt-LT" sz="2000" dirty="0"/>
              <a:t> </a:t>
            </a:r>
            <a:r>
              <a:rPr lang="lt-LT" sz="2000" dirty="0" err="1"/>
              <a:t>dynamic-state</a:t>
            </a:r>
            <a:r>
              <a:rPr lang="lt-LT" sz="2000" dirty="0"/>
              <a:t> testing, a </a:t>
            </a:r>
            <a:r>
              <a:rPr lang="lt-LT" sz="2000" dirty="0" err="1"/>
              <a:t>short</a:t>
            </a:r>
            <a:r>
              <a:rPr lang="lt-LT" sz="2000" dirty="0"/>
              <a:t> </a:t>
            </a:r>
            <a:r>
              <a:rPr lang="lt-LT" sz="2000" dirty="0" err="1"/>
              <a:t>circuit</a:t>
            </a:r>
            <a:r>
              <a:rPr lang="lt-LT" sz="2000" dirty="0"/>
              <a:t> </a:t>
            </a:r>
            <a:r>
              <a:rPr lang="lt-LT" sz="2000" dirty="0" err="1"/>
              <a:t>program</a:t>
            </a:r>
            <a:r>
              <a:rPr lang="lt-LT" sz="2000" dirty="0"/>
              <a:t> </a:t>
            </a:r>
            <a:r>
              <a:rPr lang="lt-LT" sz="2000" dirty="0" err="1"/>
              <a:t>would</a:t>
            </a:r>
            <a:r>
              <a:rPr lang="lt-LT" sz="2000" dirty="0"/>
              <a:t> be </a:t>
            </a:r>
            <a:r>
              <a:rPr lang="lt-LT" sz="2000" dirty="0" err="1"/>
              <a:t>used</a:t>
            </a:r>
            <a:r>
              <a:rPr lang="lt-LT" sz="2000" dirty="0"/>
              <a:t> to </a:t>
            </a:r>
            <a:r>
              <a:rPr lang="lt-LT" sz="2000" dirty="0" err="1"/>
              <a:t>calculate</a:t>
            </a:r>
            <a:r>
              <a:rPr lang="lt-LT" sz="2000" dirty="0"/>
              <a:t> </a:t>
            </a:r>
            <a:r>
              <a:rPr lang="lt-LT" sz="2000" dirty="0" err="1"/>
              <a:t>the</a:t>
            </a:r>
            <a:r>
              <a:rPr lang="lt-LT" sz="2000" dirty="0"/>
              <a:t> fundamentai </a:t>
            </a:r>
            <a:r>
              <a:rPr lang="lt-LT" sz="2000" dirty="0" err="1"/>
              <a:t>component</a:t>
            </a:r>
            <a:r>
              <a:rPr lang="lt-LT" sz="2000" dirty="0"/>
              <a:t> </a:t>
            </a:r>
            <a:r>
              <a:rPr lang="lt-LT" sz="2000" dirty="0" err="1"/>
              <a:t>of</a:t>
            </a:r>
            <a:r>
              <a:rPr lang="lt-LT" sz="2000" dirty="0"/>
              <a:t> </a:t>
            </a:r>
            <a:r>
              <a:rPr lang="lt-LT" sz="2000" dirty="0" err="1"/>
              <a:t>voltage</a:t>
            </a:r>
            <a:r>
              <a:rPr lang="lt-LT" sz="2000" dirty="0"/>
              <a:t> </a:t>
            </a:r>
            <a:r>
              <a:rPr lang="lt-LT" sz="2000" dirty="0" err="1"/>
              <a:t>and</a:t>
            </a:r>
            <a:r>
              <a:rPr lang="lt-LT" sz="2000" dirty="0"/>
              <a:t> </a:t>
            </a:r>
            <a:r>
              <a:rPr lang="lt-LT" sz="2000" dirty="0" err="1"/>
              <a:t>current</a:t>
            </a:r>
            <a:r>
              <a:rPr lang="lt-LT" sz="2000" dirty="0"/>
              <a:t> </a:t>
            </a:r>
            <a:r>
              <a:rPr lang="lt-LT" sz="2000" dirty="0" err="1"/>
              <a:t>values</a:t>
            </a:r>
            <a:r>
              <a:rPr lang="lt-LT" sz="2000" dirty="0"/>
              <a:t> </a:t>
            </a:r>
            <a:r>
              <a:rPr lang="lt-LT" sz="2000" dirty="0" err="1"/>
              <a:t>for</a:t>
            </a:r>
            <a:r>
              <a:rPr lang="lt-LT" sz="2000" dirty="0"/>
              <a:t> </a:t>
            </a:r>
            <a:r>
              <a:rPr lang="lt-LT" sz="2000" dirty="0" err="1"/>
              <a:t>pre-fault</a:t>
            </a:r>
            <a:r>
              <a:rPr lang="lt-LT" sz="2000" dirty="0"/>
              <a:t> </a:t>
            </a:r>
            <a:r>
              <a:rPr lang="lt-LT" sz="2000" dirty="0" err="1"/>
              <a:t>and</a:t>
            </a:r>
            <a:r>
              <a:rPr lang="lt-LT" sz="2000" dirty="0"/>
              <a:t> </a:t>
            </a:r>
            <a:r>
              <a:rPr lang="lt-LT" sz="2000" dirty="0" err="1"/>
              <a:t>fault</a:t>
            </a:r>
            <a:r>
              <a:rPr lang="lt-LT" sz="2000" dirty="0"/>
              <a:t> </a:t>
            </a:r>
            <a:r>
              <a:rPr lang="lt-LT" sz="2000" dirty="0" err="1"/>
              <a:t>conditions</a:t>
            </a:r>
            <a:r>
              <a:rPr lang="lt-LT" sz="2000" dirty="0"/>
              <a:t>. </a:t>
            </a:r>
            <a:r>
              <a:rPr lang="lt-LT" sz="2000" dirty="0" err="1"/>
              <a:t>For</a:t>
            </a:r>
            <a:r>
              <a:rPr lang="lt-LT" sz="2000" dirty="0"/>
              <a:t> </a:t>
            </a:r>
            <a:r>
              <a:rPr lang="lt-LT" sz="2000" dirty="0" err="1"/>
              <a:t>transient</a:t>
            </a:r>
            <a:r>
              <a:rPr lang="lt-LT" sz="2000" dirty="0"/>
              <a:t> </a:t>
            </a:r>
            <a:r>
              <a:rPr lang="lt-LT" sz="2000" dirty="0" err="1"/>
              <a:t>simulations</a:t>
            </a:r>
            <a:r>
              <a:rPr lang="lt-LT" sz="2000" dirty="0"/>
              <a:t>, </a:t>
            </a:r>
            <a:r>
              <a:rPr lang="lt-LT" sz="2000" dirty="0" err="1"/>
              <a:t>an</a:t>
            </a:r>
            <a:r>
              <a:rPr lang="lt-LT" sz="2000" dirty="0"/>
              <a:t> EMTP </a:t>
            </a:r>
            <a:r>
              <a:rPr lang="lt-LT" sz="2000" dirty="0" err="1"/>
              <a:t>program</a:t>
            </a:r>
            <a:r>
              <a:rPr lang="lt-LT" sz="2000" dirty="0"/>
              <a:t> </a:t>
            </a:r>
            <a:r>
              <a:rPr lang="lt-LT" sz="2000" dirty="0" err="1"/>
              <a:t>would</a:t>
            </a:r>
            <a:r>
              <a:rPr lang="lt-LT" sz="2000" dirty="0"/>
              <a:t> be </a:t>
            </a:r>
            <a:r>
              <a:rPr lang="lt-LT" sz="2000" dirty="0" err="1"/>
              <a:t>used</a:t>
            </a:r>
            <a:r>
              <a:rPr lang="lt-LT" sz="2000" dirty="0"/>
              <a:t> to </a:t>
            </a:r>
            <a:r>
              <a:rPr lang="lt-LT" sz="2000" dirty="0" err="1"/>
              <a:t>create</a:t>
            </a:r>
            <a:r>
              <a:rPr lang="lt-LT" sz="2000" dirty="0"/>
              <a:t> </a:t>
            </a:r>
            <a:r>
              <a:rPr lang="lt-LT" sz="2000" dirty="0" err="1"/>
              <a:t>waveforms</a:t>
            </a:r>
            <a:r>
              <a:rPr lang="lt-LT" sz="2000" dirty="0"/>
              <a:t> </a:t>
            </a:r>
            <a:r>
              <a:rPr lang="lt-LT" sz="2000" dirty="0" err="1"/>
              <a:t>that</a:t>
            </a:r>
            <a:r>
              <a:rPr lang="lt-LT" sz="2000" dirty="0"/>
              <a:t> </a:t>
            </a:r>
            <a:r>
              <a:rPr lang="lt-LT" sz="2000" dirty="0" err="1"/>
              <a:t>represent</a:t>
            </a:r>
            <a:r>
              <a:rPr lang="lt-LT" sz="2000" dirty="0"/>
              <a:t> </a:t>
            </a:r>
            <a:r>
              <a:rPr lang="lt-LT" sz="2000" dirty="0" err="1"/>
              <a:t>the</a:t>
            </a:r>
            <a:r>
              <a:rPr lang="lt-LT" sz="2000" dirty="0"/>
              <a:t> </a:t>
            </a:r>
            <a:r>
              <a:rPr lang="lt-LT" sz="2000" dirty="0" err="1"/>
              <a:t>fault</a:t>
            </a:r>
            <a:r>
              <a:rPr lang="lt-LT" sz="2000" dirty="0"/>
              <a:t> </a:t>
            </a:r>
            <a:r>
              <a:rPr lang="lt-LT" sz="2000" dirty="0" err="1"/>
              <a:t>condition</a:t>
            </a:r>
            <a:r>
              <a:rPr lang="lt-LT" sz="2000" dirty="0"/>
              <a:t>. </a:t>
            </a:r>
            <a:r>
              <a:rPr lang="lt-LT" sz="2000" dirty="0" err="1"/>
              <a:t>Dynamic-state</a:t>
            </a:r>
            <a:r>
              <a:rPr lang="lt-LT" sz="2000" dirty="0"/>
              <a:t> testing </a:t>
            </a:r>
            <a:r>
              <a:rPr lang="lt-LT" sz="2000" dirty="0" err="1"/>
              <a:t>and</a:t>
            </a:r>
            <a:r>
              <a:rPr lang="lt-LT" sz="2000" dirty="0"/>
              <a:t> </a:t>
            </a:r>
            <a:r>
              <a:rPr lang="lt-LT" sz="2000" dirty="0" err="1"/>
              <a:t>transient</a:t>
            </a:r>
            <a:r>
              <a:rPr lang="lt-LT" sz="2000" dirty="0"/>
              <a:t> </a:t>
            </a:r>
            <a:r>
              <a:rPr lang="lt-LT" sz="2000" dirty="0" err="1"/>
              <a:t>simulations</a:t>
            </a:r>
            <a:r>
              <a:rPr lang="lt-LT" sz="2000" dirty="0"/>
              <a:t> </a:t>
            </a:r>
            <a:r>
              <a:rPr lang="lt-LT" sz="2000" dirty="0" err="1"/>
              <a:t>provide</a:t>
            </a:r>
            <a:r>
              <a:rPr lang="lt-LT" sz="2000" dirty="0"/>
              <a:t> a </a:t>
            </a:r>
            <a:r>
              <a:rPr lang="lt-LT" sz="2000" dirty="0" err="1"/>
              <a:t>faster</a:t>
            </a:r>
            <a:r>
              <a:rPr lang="lt-LT" sz="2000" dirty="0"/>
              <a:t> </a:t>
            </a:r>
            <a:r>
              <a:rPr lang="lt-LT" sz="2000" dirty="0" err="1"/>
              <a:t>and</a:t>
            </a:r>
            <a:r>
              <a:rPr lang="lt-LT" sz="2000" dirty="0"/>
              <a:t> </a:t>
            </a:r>
            <a:r>
              <a:rPr lang="lt-LT" sz="2000" dirty="0" err="1"/>
              <a:t>more</a:t>
            </a:r>
            <a:r>
              <a:rPr lang="lt-LT" sz="2000" dirty="0"/>
              <a:t> </a:t>
            </a:r>
            <a:r>
              <a:rPr lang="lt-LT" sz="2000" dirty="0" err="1"/>
              <a:t>meaningful</a:t>
            </a:r>
            <a:r>
              <a:rPr lang="lt-LT" sz="2000" dirty="0"/>
              <a:t> </a:t>
            </a:r>
            <a:r>
              <a:rPr lang="lt-LT" sz="2000" dirty="0" err="1"/>
              <a:t>way</a:t>
            </a:r>
            <a:r>
              <a:rPr lang="lt-LT" sz="2000" dirty="0"/>
              <a:t> to </a:t>
            </a:r>
            <a:r>
              <a:rPr lang="lt-LT" sz="2000" dirty="0" err="1"/>
              <a:t>test</a:t>
            </a:r>
            <a:r>
              <a:rPr lang="lt-LT" sz="2000" dirty="0"/>
              <a:t> </a:t>
            </a:r>
            <a:r>
              <a:rPr lang="lt-LT" sz="2000" dirty="0" err="1"/>
              <a:t>relays</a:t>
            </a:r>
            <a:r>
              <a:rPr lang="lt-LT" sz="2000" dirty="0"/>
              <a:t> </a:t>
            </a:r>
            <a:r>
              <a:rPr lang="lt-LT" sz="2000" dirty="0" err="1"/>
              <a:t>and</a:t>
            </a:r>
            <a:r>
              <a:rPr lang="lt-LT" sz="2000" dirty="0"/>
              <a:t> </a:t>
            </a:r>
            <a:r>
              <a:rPr lang="lt-LT" sz="2000" dirty="0" err="1"/>
              <a:t>relay</a:t>
            </a:r>
            <a:r>
              <a:rPr lang="lt-LT" sz="2000" dirty="0"/>
              <a:t> </a:t>
            </a:r>
            <a:r>
              <a:rPr lang="lt-LT" sz="2000" dirty="0" err="1"/>
              <a:t>systems</a:t>
            </a:r>
            <a:r>
              <a:rPr lang="lt-LT" sz="2000" dirty="0"/>
              <a:t>. </a:t>
            </a:r>
            <a:r>
              <a:rPr lang="lt-LT" sz="2000" dirty="0" err="1"/>
              <a:t>These</a:t>
            </a:r>
            <a:r>
              <a:rPr lang="lt-LT" sz="2000" dirty="0"/>
              <a:t> </a:t>
            </a:r>
            <a:r>
              <a:rPr lang="lt-LT" sz="2000" dirty="0" err="1"/>
              <a:t>techniąues</a:t>
            </a:r>
            <a:r>
              <a:rPr lang="lt-LT" sz="2000" dirty="0"/>
              <a:t> </a:t>
            </a:r>
            <a:r>
              <a:rPr lang="lt-LT" sz="2000" dirty="0" err="1"/>
              <a:t>provide</a:t>
            </a:r>
            <a:r>
              <a:rPr lang="lt-LT" sz="2000" dirty="0"/>
              <a:t> </a:t>
            </a:r>
            <a:r>
              <a:rPr lang="lt-LT" sz="2000" dirty="0" err="1"/>
              <a:t>the</a:t>
            </a:r>
            <a:r>
              <a:rPr lang="lt-LT" sz="2000" dirty="0"/>
              <a:t> </a:t>
            </a:r>
            <a:r>
              <a:rPr lang="lt-LT" sz="2000" dirty="0" err="1"/>
              <a:t>user</a:t>
            </a:r>
            <a:r>
              <a:rPr lang="lt-LT" sz="2000" dirty="0"/>
              <a:t> </a:t>
            </a:r>
            <a:r>
              <a:rPr lang="lt-LT" sz="2000" dirty="0" err="1"/>
              <a:t>with</a:t>
            </a:r>
            <a:r>
              <a:rPr lang="lt-LT" sz="2000" dirty="0"/>
              <a:t> a </a:t>
            </a:r>
            <a:r>
              <a:rPr lang="lt-LT" sz="2000" dirty="0" err="1"/>
              <a:t>far</a:t>
            </a:r>
            <a:r>
              <a:rPr lang="lt-LT" sz="2000" dirty="0"/>
              <a:t> </a:t>
            </a:r>
            <a:r>
              <a:rPr lang="lt-LT" sz="2000" dirty="0" err="1"/>
              <a:t>better</a:t>
            </a:r>
            <a:r>
              <a:rPr lang="lt-LT" sz="2000" dirty="0"/>
              <a:t> </a:t>
            </a:r>
            <a:r>
              <a:rPr lang="lt-LT" sz="2000" dirty="0" err="1"/>
              <a:t>understanding</a:t>
            </a:r>
            <a:r>
              <a:rPr lang="lt-LT" sz="2000" dirty="0"/>
              <a:t> </a:t>
            </a:r>
            <a:r>
              <a:rPr lang="lt-LT" sz="2000" dirty="0" err="1"/>
              <a:t>of</a:t>
            </a:r>
            <a:r>
              <a:rPr lang="lt-LT" sz="2000" dirty="0"/>
              <a:t> </a:t>
            </a:r>
            <a:r>
              <a:rPr lang="lt-LT" sz="2000" dirty="0" err="1"/>
              <a:t>how</a:t>
            </a:r>
            <a:r>
              <a:rPr lang="lt-LT" sz="2000" dirty="0"/>
              <a:t> </a:t>
            </a:r>
            <a:r>
              <a:rPr lang="lt-LT" sz="2000" dirty="0" err="1"/>
              <a:t>the</a:t>
            </a:r>
            <a:r>
              <a:rPr lang="lt-LT" sz="2000" dirty="0"/>
              <a:t> </a:t>
            </a:r>
            <a:r>
              <a:rPr lang="lt-LT" sz="2000" dirty="0" err="1"/>
              <a:t>relay</a:t>
            </a:r>
            <a:r>
              <a:rPr lang="lt-LT" sz="2000" dirty="0"/>
              <a:t> </a:t>
            </a:r>
            <a:r>
              <a:rPr lang="lt-LT" sz="2000" dirty="0" err="1"/>
              <a:t>system</a:t>
            </a:r>
            <a:r>
              <a:rPr lang="lt-LT" sz="2000" dirty="0"/>
              <a:t> </a:t>
            </a:r>
            <a:r>
              <a:rPr lang="lt-LT" sz="2000" dirty="0" err="1"/>
              <a:t>performs</a:t>
            </a:r>
            <a:r>
              <a:rPr lang="lt-LT" sz="2000" dirty="0"/>
              <a:t> </a:t>
            </a:r>
            <a:r>
              <a:rPr lang="lt-LT" sz="2000" dirty="0" err="1"/>
              <a:t>and</a:t>
            </a:r>
            <a:r>
              <a:rPr lang="lt-LT" sz="2000" dirty="0"/>
              <a:t> </a:t>
            </a:r>
            <a:r>
              <a:rPr lang="lt-LT" sz="2000" dirty="0" err="1"/>
              <a:t>can</a:t>
            </a:r>
            <a:r>
              <a:rPr lang="lt-LT" sz="2000" dirty="0"/>
              <a:t> </a:t>
            </a:r>
            <a:r>
              <a:rPr lang="lt-LT" sz="2000" dirty="0" err="1"/>
              <a:t>aid</a:t>
            </a:r>
            <a:r>
              <a:rPr lang="lt-LT" sz="2000" dirty="0"/>
              <a:t> </a:t>
            </a:r>
            <a:r>
              <a:rPr lang="lt-LT" sz="2000" dirty="0" err="1"/>
              <a:t>both</a:t>
            </a:r>
            <a:r>
              <a:rPr lang="lt-LT" sz="2000" dirty="0"/>
              <a:t> </a:t>
            </a:r>
            <a:r>
              <a:rPr lang="lt-LT" sz="2000" dirty="0" err="1"/>
              <a:t>relay</a:t>
            </a:r>
            <a:r>
              <a:rPr lang="lt-LT" sz="2000" dirty="0"/>
              <a:t> </a:t>
            </a:r>
            <a:r>
              <a:rPr lang="lt-LT" sz="2000" dirty="0" err="1"/>
              <a:t>application</a:t>
            </a:r>
            <a:r>
              <a:rPr lang="lt-LT" sz="2000" dirty="0"/>
              <a:t> </a:t>
            </a:r>
            <a:r>
              <a:rPr lang="lt-LT" sz="2000" dirty="0" err="1"/>
              <a:t>and</a:t>
            </a:r>
            <a:r>
              <a:rPr lang="lt-LT" sz="2000" dirty="0"/>
              <a:t> </a:t>
            </a:r>
            <a:r>
              <a:rPr lang="lt-LT" sz="2000" dirty="0" err="1"/>
              <a:t>test</a:t>
            </a:r>
            <a:r>
              <a:rPr lang="lt-LT" sz="2000" dirty="0"/>
              <a:t> </a:t>
            </a:r>
            <a:r>
              <a:rPr lang="lt-LT" sz="2000" dirty="0" err="1"/>
              <a:t>engineers</a:t>
            </a:r>
            <a:r>
              <a:rPr lang="lt-LT" sz="2000" dirty="0"/>
              <a:t> </a:t>
            </a:r>
            <a:r>
              <a:rPr lang="lt-LT" sz="2000" dirty="0" err="1"/>
              <a:t>in</a:t>
            </a:r>
            <a:r>
              <a:rPr lang="lt-LT" sz="2000" dirty="0"/>
              <a:t> </a:t>
            </a:r>
            <a:r>
              <a:rPr lang="lt-LT" sz="2000" dirty="0" err="1"/>
              <a:t>evaluating</a:t>
            </a:r>
            <a:r>
              <a:rPr lang="lt-LT" sz="2000" dirty="0"/>
              <a:t> </a:t>
            </a:r>
            <a:r>
              <a:rPr lang="lt-LT" sz="2000" dirty="0" err="1"/>
              <a:t>relay</a:t>
            </a:r>
            <a:r>
              <a:rPr lang="lt-LT" sz="2000" dirty="0"/>
              <a:t> </a:t>
            </a:r>
            <a:r>
              <a:rPr lang="lt-LT" sz="2000" dirty="0" err="1"/>
              <a:t>operations</a:t>
            </a:r>
            <a:r>
              <a:rPr lang="lt-LT" sz="2000" dirty="0"/>
              <a:t>.</a:t>
            </a:r>
            <a:endParaRPr lang="en-US" sz="2000" dirty="0"/>
          </a:p>
          <a:p>
            <a:r>
              <a:rPr lang="lt-LT" sz="2000" dirty="0" err="1"/>
              <a:t>Dynamic-state</a:t>
            </a:r>
            <a:r>
              <a:rPr lang="lt-LT" sz="2000" dirty="0"/>
              <a:t> testing </a:t>
            </a:r>
            <a:r>
              <a:rPr lang="lt-LT" sz="2000" dirty="0" err="1"/>
              <a:t>is</a:t>
            </a:r>
            <a:r>
              <a:rPr lang="lt-LT" sz="2000" dirty="0"/>
              <a:t> </a:t>
            </a:r>
            <a:r>
              <a:rPr lang="lt-LT" sz="2000" dirty="0" err="1"/>
              <a:t>based</a:t>
            </a:r>
            <a:r>
              <a:rPr lang="lt-LT" sz="2000" dirty="0"/>
              <a:t> </a:t>
            </a:r>
            <a:r>
              <a:rPr lang="lt-LT" sz="2000" dirty="0" err="1"/>
              <a:t>on</a:t>
            </a:r>
            <a:r>
              <a:rPr lang="lt-LT" sz="2000" dirty="0"/>
              <a:t> a </a:t>
            </a:r>
            <a:r>
              <a:rPr lang="lt-LT" sz="2000" dirty="0" err="1"/>
              <a:t>power</a:t>
            </a:r>
            <a:r>
              <a:rPr lang="lt-LT" sz="2000" dirty="0"/>
              <a:t> </a:t>
            </a:r>
            <a:r>
              <a:rPr lang="lt-LT" sz="2000" dirty="0" err="1"/>
              <a:t>system</a:t>
            </a:r>
            <a:r>
              <a:rPr lang="lt-LT" sz="2000" dirty="0"/>
              <a:t> </a:t>
            </a:r>
            <a:r>
              <a:rPr lang="lt-LT" sz="2000" dirty="0" err="1"/>
              <a:t>model</a:t>
            </a:r>
            <a:r>
              <a:rPr lang="lt-LT" sz="2000" dirty="0"/>
              <a:t> </a:t>
            </a:r>
            <a:r>
              <a:rPr lang="lt-LT" sz="2000" dirty="0" err="1"/>
              <a:t>that</a:t>
            </a:r>
            <a:r>
              <a:rPr lang="lt-LT" sz="2000" dirty="0"/>
              <a:t> </a:t>
            </a:r>
            <a:r>
              <a:rPr lang="lt-LT" sz="2000" dirty="0" err="1"/>
              <a:t>is</a:t>
            </a:r>
            <a:r>
              <a:rPr lang="lt-LT" sz="2000" dirty="0"/>
              <a:t> </a:t>
            </a:r>
            <a:r>
              <a:rPr lang="lt-LT" sz="2000" dirty="0" err="1"/>
              <a:t>used</a:t>
            </a:r>
            <a:r>
              <a:rPr lang="lt-LT" sz="2000" dirty="0"/>
              <a:t> to </a:t>
            </a:r>
            <a:r>
              <a:rPr lang="lt-LT" sz="2000" dirty="0" err="1"/>
              <a:t>simulate</a:t>
            </a:r>
            <a:r>
              <a:rPr lang="lt-LT" sz="2000" dirty="0"/>
              <a:t> </a:t>
            </a:r>
            <a:r>
              <a:rPr lang="lt-LT" sz="2000" dirty="0" err="1"/>
              <a:t>different</a:t>
            </a:r>
            <a:r>
              <a:rPr lang="lt-LT" sz="2000" dirty="0"/>
              <a:t> </a:t>
            </a:r>
            <a:r>
              <a:rPr lang="lt-LT" sz="2000" dirty="0" err="1"/>
              <a:t>events</a:t>
            </a:r>
            <a:r>
              <a:rPr lang="lt-LT" sz="2000" dirty="0"/>
              <a:t> </a:t>
            </a:r>
            <a:r>
              <a:rPr lang="lt-LT" sz="2000" dirty="0" err="1"/>
              <a:t>selected</a:t>
            </a:r>
            <a:r>
              <a:rPr lang="lt-LT" sz="2000" dirty="0"/>
              <a:t> </a:t>
            </a:r>
            <a:r>
              <a:rPr lang="lt-LT" sz="2000" dirty="0" err="1"/>
              <a:t>according</a:t>
            </a:r>
            <a:r>
              <a:rPr lang="lt-LT" sz="2000" dirty="0"/>
              <a:t> to </a:t>
            </a:r>
            <a:r>
              <a:rPr lang="lt-LT" sz="2000" dirty="0" err="1"/>
              <a:t>the</a:t>
            </a:r>
            <a:r>
              <a:rPr lang="lt-LT" sz="2000" dirty="0"/>
              <a:t> </a:t>
            </a:r>
            <a:r>
              <a:rPr lang="lt-LT" sz="2000" dirty="0" err="1"/>
              <a:t>application</a:t>
            </a:r>
            <a:r>
              <a:rPr lang="lt-LT" sz="2000" dirty="0"/>
              <a:t>. </a:t>
            </a:r>
            <a:r>
              <a:rPr lang="lt-LT" sz="2000" dirty="0" err="1"/>
              <a:t>Events</a:t>
            </a:r>
            <a:r>
              <a:rPr lang="lt-LT" sz="2000" dirty="0"/>
              <a:t> are </a:t>
            </a:r>
            <a:r>
              <a:rPr lang="lt-LT" sz="2000" dirty="0" err="1"/>
              <a:t>played</a:t>
            </a:r>
            <a:r>
              <a:rPr lang="lt-LT" sz="2000" dirty="0"/>
              <a:t> </a:t>
            </a:r>
            <a:r>
              <a:rPr lang="lt-LT" sz="2000" dirty="0" err="1"/>
              <a:t>back</a:t>
            </a:r>
            <a:r>
              <a:rPr lang="lt-LT" sz="2000" dirty="0"/>
              <a:t> </a:t>
            </a:r>
            <a:r>
              <a:rPr lang="lt-LT" sz="2000" dirty="0" err="1"/>
              <a:t>through</a:t>
            </a:r>
            <a:r>
              <a:rPr lang="lt-LT" sz="2000" dirty="0"/>
              <a:t> </a:t>
            </a:r>
            <a:r>
              <a:rPr lang="lt-LT" sz="2000" dirty="0" err="1"/>
              <a:t>power</a:t>
            </a:r>
            <a:r>
              <a:rPr lang="lt-LT" sz="2000" dirty="0"/>
              <a:t> </a:t>
            </a:r>
            <a:r>
              <a:rPr lang="lt-LT" sz="2000" dirty="0" err="1"/>
              <a:t>system</a:t>
            </a:r>
            <a:r>
              <a:rPr lang="lt-LT" sz="2000" dirty="0"/>
              <a:t> </a:t>
            </a:r>
            <a:r>
              <a:rPr lang="lt-LT" sz="2000" dirty="0" err="1"/>
              <a:t>simulators</a:t>
            </a:r>
            <a:r>
              <a:rPr lang="lt-LT" sz="2000" dirty="0"/>
              <a:t> </a:t>
            </a:r>
            <a:r>
              <a:rPr lang="lt-LT" sz="2000" dirty="0" err="1"/>
              <a:t>that</a:t>
            </a:r>
            <a:r>
              <a:rPr lang="lt-LT" sz="2000" dirty="0"/>
              <a:t> also </a:t>
            </a:r>
            <a:r>
              <a:rPr lang="lt-LT" sz="2000" dirty="0" err="1"/>
              <a:t>monitor</a:t>
            </a:r>
            <a:r>
              <a:rPr lang="lt-LT" sz="2000" dirty="0"/>
              <a:t> </a:t>
            </a:r>
            <a:r>
              <a:rPr lang="lt-LT" sz="2000" dirty="0" err="1"/>
              <a:t>scheme</a:t>
            </a:r>
            <a:r>
              <a:rPr lang="lt-LT" sz="2000" dirty="0"/>
              <a:t> </a:t>
            </a:r>
            <a:r>
              <a:rPr lang="lt-LT" sz="2000" dirty="0" err="1"/>
              <a:t>performance</a:t>
            </a:r>
            <a:r>
              <a:rPr lang="lt-LT" sz="2000" dirty="0"/>
              <a:t>. </a:t>
            </a:r>
            <a:r>
              <a:rPr lang="lt-LT" sz="2000" dirty="0" err="1"/>
              <a:t>Each</a:t>
            </a:r>
            <a:r>
              <a:rPr lang="lt-LT" sz="2000" dirty="0"/>
              <a:t> </a:t>
            </a:r>
            <a:r>
              <a:rPr lang="lt-LT" sz="2000" dirty="0" err="1"/>
              <a:t>event</a:t>
            </a:r>
            <a:r>
              <a:rPr lang="lt-LT" sz="2000" dirty="0"/>
              <a:t> </a:t>
            </a:r>
            <a:r>
              <a:rPr lang="lt-LT" sz="2000" dirty="0" err="1"/>
              <a:t>is</a:t>
            </a:r>
            <a:r>
              <a:rPr lang="lt-LT" sz="2000" dirty="0"/>
              <a:t> </a:t>
            </a:r>
            <a:r>
              <a:rPr lang="lt-LT" sz="2000" dirty="0" err="1"/>
              <a:t>modeled</a:t>
            </a:r>
            <a:r>
              <a:rPr lang="lt-LT" sz="2000" dirty="0"/>
              <a:t> to </a:t>
            </a:r>
            <a:r>
              <a:rPr lang="lt-LT" sz="2000" dirty="0" err="1"/>
              <a:t>simulate</a:t>
            </a:r>
            <a:r>
              <a:rPr lang="lt-LT" sz="2000" dirty="0"/>
              <a:t> </a:t>
            </a:r>
            <a:r>
              <a:rPr lang="lt-LT" sz="2000" dirty="0" err="1"/>
              <a:t>conditions</a:t>
            </a:r>
            <a:r>
              <a:rPr lang="lt-LT" sz="2000" dirty="0"/>
              <a:t> </a:t>
            </a:r>
            <a:r>
              <a:rPr lang="lt-LT" sz="2000" dirty="0" err="1"/>
              <a:t>for</a:t>
            </a:r>
            <a:r>
              <a:rPr lang="lt-LT" sz="2000" dirty="0"/>
              <a:t> </a:t>
            </a:r>
            <a:r>
              <a:rPr lang="lt-LT" sz="2000" dirty="0" err="1"/>
              <a:t>the</a:t>
            </a:r>
            <a:r>
              <a:rPr lang="lt-LT" sz="2000" dirty="0"/>
              <a:t> </a:t>
            </a:r>
            <a:r>
              <a:rPr lang="lt-LT" sz="2000" dirty="0" err="1"/>
              <a:t>tested</a:t>
            </a:r>
            <a:r>
              <a:rPr lang="lt-LT" sz="2000" dirty="0"/>
              <a:t> </a:t>
            </a:r>
            <a:r>
              <a:rPr lang="lt-LT" sz="2000" dirty="0" err="1"/>
              <a:t>relay</a:t>
            </a:r>
            <a:r>
              <a:rPr lang="lt-LT" sz="2000" dirty="0"/>
              <a:t> </a:t>
            </a:r>
            <a:r>
              <a:rPr lang="lt-LT" sz="2000" dirty="0" err="1"/>
              <a:t>circuit</a:t>
            </a:r>
            <a:r>
              <a:rPr lang="lt-LT" sz="2000" dirty="0"/>
              <a:t> </a:t>
            </a:r>
            <a:r>
              <a:rPr lang="lt-LT" sz="2000" dirty="0" err="1"/>
              <a:t>but</a:t>
            </a:r>
            <a:r>
              <a:rPr lang="lt-LT" sz="2000" dirty="0"/>
              <a:t> </a:t>
            </a:r>
            <a:r>
              <a:rPr lang="lt-LT" sz="2000" dirty="0" err="1"/>
              <a:t>only</a:t>
            </a:r>
            <a:r>
              <a:rPr lang="lt-LT" sz="2000" dirty="0"/>
              <a:t> </a:t>
            </a:r>
            <a:r>
              <a:rPr lang="lt-LT" sz="2000" dirty="0" err="1"/>
              <a:t>for</a:t>
            </a:r>
            <a:r>
              <a:rPr lang="lt-LT" sz="2000" dirty="0"/>
              <a:t> </a:t>
            </a:r>
            <a:r>
              <a:rPr lang="lt-LT" sz="2000" dirty="0" err="1"/>
              <a:t>the</a:t>
            </a:r>
            <a:r>
              <a:rPr lang="lt-LT" sz="2000" dirty="0"/>
              <a:t> </a:t>
            </a:r>
            <a:r>
              <a:rPr lang="lt-LT" sz="2000" dirty="0" err="1"/>
              <a:t>time</a:t>
            </a:r>
            <a:r>
              <a:rPr lang="lt-LT" sz="2000" dirty="0"/>
              <a:t> </a:t>
            </a:r>
            <a:r>
              <a:rPr lang="lt-LT" sz="2000" dirty="0" err="1"/>
              <a:t>period</a:t>
            </a:r>
            <a:r>
              <a:rPr lang="lt-LT" sz="2000" dirty="0"/>
              <a:t> </a:t>
            </a:r>
            <a:r>
              <a:rPr lang="lt-LT" sz="2000" dirty="0" err="1"/>
              <a:t>needed</a:t>
            </a:r>
            <a:r>
              <a:rPr lang="lt-LT" sz="2000" dirty="0"/>
              <a:t> to </a:t>
            </a:r>
            <a:r>
              <a:rPr lang="lt-LT" sz="2000" dirty="0" err="1"/>
              <a:t>test</a:t>
            </a:r>
            <a:r>
              <a:rPr lang="lt-LT" sz="2000" dirty="0"/>
              <a:t>.</a:t>
            </a:r>
            <a:endParaRPr lang="en-US" sz="2000" dirty="0"/>
          </a:p>
        </p:txBody>
      </p:sp>
    </p:spTree>
    <p:extLst>
      <p:ext uri="{BB962C8B-B14F-4D97-AF65-F5344CB8AC3E}">
        <p14:creationId xmlns:p14="http://schemas.microsoft.com/office/powerpoint/2010/main" val="51527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75856" y="836712"/>
            <a:ext cx="2304256" cy="2573760"/>
          </a:xfrm>
          <a:prstGeom prst="rect">
            <a:avLst/>
          </a:prstGeom>
          <a:noFill/>
          <a:ln w="9525">
            <a:noFill/>
            <a:miter lim="800000"/>
            <a:headEnd/>
            <a:tailEnd/>
          </a:ln>
          <a:effectLst/>
        </p:spPr>
      </p:pic>
      <p:sp>
        <p:nvSpPr>
          <p:cNvPr id="3" name="Rectangle 2"/>
          <p:cNvSpPr/>
          <p:nvPr/>
        </p:nvSpPr>
        <p:spPr>
          <a:xfrm>
            <a:off x="1942339" y="4293096"/>
            <a:ext cx="5251758" cy="1384995"/>
          </a:xfrm>
          <a:prstGeom prst="rect">
            <a:avLst/>
          </a:prstGeom>
        </p:spPr>
        <p:txBody>
          <a:bodyPr wrap="none">
            <a:spAutoFit/>
          </a:bodyPr>
          <a:lstStyle/>
          <a:p>
            <a:pPr algn="ctr"/>
            <a:r>
              <a:rPr lang="lt-LT" sz="6000" b="1" dirty="0" smtClean="0">
                <a:solidFill>
                  <a:srgbClr val="002060"/>
                </a:solidFill>
                <a:effectLst>
                  <a:outerShdw blurRad="38100" dist="38100" dir="2700000" algn="tl">
                    <a:srgbClr val="C0C0C0"/>
                  </a:outerShdw>
                </a:effectLst>
              </a:rPr>
              <a:t>QUESTIONS ?</a:t>
            </a:r>
          </a:p>
          <a:p>
            <a:pPr algn="ctr"/>
            <a:endParaRPr lang="lt-LT" dirty="0" smtClean="0"/>
          </a:p>
        </p:txBody>
      </p:sp>
      <p:pic>
        <p:nvPicPr>
          <p:cNvPr id="4" name="Picture 2"/>
          <p:cNvPicPr>
            <a:picLocks noChangeAspect="1" noChangeArrowheads="1"/>
          </p:cNvPicPr>
          <p:nvPr/>
        </p:nvPicPr>
        <p:blipFill>
          <a:blip r:embed="rId3" cstate="print"/>
          <a:srcRect/>
          <a:stretch>
            <a:fillRect/>
          </a:stretch>
        </p:blipFill>
        <p:spPr bwMode="auto">
          <a:xfrm>
            <a:off x="8610600" y="6400800"/>
            <a:ext cx="316787"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ctrTitle"/>
          </p:nvPr>
        </p:nvSpPr>
        <p:spPr>
          <a:xfrm>
            <a:off x="0" y="1905000"/>
            <a:ext cx="9144000" cy="1143000"/>
          </a:xfrm>
          <a:noFill/>
        </p:spPr>
        <p:txBody>
          <a:bodyPr/>
          <a:lstStyle/>
          <a:p>
            <a:pPr eaLnBrk="1" hangingPunct="1"/>
            <a:r>
              <a:rPr lang="lt-LT" sz="4600" b="1" dirty="0" smtClean="0">
                <a:solidFill>
                  <a:srgbClr val="006600"/>
                </a:solidFill>
                <a:latin typeface="Calibri" pitchFamily="34" charset="0"/>
              </a:rPr>
              <a:t>THANK YOU FOR YOUR ATTENTION</a:t>
            </a:r>
            <a:r>
              <a:rPr lang="en-US" sz="4600" b="1" dirty="0" smtClean="0">
                <a:solidFill>
                  <a:srgbClr val="006600"/>
                </a:solidFill>
                <a:latin typeface="Calibri" pitchFamily="34" charset="0"/>
              </a:rPr>
              <a:t>!</a:t>
            </a:r>
            <a:endParaRPr lang="lt-LT" sz="4600" b="1" dirty="0" smtClean="0">
              <a:solidFill>
                <a:srgbClr val="006600"/>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pic>
        <p:nvPicPr>
          <p:cNvPr id="6" name="Picture 2" descr="consumer-protection.jpg"/>
          <p:cNvPicPr>
            <a:picLocks noChangeAspect="1"/>
          </p:cNvPicPr>
          <p:nvPr/>
        </p:nvPicPr>
        <p:blipFill>
          <a:blip r:embed="rId3" cstate="print"/>
          <a:stretch>
            <a:fillRect/>
          </a:stretch>
        </p:blipFill>
        <p:spPr>
          <a:xfrm>
            <a:off x="3059832" y="3933056"/>
            <a:ext cx="3181350" cy="1752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51517" y="1360230"/>
            <a:ext cx="8675867" cy="5016758"/>
          </a:xfrm>
          <a:prstGeom prst="rect">
            <a:avLst/>
          </a:prstGeom>
        </p:spPr>
        <p:txBody>
          <a:bodyPr wrap="square">
            <a:spAutoFit/>
          </a:bodyPr>
          <a:lstStyle/>
          <a:p>
            <a:r>
              <a:rPr lang="en-US" sz="2000" dirty="0"/>
              <a:t>A </a:t>
            </a:r>
            <a:r>
              <a:rPr lang="en-US" sz="2000" b="1" dirty="0"/>
              <a:t>relay</a:t>
            </a:r>
            <a:r>
              <a:rPr lang="en-US" sz="2000" dirty="0"/>
              <a:t> is an </a:t>
            </a:r>
            <a:r>
              <a:rPr lang="en-US" sz="2000" dirty="0">
                <a:hlinkClick r:id="rId3" tooltip="Electric"/>
              </a:rPr>
              <a:t>electrically</a:t>
            </a:r>
            <a:r>
              <a:rPr lang="en-US" sz="2000" dirty="0"/>
              <a:t> operated </a:t>
            </a:r>
            <a:r>
              <a:rPr lang="en-US" sz="2000" dirty="0">
                <a:hlinkClick r:id="rId4" tooltip="Switch"/>
              </a:rPr>
              <a:t>switch</a:t>
            </a:r>
            <a:r>
              <a:rPr lang="en-US" sz="2000" dirty="0"/>
              <a:t>. Many relays use an </a:t>
            </a:r>
            <a:r>
              <a:rPr lang="en-US" sz="2000" dirty="0">
                <a:hlinkClick r:id="rId5" tooltip="Electromagnet"/>
              </a:rPr>
              <a:t>electromagnet</a:t>
            </a:r>
            <a:r>
              <a:rPr lang="en-US" sz="2000" dirty="0"/>
              <a:t> to mechanically operate a switch, but other operating principles are also used, such as </a:t>
            </a:r>
            <a:r>
              <a:rPr lang="en-US" sz="2000" dirty="0">
                <a:hlinkClick r:id="rId6" tooltip="Solid-state relay"/>
              </a:rPr>
              <a:t>solid-state relays</a:t>
            </a:r>
            <a:r>
              <a:rPr lang="en-US" sz="2000" dirty="0"/>
              <a:t>. Relays are used where it is necessary to control a circuit by a low-power signal (with complete electrical isolation between control and controlled circuits), or where several circuits must be controlled by one signal. The first relays were used in long distance </a:t>
            </a:r>
            <a:r>
              <a:rPr lang="en-US" sz="2000" dirty="0" smtClean="0">
                <a:hlinkClick r:id="rId7" tooltip="Electrical telegraph"/>
              </a:rPr>
              <a:t>telegraph</a:t>
            </a:r>
            <a:r>
              <a:rPr lang="lt-LT" sz="2000" dirty="0" smtClean="0"/>
              <a:t> </a:t>
            </a:r>
            <a:r>
              <a:rPr lang="en-US" sz="2000" dirty="0" smtClean="0"/>
              <a:t>circuits </a:t>
            </a:r>
            <a:r>
              <a:rPr lang="en-US" sz="2000" dirty="0"/>
              <a:t>as amplifiers: they repeated the signal coming in from one circuit and re-transmitted it on another circuit. Relays were used extensively in telephone exchanges and early computers to perform logical operations.</a:t>
            </a:r>
          </a:p>
          <a:p>
            <a:r>
              <a:rPr lang="en-US" sz="2000" dirty="0"/>
              <a:t>A type of relay that can handle the high power required to directly control an electric motor or other loads is called a </a:t>
            </a:r>
            <a:r>
              <a:rPr lang="en-US" sz="2000" dirty="0">
                <a:hlinkClick r:id="rId8" tooltip="Contactor"/>
              </a:rPr>
              <a:t>contactor</a:t>
            </a:r>
            <a:r>
              <a:rPr lang="en-US" sz="2000" dirty="0"/>
              <a:t>. </a:t>
            </a:r>
            <a:r>
              <a:rPr lang="en-US" sz="2000" dirty="0">
                <a:hlinkClick r:id="rId6" tooltip="Solid-state relay"/>
              </a:rPr>
              <a:t>Solid-state relays</a:t>
            </a:r>
            <a:r>
              <a:rPr lang="en-US" sz="2000" dirty="0"/>
              <a:t> control power circuits with no </a:t>
            </a:r>
            <a:r>
              <a:rPr lang="en-US" sz="2000" dirty="0">
                <a:hlinkClick r:id="rId9" tooltip="Moving parts"/>
              </a:rPr>
              <a:t>moving parts</a:t>
            </a:r>
            <a:r>
              <a:rPr lang="en-US" sz="2000" dirty="0"/>
              <a:t>, instead using a semiconductor device to perform switching. Relays with calibrated operating characteristics and sometimes multiple operating coils are used to protect electrical circuits from overload or faults; in modern electric power systems these functions are performed by digital instruments still called "</a:t>
            </a:r>
            <a:r>
              <a:rPr lang="en-US" sz="2000" dirty="0">
                <a:hlinkClick r:id="rId10" tooltip="Protective relay"/>
              </a:rPr>
              <a:t>protective relays</a:t>
            </a:r>
            <a:r>
              <a:rPr lang="en-US" sz="2000" dirty="0"/>
              <a:t>".</a:t>
            </a:r>
          </a:p>
        </p:txBody>
      </p:sp>
      <p:sp>
        <p:nvSpPr>
          <p:cNvPr id="8" name="Title 7"/>
          <p:cNvSpPr>
            <a:spLocks noGrp="1"/>
          </p:cNvSpPr>
          <p:nvPr>
            <p:ph type="title"/>
          </p:nvPr>
        </p:nvSpPr>
        <p:spPr/>
        <p:txBody>
          <a:bodyPr/>
          <a:lstStyle/>
          <a:p>
            <a:r>
              <a:rPr lang="lt-LT" dirty="0" err="1" smtClean="0"/>
              <a:t>Description</a:t>
            </a:r>
            <a:r>
              <a:rPr lang="lt-LT" dirty="0" smtClean="0"/>
              <a:t> </a:t>
            </a:r>
            <a:r>
              <a:rPr lang="lt-LT" dirty="0" err="1" smtClean="0"/>
              <a:t>of</a:t>
            </a:r>
            <a:r>
              <a:rPr lang="lt-LT" dirty="0" smtClean="0"/>
              <a:t> </a:t>
            </a:r>
            <a:r>
              <a:rPr lang="lt-LT" dirty="0" err="1" smtClean="0"/>
              <a:t>relay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51517" y="1360230"/>
            <a:ext cx="8675867" cy="3785652"/>
          </a:xfrm>
          <a:prstGeom prst="rect">
            <a:avLst/>
          </a:prstGeom>
        </p:spPr>
        <p:txBody>
          <a:bodyPr wrap="square">
            <a:spAutoFit/>
          </a:bodyPr>
          <a:lstStyle/>
          <a:p>
            <a:r>
              <a:rPr lang="en-US" sz="2000" dirty="0"/>
              <a:t>A simple electromagnetic relay consists of a coil of wire wrapped around a </a:t>
            </a:r>
            <a:r>
              <a:rPr lang="en-US" sz="2000" dirty="0">
                <a:hlinkClick r:id="rId3" tooltip="Magnetic core"/>
              </a:rPr>
              <a:t>soft iron core</a:t>
            </a:r>
            <a:r>
              <a:rPr lang="en-US" sz="2000" dirty="0"/>
              <a:t>, an iron yoke which provides a low </a:t>
            </a:r>
            <a:r>
              <a:rPr lang="en-US" sz="2000" dirty="0">
                <a:hlinkClick r:id="rId4" tooltip="Magnetic reluctance"/>
              </a:rPr>
              <a:t>reluctance</a:t>
            </a:r>
            <a:r>
              <a:rPr lang="en-US" sz="2000" dirty="0"/>
              <a:t> path for magnetic flux, a movable iron </a:t>
            </a:r>
            <a:r>
              <a:rPr lang="en-US" sz="2000" dirty="0">
                <a:hlinkClick r:id="rId5" tooltip="Armature (electrical engineering)"/>
              </a:rPr>
              <a:t>armature</a:t>
            </a:r>
            <a:r>
              <a:rPr lang="en-US" sz="2000" dirty="0"/>
              <a:t>, and one or more sets of contacts (there are two in the relay pictured). The armature is hinged to the yoke and mechanically linked to one or more sets of moving contacts. It is held in place by a </a:t>
            </a:r>
            <a:r>
              <a:rPr lang="en-US" sz="2000" dirty="0">
                <a:hlinkClick r:id="rId6" tooltip="Spring (device)"/>
              </a:rPr>
              <a:t>spring</a:t>
            </a:r>
            <a:r>
              <a:rPr lang="en-US" sz="2000" dirty="0"/>
              <a:t> so that when the relay is de-energized there is an air gap in the magnetic circuit. In this condition, one of the two sets of contacts in the relay pictured is closed, and the other set is open. Other relays may have more or fewer sets of contacts depending on their function. The relay in the picture also has a wire connecting the armature to the yoke. This ensures continuity of the circuit between the moving contacts on the armature, and the circuit track on the </a:t>
            </a:r>
            <a:r>
              <a:rPr lang="en-US" sz="2000" dirty="0">
                <a:hlinkClick r:id="rId7" tooltip="Printed circuit board"/>
              </a:rPr>
              <a:t>printed circuit board</a:t>
            </a:r>
            <a:r>
              <a:rPr lang="en-US" sz="2000" dirty="0"/>
              <a:t> (PCB) via the </a:t>
            </a:r>
            <a:r>
              <a:rPr lang="en-US" sz="2000" dirty="0">
                <a:hlinkClick r:id="rId8" tooltip="Yoke"/>
              </a:rPr>
              <a:t>yoke</a:t>
            </a:r>
            <a:r>
              <a:rPr lang="en-US" sz="2000" dirty="0"/>
              <a:t>, which is soldered to the PCB.</a:t>
            </a:r>
          </a:p>
        </p:txBody>
      </p:sp>
      <p:sp>
        <p:nvSpPr>
          <p:cNvPr id="8" name="Title 7"/>
          <p:cNvSpPr>
            <a:spLocks noGrp="1"/>
          </p:cNvSpPr>
          <p:nvPr>
            <p:ph type="title"/>
          </p:nvPr>
        </p:nvSpPr>
        <p:spPr/>
        <p:txBody>
          <a:bodyPr/>
          <a:lstStyle/>
          <a:p>
            <a:r>
              <a:rPr lang="lt-LT" dirty="0" err="1" smtClean="0"/>
              <a:t>How</a:t>
            </a:r>
            <a:r>
              <a:rPr lang="lt-LT" dirty="0" smtClean="0"/>
              <a:t> it </a:t>
            </a:r>
            <a:r>
              <a:rPr lang="lt-LT" dirty="0" err="1" smtClean="0"/>
              <a:t>works</a:t>
            </a:r>
            <a:endParaRPr lang="en-US" dirty="0"/>
          </a:p>
        </p:txBody>
      </p:sp>
    </p:spTree>
    <p:extLst>
      <p:ext uri="{BB962C8B-B14F-4D97-AF65-F5344CB8AC3E}">
        <p14:creationId xmlns:p14="http://schemas.microsoft.com/office/powerpoint/2010/main" val="804189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2862322"/>
          </a:xfrm>
          <a:prstGeom prst="rect">
            <a:avLst/>
          </a:prstGeom>
        </p:spPr>
        <p:txBody>
          <a:bodyPr wrap="square">
            <a:spAutoFit/>
          </a:bodyPr>
          <a:lstStyle/>
          <a:p>
            <a:r>
              <a:rPr lang="en-US" sz="2000" dirty="0"/>
              <a:t>When the coil is energized with </a:t>
            </a:r>
            <a:r>
              <a:rPr lang="en-US" sz="2000" dirty="0">
                <a:hlinkClick r:id="rId3" tooltip="Direct current"/>
              </a:rPr>
              <a:t>direct current</a:t>
            </a:r>
            <a:r>
              <a:rPr lang="en-US" sz="2000" dirty="0"/>
              <a:t>, a </a:t>
            </a:r>
            <a:r>
              <a:rPr lang="en-US" sz="2000" dirty="0">
                <a:hlinkClick r:id="rId4" tooltip="Diode"/>
              </a:rPr>
              <a:t>diode</a:t>
            </a:r>
            <a:r>
              <a:rPr lang="en-US" sz="2000" dirty="0"/>
              <a:t> is often placed across the coil to dissipate the energy from the collapsing magnetic field at deactivation, which would otherwise generate a </a:t>
            </a:r>
            <a:r>
              <a:rPr lang="en-US" sz="2000" dirty="0">
                <a:hlinkClick r:id="rId5" tooltip="Voltage spike"/>
              </a:rPr>
              <a:t>voltage spike</a:t>
            </a:r>
            <a:r>
              <a:rPr lang="en-US" sz="2000" dirty="0"/>
              <a:t> dangerous </a:t>
            </a:r>
            <a:r>
              <a:rPr lang="en-US" sz="2000" dirty="0" smtClean="0"/>
              <a:t>to</a:t>
            </a:r>
            <a:r>
              <a:rPr lang="lt-LT" sz="2000" dirty="0" smtClean="0"/>
              <a:t> </a:t>
            </a:r>
            <a:r>
              <a:rPr lang="en-US" sz="2000" dirty="0" smtClean="0">
                <a:hlinkClick r:id="rId6" tooltip="Semiconductor"/>
              </a:rPr>
              <a:t>semiconductor</a:t>
            </a:r>
            <a:r>
              <a:rPr lang="en-US" sz="2000" dirty="0"/>
              <a:t> circuit components. Some automotive relays include a diode inside the relay case. Alternatively, a contact protection network consisting of a capacitor and resistor in series (</a:t>
            </a:r>
            <a:r>
              <a:rPr lang="en-US" sz="2000" dirty="0" err="1">
                <a:hlinkClick r:id="rId7" tooltip="Snubber"/>
              </a:rPr>
              <a:t>snubber</a:t>
            </a:r>
            <a:r>
              <a:rPr lang="en-US" sz="2000" dirty="0"/>
              <a:t> circuit) may absorb the surge. If the coil is designed to be energized with </a:t>
            </a:r>
            <a:r>
              <a:rPr lang="en-US" sz="2000" dirty="0">
                <a:hlinkClick r:id="rId8" tooltip="Alternating current"/>
              </a:rPr>
              <a:t>alternating current</a:t>
            </a:r>
            <a:r>
              <a:rPr lang="en-US" sz="2000" dirty="0"/>
              <a:t> (AC), a small copper "shading ring" can be crimped to the end of the solenoid, creating a small out-of-phase current which increases the minimum pull on the armature during the AC cycle.</a:t>
            </a:r>
          </a:p>
        </p:txBody>
      </p:sp>
      <p:pic>
        <p:nvPicPr>
          <p:cNvPr id="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6653" y="3338993"/>
            <a:ext cx="5282341" cy="332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10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51517" y="1360230"/>
            <a:ext cx="8675867" cy="4708981"/>
          </a:xfrm>
          <a:prstGeom prst="rect">
            <a:avLst/>
          </a:prstGeom>
        </p:spPr>
        <p:txBody>
          <a:bodyPr wrap="square">
            <a:spAutoFit/>
          </a:bodyPr>
          <a:lstStyle/>
          <a:p>
            <a:r>
              <a:rPr lang="en-US" sz="2000" b="1" u="sng" dirty="0"/>
              <a:t>Latching </a:t>
            </a:r>
            <a:r>
              <a:rPr lang="en-US" sz="2000" b="1" u="sng" dirty="0" smtClean="0"/>
              <a:t>relay</a:t>
            </a:r>
            <a:endParaRPr lang="lt-LT" sz="2000" b="1" u="sng" dirty="0" smtClean="0"/>
          </a:p>
          <a:p>
            <a:endParaRPr lang="en-US" sz="2000" b="1" dirty="0"/>
          </a:p>
          <a:p>
            <a:r>
              <a:rPr lang="en-US" sz="2000" dirty="0"/>
              <a:t>Latching relay with permanent magnet</a:t>
            </a:r>
          </a:p>
          <a:p>
            <a:r>
              <a:rPr lang="en-US" sz="2000" dirty="0"/>
              <a:t>A </a:t>
            </a:r>
            <a:r>
              <a:rPr lang="en-US" sz="2000" i="1" dirty="0"/>
              <a:t>latching relay</a:t>
            </a:r>
            <a:r>
              <a:rPr lang="en-US" sz="2000" dirty="0"/>
              <a:t> (also called "impulse", "keep", or "stay" relays) maintains either contact position indefinitely without power applied to the coil. The advantage is that one coil consumes power only for an instant while the relay is being switched, and the relay contacts retain this setting across a power outage. A latching relay allows remote control of building lighting without the hum that may be produced from a continuously (AC) energized coil.</a:t>
            </a:r>
          </a:p>
          <a:p>
            <a:r>
              <a:rPr lang="en-US" sz="2000" dirty="0"/>
              <a:t>In one mechanism, two opposing coils with an over-center spring or permanent magnet hold the contacts in position after the coil is de-energized. A pulse to one coil turns the relay on and a pulse to the opposite coil turns the relay off. This type is widely used where control is from simple switches or single-ended outputs of a control system, and such relays are found in </a:t>
            </a:r>
            <a:r>
              <a:rPr lang="en-US" sz="2000" dirty="0">
                <a:hlinkClick r:id="rId3" tooltip="Avionics"/>
              </a:rPr>
              <a:t>avionics</a:t>
            </a:r>
            <a:r>
              <a:rPr lang="en-US" sz="2000" dirty="0"/>
              <a:t> and numerous industrial applications</a:t>
            </a:r>
            <a:r>
              <a:rPr lang="en-US" sz="2000" dirty="0" smtClean="0"/>
              <a:t>.</a:t>
            </a:r>
            <a:endParaRPr lang="en-US" sz="2000" dirty="0"/>
          </a:p>
        </p:txBody>
      </p:sp>
      <p:sp>
        <p:nvSpPr>
          <p:cNvPr id="8" name="Title 7"/>
          <p:cNvSpPr>
            <a:spLocks noGrp="1"/>
          </p:cNvSpPr>
          <p:nvPr>
            <p:ph type="title"/>
          </p:nvPr>
        </p:nvSpPr>
        <p:spPr/>
        <p:txBody>
          <a:bodyPr/>
          <a:lstStyle/>
          <a:p>
            <a:r>
              <a:rPr lang="lt-LT" dirty="0" err="1" smtClean="0"/>
              <a:t>Types</a:t>
            </a:r>
            <a:r>
              <a:rPr lang="lt-LT" dirty="0" smtClean="0"/>
              <a:t> </a:t>
            </a:r>
            <a:r>
              <a:rPr lang="lt-LT" dirty="0" err="1" smtClean="0"/>
              <a:t>of</a:t>
            </a:r>
            <a:r>
              <a:rPr lang="lt-LT" dirty="0" smtClean="0"/>
              <a:t> </a:t>
            </a:r>
            <a:r>
              <a:rPr lang="lt-LT" dirty="0" err="1" smtClean="0"/>
              <a:t>relay</a:t>
            </a:r>
            <a:endParaRPr lang="en-US" dirty="0"/>
          </a:p>
        </p:txBody>
      </p:sp>
    </p:spTree>
    <p:extLst>
      <p:ext uri="{BB962C8B-B14F-4D97-AF65-F5344CB8AC3E}">
        <p14:creationId xmlns:p14="http://schemas.microsoft.com/office/powerpoint/2010/main" val="272796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4832092"/>
          </a:xfrm>
          <a:prstGeom prst="rect">
            <a:avLst/>
          </a:prstGeom>
        </p:spPr>
        <p:txBody>
          <a:bodyPr wrap="square">
            <a:spAutoFit/>
          </a:bodyPr>
          <a:lstStyle/>
          <a:p>
            <a:r>
              <a:rPr lang="en-US" sz="2000" b="1" u="sng" dirty="0"/>
              <a:t>Reed </a:t>
            </a:r>
            <a:r>
              <a:rPr lang="en-US" sz="2000" b="1" u="sng" dirty="0" smtClean="0"/>
              <a:t>relay</a:t>
            </a:r>
            <a:endParaRPr lang="en-US" sz="2000" b="1" u="sng" dirty="0"/>
          </a:p>
          <a:p>
            <a:endParaRPr lang="lt-LT" sz="2000" i="1" dirty="0" smtClean="0"/>
          </a:p>
          <a:p>
            <a:r>
              <a:rPr lang="en-US" sz="2000" dirty="0" smtClean="0"/>
              <a:t>Top</a:t>
            </a:r>
            <a:r>
              <a:rPr lang="en-US" sz="2000" dirty="0"/>
              <a:t>, middle: reed switches, bottom: reed relay</a:t>
            </a:r>
          </a:p>
          <a:p>
            <a:r>
              <a:rPr lang="en-US" sz="2000" dirty="0"/>
              <a:t>A </a:t>
            </a:r>
            <a:r>
              <a:rPr lang="en-US" sz="2000" dirty="0">
                <a:hlinkClick r:id="rId3" tooltip="Reed relay"/>
              </a:rPr>
              <a:t>reed relay</a:t>
            </a:r>
            <a:r>
              <a:rPr lang="en-US" sz="2000" dirty="0"/>
              <a:t> is a </a:t>
            </a:r>
            <a:r>
              <a:rPr lang="en-US" sz="2000" dirty="0">
                <a:hlinkClick r:id="rId4" tooltip="Reed switch"/>
              </a:rPr>
              <a:t>reed switch</a:t>
            </a:r>
            <a:r>
              <a:rPr lang="en-US" sz="2000" dirty="0"/>
              <a:t> enclosed in a solenoid. The switch has a set of contacts inside an </a:t>
            </a:r>
            <a:r>
              <a:rPr lang="en-US" sz="2000" dirty="0">
                <a:hlinkClick r:id="rId5" tooltip="Vacuum"/>
              </a:rPr>
              <a:t>evacuated</a:t>
            </a:r>
            <a:r>
              <a:rPr lang="en-US" sz="2000" dirty="0"/>
              <a:t> or </a:t>
            </a:r>
            <a:r>
              <a:rPr lang="en-US" sz="2000" dirty="0">
                <a:hlinkClick r:id="rId6" tooltip="Inert gas"/>
              </a:rPr>
              <a:t>inert gas</a:t>
            </a:r>
            <a:r>
              <a:rPr lang="en-US" sz="2000" dirty="0"/>
              <a:t>-filled glass tube which protects the contacts against atmospheric </a:t>
            </a:r>
            <a:r>
              <a:rPr lang="en-US" sz="2000" dirty="0">
                <a:hlinkClick r:id="rId7" tooltip="Corrosion"/>
              </a:rPr>
              <a:t>corrosion</a:t>
            </a:r>
            <a:r>
              <a:rPr lang="en-US" sz="2000" dirty="0"/>
              <a:t>; the contacts are made </a:t>
            </a:r>
            <a:r>
              <a:rPr lang="en-US" sz="2000" dirty="0" smtClean="0"/>
              <a:t>of</a:t>
            </a:r>
            <a:r>
              <a:rPr lang="lt-LT" sz="2000" dirty="0" smtClean="0"/>
              <a:t> </a:t>
            </a:r>
            <a:r>
              <a:rPr lang="en-US" sz="2000" dirty="0" smtClean="0">
                <a:hlinkClick r:id="rId8" tooltip="Magnet"/>
              </a:rPr>
              <a:t>magnetic</a:t>
            </a:r>
            <a:r>
              <a:rPr lang="en-US" sz="2000" dirty="0"/>
              <a:t> material that makes them move under the influence of the field of the enclosing solenoid or an external magnet.</a:t>
            </a:r>
          </a:p>
          <a:p>
            <a:r>
              <a:rPr lang="en-US" sz="2000" dirty="0"/>
              <a:t>Reed relays can switch faster than larger relays and require very little power from the control circuit. However, they have relatively low switching current and voltage ratings. Though rare, the reeds can become magnetized over time, which makes them stick 'on' even when no current is present; changing the orientation of the reeds with respect to the solenoid's magnetic field can resolve this problem.</a:t>
            </a:r>
          </a:p>
          <a:p>
            <a:r>
              <a:rPr lang="en-US" sz="2000" dirty="0"/>
              <a:t>Sealed contacts with mercury-wetted contacts have longer operating lives and less contact chatter than any other kind of relay.</a:t>
            </a:r>
          </a:p>
        </p:txBody>
      </p:sp>
    </p:spTree>
    <p:extLst>
      <p:ext uri="{BB962C8B-B14F-4D97-AF65-F5344CB8AC3E}">
        <p14:creationId xmlns:p14="http://schemas.microsoft.com/office/powerpoint/2010/main" val="343055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5940088"/>
          </a:xfrm>
          <a:prstGeom prst="rect">
            <a:avLst/>
          </a:prstGeom>
        </p:spPr>
        <p:txBody>
          <a:bodyPr wrap="square">
            <a:spAutoFit/>
          </a:bodyPr>
          <a:lstStyle/>
          <a:p>
            <a:r>
              <a:rPr lang="en-US" sz="2000" b="1" u="sng" dirty="0"/>
              <a:t>Mercury-wetted </a:t>
            </a:r>
            <a:r>
              <a:rPr lang="en-US" sz="2000" b="1" u="sng" dirty="0" smtClean="0"/>
              <a:t>relay</a:t>
            </a:r>
            <a:endParaRPr lang="en-US" sz="2000" b="1" u="sng" dirty="0"/>
          </a:p>
          <a:p>
            <a:r>
              <a:rPr lang="en-US" sz="2000" dirty="0"/>
              <a:t>A mercury-wetted reed relay that has AC/DC switching specifications of 100 W, 500 V, 2 A maximum</a:t>
            </a:r>
          </a:p>
          <a:p>
            <a:endParaRPr lang="lt-LT" sz="2000" i="1" dirty="0" smtClean="0"/>
          </a:p>
          <a:p>
            <a:r>
              <a:rPr lang="en-US" sz="2000" dirty="0" smtClean="0"/>
              <a:t>A</a:t>
            </a:r>
            <a:r>
              <a:rPr lang="en-US" sz="2000" dirty="0"/>
              <a:t> </a:t>
            </a:r>
            <a:r>
              <a:rPr lang="en-US" sz="2000" b="1" dirty="0"/>
              <a:t>mercury-wetted reed relay</a:t>
            </a:r>
            <a:r>
              <a:rPr lang="en-US" sz="2000" dirty="0"/>
              <a:t> is a form of reed relay in which the contacts are wetted with </a:t>
            </a:r>
            <a:r>
              <a:rPr lang="en-US" sz="2000" dirty="0">
                <a:hlinkClick r:id="rId3" tooltip="Mercury (element)"/>
              </a:rPr>
              <a:t>mercury</a:t>
            </a:r>
            <a:r>
              <a:rPr lang="en-US" sz="2000" dirty="0"/>
              <a:t>. Such relays are used to switch low-voltage signals (one volt or less) where the mercury reduces the contact resistance and associated voltage drop, for low-current signals where surface contamination may make for a poor contact, or for high-speed applications where the mercury eliminates contact bounce. Mercury wetted relays are position-sensitive and must be mounted vertically to work properly. Because of the toxicity and expense of liquid mercury, these relays are now rarely used</a:t>
            </a:r>
            <a:r>
              <a:rPr lang="en-US" sz="2000" dirty="0" smtClean="0"/>
              <a:t>.</a:t>
            </a:r>
            <a:endParaRPr lang="lt-LT" sz="2000" dirty="0" smtClean="0"/>
          </a:p>
          <a:p>
            <a:endParaRPr lang="lt-LT" sz="2000" dirty="0"/>
          </a:p>
          <a:p>
            <a:r>
              <a:rPr lang="en-US" sz="2000" b="1" u="sng" dirty="0"/>
              <a:t>Mercury </a:t>
            </a:r>
            <a:r>
              <a:rPr lang="en-US" sz="2000" b="1" u="sng" dirty="0" smtClean="0"/>
              <a:t>rela</a:t>
            </a:r>
            <a:r>
              <a:rPr lang="en-US" sz="2000" b="1" dirty="0" smtClean="0"/>
              <a:t>y</a:t>
            </a:r>
            <a:endParaRPr lang="lt-LT" sz="2000" dirty="0"/>
          </a:p>
          <a:p>
            <a:endParaRPr lang="en-US" sz="2000" b="1" dirty="0"/>
          </a:p>
          <a:p>
            <a:r>
              <a:rPr lang="en-US" sz="2000" dirty="0"/>
              <a:t>A </a:t>
            </a:r>
            <a:r>
              <a:rPr lang="en-US" sz="2000" dirty="0">
                <a:hlinkClick r:id="rId4" tooltip="Mercury relay"/>
              </a:rPr>
              <a:t>mercury relay</a:t>
            </a:r>
            <a:r>
              <a:rPr lang="en-US" sz="2000" dirty="0"/>
              <a:t> is a relay that uses mercury as the switching element. They are used where contact erosion would be a problem for conventional relay contacts. Owing to environmental considerations about significant amount of mercury used and modern alternatives, they are now comparatively uncommon</a:t>
            </a:r>
            <a:r>
              <a:rPr lang="en-US" sz="2000" dirty="0" smtClean="0"/>
              <a:t>.</a:t>
            </a:r>
            <a:endParaRPr lang="en-US" sz="2000" dirty="0"/>
          </a:p>
        </p:txBody>
      </p:sp>
    </p:spTree>
    <p:extLst>
      <p:ext uri="{BB962C8B-B14F-4D97-AF65-F5344CB8AC3E}">
        <p14:creationId xmlns:p14="http://schemas.microsoft.com/office/powerpoint/2010/main" val="121744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19891" y="476672"/>
            <a:ext cx="8675867" cy="6555641"/>
          </a:xfrm>
          <a:prstGeom prst="rect">
            <a:avLst/>
          </a:prstGeom>
        </p:spPr>
        <p:txBody>
          <a:bodyPr wrap="square">
            <a:spAutoFit/>
          </a:bodyPr>
          <a:lstStyle/>
          <a:p>
            <a:r>
              <a:rPr lang="en-US" sz="2000" b="1" u="sng" dirty="0"/>
              <a:t>Machine tool relay</a:t>
            </a:r>
          </a:p>
          <a:p>
            <a:endParaRPr lang="lt-LT" sz="2000" dirty="0" smtClean="0"/>
          </a:p>
          <a:p>
            <a:r>
              <a:rPr lang="en-US" sz="2000" b="1" u="sng" dirty="0"/>
              <a:t>Coaxial relay</a:t>
            </a:r>
          </a:p>
          <a:p>
            <a:endParaRPr lang="lt-LT" sz="2000" dirty="0" smtClean="0"/>
          </a:p>
          <a:p>
            <a:r>
              <a:rPr lang="en-US" sz="2000" b="1" u="sng" dirty="0" smtClean="0"/>
              <a:t>Contactor</a:t>
            </a:r>
            <a:endParaRPr lang="lt-LT" sz="2000" b="1" u="sng" dirty="0" smtClean="0"/>
          </a:p>
          <a:p>
            <a:endParaRPr lang="lt-LT" sz="2000" b="1" u="sng" dirty="0"/>
          </a:p>
          <a:p>
            <a:r>
              <a:rPr lang="en-US" sz="2000" b="1" u="sng" dirty="0"/>
              <a:t>Solid state contactor relay</a:t>
            </a:r>
          </a:p>
          <a:p>
            <a:endParaRPr lang="lt-LT" sz="2000" dirty="0" smtClean="0"/>
          </a:p>
          <a:p>
            <a:r>
              <a:rPr lang="en-US" sz="2000" b="1" u="sng" dirty="0"/>
              <a:t>Solid-state relay</a:t>
            </a:r>
          </a:p>
          <a:p>
            <a:endParaRPr lang="lt-LT" sz="2000" dirty="0" smtClean="0"/>
          </a:p>
          <a:p>
            <a:r>
              <a:rPr lang="en-US" sz="2000" b="1" u="sng" dirty="0"/>
              <a:t>Forced-guided contacts relay</a:t>
            </a:r>
          </a:p>
          <a:p>
            <a:endParaRPr lang="lt-LT" sz="2000" dirty="0" smtClean="0"/>
          </a:p>
          <a:p>
            <a:r>
              <a:rPr lang="en-US" sz="2000" b="1" u="sng" dirty="0"/>
              <a:t>Overload protection relay</a:t>
            </a:r>
          </a:p>
          <a:p>
            <a:endParaRPr lang="lt-LT" sz="2000" dirty="0" smtClean="0"/>
          </a:p>
          <a:p>
            <a:r>
              <a:rPr lang="en-US" sz="2000" b="1" u="sng" dirty="0"/>
              <a:t>Vacuum relays</a:t>
            </a:r>
          </a:p>
          <a:p>
            <a:endParaRPr lang="lt-LT" sz="2000" dirty="0" smtClean="0"/>
          </a:p>
          <a:p>
            <a:r>
              <a:rPr lang="en-US" sz="2000" b="1" u="sng" dirty="0"/>
              <a:t>Buchholz </a:t>
            </a:r>
            <a:r>
              <a:rPr lang="en-US" sz="2000" b="1" u="sng" dirty="0" smtClean="0"/>
              <a:t>relay</a:t>
            </a:r>
            <a:endParaRPr lang="en-US" sz="2000" i="1" u="sng" dirty="0"/>
          </a:p>
          <a:p>
            <a:r>
              <a:rPr lang="en-US" sz="2000" dirty="0"/>
              <a:t>A </a:t>
            </a:r>
            <a:r>
              <a:rPr lang="en-US" sz="2000" b="1" dirty="0"/>
              <a:t>Buchholz relay</a:t>
            </a:r>
            <a:r>
              <a:rPr lang="en-US" sz="2000" dirty="0"/>
              <a:t> is a safety device sensing the accumulation of gas in large oil-filled </a:t>
            </a:r>
            <a:r>
              <a:rPr lang="en-US" sz="2000" dirty="0">
                <a:hlinkClick r:id="rId3" tooltip="Transformer"/>
              </a:rPr>
              <a:t>transformers</a:t>
            </a:r>
            <a:r>
              <a:rPr lang="en-US" sz="2000" dirty="0"/>
              <a:t>, which will alarm on slow accumulation of gas or shut down the transformer if gas is produced rapidly in the transformer oil.</a:t>
            </a:r>
          </a:p>
          <a:p>
            <a:endParaRPr lang="en-US" sz="2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54520"/>
            <a:ext cx="4307632" cy="357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06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610600" y="6400800"/>
            <a:ext cx="316787" cy="304800"/>
          </a:xfrm>
          <a:prstGeom prst="rect">
            <a:avLst/>
          </a:prstGeom>
          <a:noFill/>
          <a:ln w="9525">
            <a:noFill/>
            <a:miter lim="800000"/>
            <a:headEnd/>
            <a:tailEnd/>
          </a:ln>
        </p:spPr>
      </p:pic>
      <p:sp>
        <p:nvSpPr>
          <p:cNvPr id="7" name="Rectangle 6"/>
          <p:cNvSpPr/>
          <p:nvPr/>
        </p:nvSpPr>
        <p:spPr>
          <a:xfrm>
            <a:off x="245418" y="1412776"/>
            <a:ext cx="8675867" cy="3785652"/>
          </a:xfrm>
          <a:prstGeom prst="rect">
            <a:avLst/>
          </a:prstGeom>
        </p:spPr>
        <p:txBody>
          <a:bodyPr wrap="square">
            <a:spAutoFit/>
          </a:bodyPr>
          <a:lstStyle/>
          <a:p>
            <a:r>
              <a:rPr lang="en-US" sz="2000" dirty="0"/>
              <a:t>Relay performance tests address two questions. Is </a:t>
            </a:r>
            <a:r>
              <a:rPr lang="en-US" sz="2000" dirty="0" smtClean="0"/>
              <a:t>the</a:t>
            </a:r>
            <a:r>
              <a:rPr lang="lt-LT" sz="2000" dirty="0" smtClean="0"/>
              <a:t> </a:t>
            </a:r>
            <a:r>
              <a:rPr lang="en-US" sz="2000" dirty="0" smtClean="0"/>
              <a:t>relay </a:t>
            </a:r>
            <a:r>
              <a:rPr lang="en-US" sz="2000" dirty="0"/>
              <a:t>operating as it was designed? Is the relay being </a:t>
            </a:r>
            <a:r>
              <a:rPr lang="en-US" sz="2000" dirty="0" smtClean="0"/>
              <a:t>applied</a:t>
            </a:r>
            <a:r>
              <a:rPr lang="lt-LT" sz="2000" dirty="0" smtClean="0"/>
              <a:t> </a:t>
            </a:r>
            <a:r>
              <a:rPr lang="en-US" sz="2000" dirty="0" smtClean="0"/>
              <a:t>properly</a:t>
            </a:r>
            <a:r>
              <a:rPr lang="en-US" sz="2000" dirty="0"/>
              <a:t>? Integrity tests are intended to answer the </a:t>
            </a:r>
            <a:r>
              <a:rPr lang="en-US" sz="2000" dirty="0" smtClean="0"/>
              <a:t>first,</a:t>
            </a:r>
            <a:r>
              <a:rPr lang="lt-LT" sz="2000" dirty="0" smtClean="0"/>
              <a:t> </a:t>
            </a:r>
            <a:r>
              <a:rPr lang="en-US" sz="2000" dirty="0" smtClean="0"/>
              <a:t>and </a:t>
            </a:r>
            <a:r>
              <a:rPr lang="en-US" sz="2000" dirty="0"/>
              <a:t>application tests the second. In the past, users </a:t>
            </a:r>
            <a:r>
              <a:rPr lang="en-US" sz="2000" dirty="0" smtClean="0"/>
              <a:t>have</a:t>
            </a:r>
            <a:r>
              <a:rPr lang="lt-LT" sz="2000" dirty="0" smtClean="0"/>
              <a:t> </a:t>
            </a:r>
            <a:r>
              <a:rPr lang="en-US" sz="2000" dirty="0" smtClean="0"/>
              <a:t>concentrated </a:t>
            </a:r>
            <a:r>
              <a:rPr lang="en-US" sz="2000" dirty="0"/>
              <a:t>on integrity tests using relatively </a:t>
            </a:r>
            <a:r>
              <a:rPr lang="en-US" sz="2000" dirty="0" smtClean="0"/>
              <a:t>simple</a:t>
            </a:r>
            <a:r>
              <a:rPr lang="lt-LT" sz="2000" dirty="0" smtClean="0"/>
              <a:t> </a:t>
            </a:r>
            <a:r>
              <a:rPr lang="en-US" sz="2000" dirty="0" smtClean="0"/>
              <a:t>equipment </a:t>
            </a:r>
            <a:r>
              <a:rPr lang="en-US" sz="2000" dirty="0"/>
              <a:t>in the field. Application </a:t>
            </a:r>
            <a:r>
              <a:rPr lang="en-US" sz="2000" dirty="0" smtClean="0"/>
              <a:t>tests</a:t>
            </a:r>
            <a:r>
              <a:rPr lang="lt-LT" sz="2000" dirty="0" smtClean="0"/>
              <a:t> </a:t>
            </a:r>
            <a:r>
              <a:rPr lang="en-US" sz="2000" dirty="0" smtClean="0"/>
              <a:t>required </a:t>
            </a:r>
            <a:r>
              <a:rPr lang="en-US" sz="2000" dirty="0"/>
              <a:t>bulky </a:t>
            </a:r>
            <a:r>
              <a:rPr lang="en-US" sz="2000" dirty="0" smtClean="0"/>
              <a:t>and</a:t>
            </a:r>
            <a:r>
              <a:rPr lang="lt-LT" sz="2000" dirty="0" smtClean="0"/>
              <a:t> </a:t>
            </a:r>
            <a:r>
              <a:rPr lang="en-US" sz="2000" dirty="0" smtClean="0"/>
              <a:t>expensive </a:t>
            </a:r>
            <a:r>
              <a:rPr lang="en-US" sz="2000" dirty="0"/>
              <a:t>equipment which was usually only available </a:t>
            </a:r>
            <a:r>
              <a:rPr lang="en-US" sz="2000" dirty="0" smtClean="0"/>
              <a:t>in</a:t>
            </a:r>
            <a:r>
              <a:rPr lang="lt-LT" sz="2000" dirty="0" smtClean="0"/>
              <a:t> </a:t>
            </a:r>
            <a:r>
              <a:rPr lang="en-US" sz="2000" dirty="0" smtClean="0"/>
              <a:t>relay manufacturers</a:t>
            </a:r>
            <a:r>
              <a:rPr lang="en-US" sz="2000" dirty="0"/>
              <a:t>' plants, or in research </a:t>
            </a:r>
            <a:r>
              <a:rPr lang="en-US" sz="2000" dirty="0" smtClean="0"/>
              <a:t>laboratories.</a:t>
            </a:r>
            <a:r>
              <a:rPr lang="lt-LT" sz="2000" dirty="0" smtClean="0"/>
              <a:t> </a:t>
            </a:r>
            <a:r>
              <a:rPr lang="en-US" sz="2000" dirty="0" smtClean="0"/>
              <a:t>Historically</a:t>
            </a:r>
            <a:r>
              <a:rPr lang="en-US" sz="2000" dirty="0"/>
              <a:t>, field test equipment was only suitable </a:t>
            </a:r>
            <a:r>
              <a:rPr lang="en-US" sz="2000" dirty="0" smtClean="0"/>
              <a:t>for</a:t>
            </a:r>
            <a:r>
              <a:rPr lang="lt-LT" sz="2000" dirty="0" smtClean="0"/>
              <a:t> </a:t>
            </a:r>
            <a:r>
              <a:rPr lang="en-US" sz="2000" dirty="0" smtClean="0"/>
              <a:t>steady-state </a:t>
            </a:r>
            <a:r>
              <a:rPr lang="en-US" sz="2000" dirty="0"/>
              <a:t>tests and limited dynamic state </a:t>
            </a:r>
            <a:r>
              <a:rPr lang="en-US" sz="2000" dirty="0" smtClean="0"/>
              <a:t>simulations.</a:t>
            </a:r>
            <a:r>
              <a:rPr lang="lt-LT" sz="2000" dirty="0" smtClean="0"/>
              <a:t> </a:t>
            </a:r>
            <a:r>
              <a:rPr lang="en-US" sz="2000" dirty="0" smtClean="0"/>
              <a:t>Manufacturers </a:t>
            </a:r>
            <a:r>
              <a:rPr lang="en-US" sz="2000" dirty="0"/>
              <a:t>and users developed comprehensive </a:t>
            </a:r>
            <a:r>
              <a:rPr lang="en-US" sz="2000" dirty="0" smtClean="0"/>
              <a:t>test</a:t>
            </a:r>
            <a:r>
              <a:rPr lang="lt-LT" sz="2000" dirty="0" smtClean="0"/>
              <a:t> </a:t>
            </a:r>
            <a:r>
              <a:rPr lang="en-US" sz="2000" dirty="0" smtClean="0"/>
              <a:t>plans </a:t>
            </a:r>
            <a:r>
              <a:rPr lang="en-US" sz="2000" dirty="0"/>
              <a:t>to ensure the integrity of relays using passive </a:t>
            </a:r>
            <a:r>
              <a:rPr lang="en-US" sz="2000" dirty="0" smtClean="0"/>
              <a:t>test</a:t>
            </a:r>
            <a:r>
              <a:rPr lang="lt-LT" sz="2000" dirty="0" smtClean="0"/>
              <a:t> </a:t>
            </a:r>
            <a:r>
              <a:rPr lang="en-US" sz="2000" dirty="0" smtClean="0"/>
              <a:t>equipment</a:t>
            </a:r>
            <a:r>
              <a:rPr lang="en-US" sz="2000" dirty="0"/>
              <a:t>. Integrity tests were also designed to </a:t>
            </a:r>
            <a:r>
              <a:rPr lang="en-US" sz="2000" dirty="0" smtClean="0"/>
              <a:t>be</a:t>
            </a:r>
            <a:r>
              <a:rPr lang="lt-LT" sz="2000" dirty="0" smtClean="0"/>
              <a:t> </a:t>
            </a:r>
            <a:r>
              <a:rPr lang="en-US" sz="2000" dirty="0" smtClean="0"/>
              <a:t>performed </a:t>
            </a:r>
            <a:r>
              <a:rPr lang="en-US" sz="2000" dirty="0"/>
              <a:t>in the field using simple equipment. </a:t>
            </a:r>
            <a:r>
              <a:rPr lang="en-US" sz="2000" dirty="0" smtClean="0"/>
              <a:t>With</a:t>
            </a:r>
            <a:r>
              <a:rPr lang="lt-LT" sz="2000" dirty="0" smtClean="0"/>
              <a:t> </a:t>
            </a:r>
            <a:r>
              <a:rPr lang="en-US" sz="2000" dirty="0" smtClean="0"/>
              <a:t>common </a:t>
            </a:r>
            <a:r>
              <a:rPr lang="en-US" sz="2000" dirty="0"/>
              <a:t>applications, the manufacturers application </a:t>
            </a:r>
            <a:r>
              <a:rPr lang="en-US" sz="2000" dirty="0" smtClean="0"/>
              <a:t>tests</a:t>
            </a:r>
            <a:r>
              <a:rPr lang="lt-LT" sz="2000" dirty="0" smtClean="0"/>
              <a:t> </a:t>
            </a:r>
            <a:r>
              <a:rPr lang="en-US" sz="2000" dirty="0" smtClean="0"/>
              <a:t>done </a:t>
            </a:r>
            <a:r>
              <a:rPr lang="en-US" sz="2000" dirty="0"/>
              <a:t>during relay development will usually suffice to </a:t>
            </a:r>
            <a:r>
              <a:rPr lang="en-US" sz="2000" dirty="0" smtClean="0"/>
              <a:t>ensure</a:t>
            </a:r>
            <a:r>
              <a:rPr lang="lt-LT" sz="2000" dirty="0" smtClean="0"/>
              <a:t> </a:t>
            </a:r>
            <a:r>
              <a:rPr lang="en-US" sz="2000" dirty="0" smtClean="0"/>
              <a:t>correct </a:t>
            </a:r>
            <a:r>
              <a:rPr lang="en-US" sz="2000" dirty="0"/>
              <a:t>operation under normal circumstances</a:t>
            </a:r>
            <a:r>
              <a:rPr lang="en-US" sz="2000" dirty="0" smtClean="0"/>
              <a:t>.</a:t>
            </a:r>
            <a:endParaRPr lang="lt-LT" sz="2000" dirty="0" smtClean="0"/>
          </a:p>
        </p:txBody>
      </p:sp>
      <p:sp>
        <p:nvSpPr>
          <p:cNvPr id="4" name="Title 7"/>
          <p:cNvSpPr>
            <a:spLocks noGrp="1"/>
          </p:cNvSpPr>
          <p:nvPr>
            <p:ph type="title"/>
          </p:nvPr>
        </p:nvSpPr>
        <p:spPr>
          <a:xfrm>
            <a:off x="457200" y="274638"/>
            <a:ext cx="8229600" cy="1143000"/>
          </a:xfrm>
        </p:spPr>
        <p:txBody>
          <a:bodyPr/>
          <a:lstStyle/>
          <a:p>
            <a:r>
              <a:rPr lang="lt-LT" dirty="0" err="1" smtClean="0"/>
              <a:t>Relay</a:t>
            </a:r>
            <a:r>
              <a:rPr lang="lt-LT" dirty="0" smtClean="0"/>
              <a:t> testings</a:t>
            </a:r>
            <a:endParaRPr lang="en-US" dirty="0"/>
          </a:p>
        </p:txBody>
      </p:sp>
    </p:spTree>
    <p:extLst>
      <p:ext uri="{BB962C8B-B14F-4D97-AF65-F5344CB8AC3E}">
        <p14:creationId xmlns:p14="http://schemas.microsoft.com/office/powerpoint/2010/main" val="507710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2739</TotalTime>
  <Words>1038</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Performance tests for electrical relays</vt:lpstr>
      <vt:lpstr>Description of relay</vt:lpstr>
      <vt:lpstr>How it works</vt:lpstr>
      <vt:lpstr>PowerPoint Presentation</vt:lpstr>
      <vt:lpstr>Types of relay</vt:lpstr>
      <vt:lpstr>PowerPoint Presentation</vt:lpstr>
      <vt:lpstr>PowerPoint Presentation</vt:lpstr>
      <vt:lpstr>PowerPoint Presentation</vt:lpstr>
      <vt:lpstr>Relay testings</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=Vytautas=</dc:creator>
  <cp:lastModifiedBy>ARIAS FERNANDEZ Mariana (ELARG-EXT)</cp:lastModifiedBy>
  <cp:revision>277</cp:revision>
  <dcterms:created xsi:type="dcterms:W3CDTF">2008-11-05T06:20:07Z</dcterms:created>
  <dcterms:modified xsi:type="dcterms:W3CDTF">2014-11-26T15:20:25Z</dcterms:modified>
</cp:coreProperties>
</file>