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5"/>
  </p:notesMasterIdLst>
  <p:handoutMasterIdLst>
    <p:handoutMasterId r:id="rId26"/>
  </p:handoutMasterIdLst>
  <p:sldIdLst>
    <p:sldId id="319" r:id="rId2"/>
    <p:sldId id="318" r:id="rId3"/>
    <p:sldId id="356" r:id="rId4"/>
    <p:sldId id="346" r:id="rId5"/>
    <p:sldId id="327" r:id="rId6"/>
    <p:sldId id="345" r:id="rId7"/>
    <p:sldId id="342" r:id="rId8"/>
    <p:sldId id="353" r:id="rId9"/>
    <p:sldId id="338" r:id="rId10"/>
    <p:sldId id="339" r:id="rId11"/>
    <p:sldId id="340" r:id="rId12"/>
    <p:sldId id="347" r:id="rId13"/>
    <p:sldId id="355" r:id="rId14"/>
    <p:sldId id="354" r:id="rId15"/>
    <p:sldId id="341" r:id="rId16"/>
    <p:sldId id="357" r:id="rId17"/>
    <p:sldId id="343" r:id="rId18"/>
    <p:sldId id="348" r:id="rId19"/>
    <p:sldId id="349" r:id="rId20"/>
    <p:sldId id="350" r:id="rId21"/>
    <p:sldId id="351" r:id="rId22"/>
    <p:sldId id="352" r:id="rId23"/>
    <p:sldId id="330"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0">
          <p15:clr>
            <a:srgbClr val="A4A3A4"/>
          </p15:clr>
        </p15:guide>
        <p15:guide id="2" orient="horz" pos="4142">
          <p15:clr>
            <a:srgbClr val="A4A3A4"/>
          </p15:clr>
        </p15:guide>
        <p15:guide id="3" pos="23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6633"/>
    <a:srgbClr val="663300"/>
    <a:srgbClr val="FFFFCC"/>
    <a:srgbClr val="FFE8A9"/>
    <a:srgbClr val="C0C0C0"/>
    <a:srgbClr val="FFF3D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8" autoAdjust="0"/>
    <p:restoredTop sz="99473" autoAdjust="0"/>
  </p:normalViewPr>
  <p:slideViewPr>
    <p:cSldViewPr snapToGrid="0">
      <p:cViewPr>
        <p:scale>
          <a:sx n="100" d="100"/>
          <a:sy n="100" d="100"/>
        </p:scale>
        <p:origin x="444" y="-360"/>
      </p:cViewPr>
      <p:guideLst>
        <p:guide orient="horz" pos="750"/>
        <p:guide orient="horz" pos="4142"/>
        <p:guide pos="2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72" y="648"/>
      </p:cViewPr>
      <p:guideLst>
        <p:guide orient="horz" pos="2933"/>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42390" cy="461004"/>
          </a:xfrm>
          <a:prstGeom prst="rect">
            <a:avLst/>
          </a:prstGeom>
          <a:noFill/>
          <a:ln>
            <a:noFill/>
          </a:ln>
          <a:effectLst/>
          <a:extLst/>
        </p:spPr>
        <p:txBody>
          <a:bodyPr vert="horz" wrap="square" lIns="91897" tIns="45950" rIns="91897" bIns="45950" numCol="1" anchor="t" anchorCtr="0" compatLnSpc="1">
            <a:prstTxWarp prst="textNoShape">
              <a:avLst/>
            </a:prstTxWarp>
          </a:bodyPr>
          <a:lstStyle>
            <a:lvl1pPr defTabSz="914182" eaLnBrk="0" hangingPunct="0">
              <a:defRPr sz="1200">
                <a:latin typeface="Times New Roman" pitchFamily="18" charset="0"/>
              </a:defRPr>
            </a:lvl1pPr>
          </a:lstStyle>
          <a:p>
            <a:pPr>
              <a:defRPr/>
            </a:pPr>
            <a:endParaRPr lang="en-US"/>
          </a:p>
        </p:txBody>
      </p:sp>
      <p:sp>
        <p:nvSpPr>
          <p:cNvPr id="52227" name="Rectangle 3"/>
          <p:cNvSpPr>
            <a:spLocks noGrp="1" noChangeArrowheads="1"/>
          </p:cNvSpPr>
          <p:nvPr>
            <p:ph type="dt" sz="quarter" idx="1"/>
          </p:nvPr>
        </p:nvSpPr>
        <p:spPr bwMode="auto">
          <a:xfrm>
            <a:off x="3980712" y="0"/>
            <a:ext cx="3042389" cy="461004"/>
          </a:xfrm>
          <a:prstGeom prst="rect">
            <a:avLst/>
          </a:prstGeom>
          <a:noFill/>
          <a:ln>
            <a:noFill/>
          </a:ln>
          <a:effectLst/>
          <a:extLst/>
        </p:spPr>
        <p:txBody>
          <a:bodyPr vert="horz" wrap="square" lIns="91897" tIns="45950" rIns="91897" bIns="45950" numCol="1" anchor="t" anchorCtr="0" compatLnSpc="1">
            <a:prstTxWarp prst="textNoShape">
              <a:avLst/>
            </a:prstTxWarp>
          </a:bodyPr>
          <a:lstStyle>
            <a:lvl1pPr algn="r" defTabSz="914182" eaLnBrk="0" hangingPunct="0">
              <a:defRPr sz="1200">
                <a:latin typeface="Times New Roman" pitchFamily="18" charset="0"/>
              </a:defRPr>
            </a:lvl1pPr>
          </a:lstStyle>
          <a:p>
            <a:pPr>
              <a:defRPr/>
            </a:pPr>
            <a:endParaRPr lang="en-US"/>
          </a:p>
        </p:txBody>
      </p:sp>
      <p:sp>
        <p:nvSpPr>
          <p:cNvPr id="52228" name="Rectangle 4"/>
          <p:cNvSpPr>
            <a:spLocks noGrp="1" noChangeArrowheads="1"/>
          </p:cNvSpPr>
          <p:nvPr>
            <p:ph type="ftr" sz="quarter" idx="2"/>
          </p:nvPr>
        </p:nvSpPr>
        <p:spPr bwMode="auto">
          <a:xfrm>
            <a:off x="0" y="8867173"/>
            <a:ext cx="3042390" cy="462594"/>
          </a:xfrm>
          <a:prstGeom prst="rect">
            <a:avLst/>
          </a:prstGeom>
          <a:noFill/>
          <a:ln>
            <a:noFill/>
          </a:ln>
          <a:effectLst/>
          <a:extLst/>
        </p:spPr>
        <p:txBody>
          <a:bodyPr vert="horz" wrap="square" lIns="91897" tIns="45950" rIns="91897" bIns="45950" numCol="1" anchor="b" anchorCtr="0" compatLnSpc="1">
            <a:prstTxWarp prst="textNoShape">
              <a:avLst/>
            </a:prstTxWarp>
          </a:bodyPr>
          <a:lstStyle>
            <a:lvl1pPr defTabSz="914182" eaLnBrk="0" hangingPunct="0">
              <a:defRPr sz="1200">
                <a:latin typeface="Times New Roman" pitchFamily="18" charset="0"/>
              </a:defRPr>
            </a:lvl1pPr>
          </a:lstStyle>
          <a:p>
            <a:pPr>
              <a:defRPr/>
            </a:pPr>
            <a:endParaRPr lang="en-US"/>
          </a:p>
        </p:txBody>
      </p:sp>
      <p:sp>
        <p:nvSpPr>
          <p:cNvPr id="52229" name="Rectangle 5"/>
          <p:cNvSpPr>
            <a:spLocks noGrp="1" noChangeArrowheads="1"/>
          </p:cNvSpPr>
          <p:nvPr>
            <p:ph type="sldNum" sz="quarter" idx="3"/>
          </p:nvPr>
        </p:nvSpPr>
        <p:spPr bwMode="auto">
          <a:xfrm>
            <a:off x="3980712" y="8867173"/>
            <a:ext cx="3042389" cy="462594"/>
          </a:xfrm>
          <a:prstGeom prst="rect">
            <a:avLst/>
          </a:prstGeom>
          <a:noFill/>
          <a:ln>
            <a:noFill/>
          </a:ln>
          <a:effectLst/>
          <a:extLst/>
        </p:spPr>
        <p:txBody>
          <a:bodyPr vert="horz" wrap="square" lIns="91897" tIns="45950" rIns="91897" bIns="45950" numCol="1" anchor="b" anchorCtr="0" compatLnSpc="1">
            <a:prstTxWarp prst="textNoShape">
              <a:avLst/>
            </a:prstTxWarp>
          </a:bodyPr>
          <a:lstStyle>
            <a:lvl1pPr algn="r" defTabSz="914182" eaLnBrk="0" hangingPunct="0">
              <a:defRPr sz="1200">
                <a:latin typeface="Times New Roman" pitchFamily="18" charset="0"/>
              </a:defRPr>
            </a:lvl1pPr>
          </a:lstStyle>
          <a:p>
            <a:pPr>
              <a:defRPr/>
            </a:pPr>
            <a:fld id="{21E56535-828B-4AB4-8CB6-146EDBFE69A9}" type="slidenum">
              <a:rPr lang="en-US"/>
              <a:pPr>
                <a:defRPr/>
              </a:pPr>
              <a:t>‹#›</a:t>
            </a:fld>
            <a:endParaRPr lang="en-US" dirty="0"/>
          </a:p>
        </p:txBody>
      </p:sp>
    </p:spTree>
    <p:extLst>
      <p:ext uri="{BB962C8B-B14F-4D97-AF65-F5344CB8AC3E}">
        <p14:creationId xmlns:p14="http://schemas.microsoft.com/office/powerpoint/2010/main" val="2796756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85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xfrm>
            <a:off x="702946" y="4422459"/>
            <a:ext cx="5617208" cy="4188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p>
            <a:endParaRPr lang="en-US" smtClean="0"/>
          </a:p>
        </p:txBody>
      </p:sp>
    </p:spTree>
    <p:extLst>
      <p:ext uri="{BB962C8B-B14F-4D97-AF65-F5344CB8AC3E}">
        <p14:creationId xmlns:p14="http://schemas.microsoft.com/office/powerpoint/2010/main" val="177546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xfrm>
            <a:off x="702946" y="4422459"/>
            <a:ext cx="5617208" cy="4188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p>
            <a:endParaRPr lang="en-US" smtClean="0"/>
          </a:p>
        </p:txBody>
      </p:sp>
    </p:spTree>
    <p:extLst>
      <p:ext uri="{BB962C8B-B14F-4D97-AF65-F5344CB8AC3E}">
        <p14:creationId xmlns:p14="http://schemas.microsoft.com/office/powerpoint/2010/main" val="100560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xfrm>
            <a:off x="702946" y="4422459"/>
            <a:ext cx="5617208" cy="4188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p>
            <a:endParaRPr lang="en-US" smtClean="0"/>
          </a:p>
        </p:txBody>
      </p:sp>
    </p:spTree>
    <p:extLst>
      <p:ext uri="{BB962C8B-B14F-4D97-AF65-F5344CB8AC3E}">
        <p14:creationId xmlns:p14="http://schemas.microsoft.com/office/powerpoint/2010/main" val="185921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xfrm>
            <a:off x="702946" y="4422459"/>
            <a:ext cx="5617208" cy="4188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p>
            <a:endParaRPr lang="en-US" smtClean="0"/>
          </a:p>
        </p:txBody>
      </p:sp>
    </p:spTree>
    <p:extLst>
      <p:ext uri="{BB962C8B-B14F-4D97-AF65-F5344CB8AC3E}">
        <p14:creationId xmlns:p14="http://schemas.microsoft.com/office/powerpoint/2010/main" val="204463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9144000" cy="6629400"/>
          </a:xfrm>
          <a:custGeom>
            <a:avLst/>
            <a:gdLst>
              <a:gd name="T0" fmla="*/ 0 w 5760"/>
              <a:gd name="T1" fmla="*/ 2147483647 h 4176"/>
              <a:gd name="T2" fmla="*/ 0 w 5760"/>
              <a:gd name="T3" fmla="*/ 0 h 4176"/>
              <a:gd name="T4" fmla="*/ 2147483647 w 5760"/>
              <a:gd name="T5" fmla="*/ 0 h 4176"/>
              <a:gd name="T6" fmla="*/ 2147483647 w 5760"/>
              <a:gd name="T7" fmla="*/ 2147483647 h 4176"/>
              <a:gd name="T8" fmla="*/ 2147483647 w 5760"/>
              <a:gd name="T9" fmla="*/ 2147483647 h 4176"/>
              <a:gd name="T10" fmla="*/ 2147483647 w 5760"/>
              <a:gd name="T11" fmla="*/ 2147483647 h 4176"/>
              <a:gd name="T12" fmla="*/ 0 w 5760"/>
              <a:gd name="T13" fmla="*/ 2147483647 h 4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4176">
                <a:moveTo>
                  <a:pt x="0" y="4176"/>
                </a:moveTo>
                <a:lnTo>
                  <a:pt x="0" y="0"/>
                </a:lnTo>
                <a:lnTo>
                  <a:pt x="5760" y="0"/>
                </a:lnTo>
                <a:lnTo>
                  <a:pt x="5760" y="192"/>
                </a:lnTo>
                <a:lnTo>
                  <a:pt x="192" y="192"/>
                </a:lnTo>
                <a:lnTo>
                  <a:pt x="192" y="4176"/>
                </a:lnTo>
                <a:lnTo>
                  <a:pt x="0" y="4176"/>
                </a:lnTo>
                <a:close/>
              </a:path>
            </a:pathLst>
          </a:custGeom>
          <a:gradFill rotWithShape="1">
            <a:gsLst>
              <a:gs pos="0">
                <a:srgbClr val="FFCC00"/>
              </a:gs>
              <a:gs pos="100000">
                <a:srgbClr val="FFFFFF">
                  <a:alpha val="39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3"/>
          <p:cNvSpPr>
            <a:spLocks noChangeArrowheads="1"/>
          </p:cNvSpPr>
          <p:nvPr/>
        </p:nvSpPr>
        <p:spPr bwMode="auto">
          <a:xfrm>
            <a:off x="0" y="6477000"/>
            <a:ext cx="9144000" cy="3810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9" descr="Leading_the_Way_in_Electricity_reverse_g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0" y="0"/>
            <a:ext cx="2571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8823325" y="254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00" dirty="0" smtClean="0">
                <a:solidFill>
                  <a:schemeClr val="bg1"/>
                </a:solidFill>
                <a:latin typeface="Times New Roman" pitchFamily="18" charset="0"/>
              </a:rPr>
              <a:t>SM</a:t>
            </a:r>
          </a:p>
        </p:txBody>
      </p:sp>
      <p:sp>
        <p:nvSpPr>
          <p:cNvPr id="9" name="Text Box 12"/>
          <p:cNvSpPr txBox="1">
            <a:spLocks noChangeArrowheads="1"/>
          </p:cNvSpPr>
          <p:nvPr/>
        </p:nvSpPr>
        <p:spPr bwMode="auto">
          <a:xfrm>
            <a:off x="6511925" y="6524625"/>
            <a:ext cx="2568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i="1" dirty="0" smtClean="0">
                <a:solidFill>
                  <a:srgbClr val="777777"/>
                </a:solidFill>
                <a:latin typeface="Times New Roman" pitchFamily="18" charset="0"/>
              </a:rPr>
              <a:t>SOUTHERN CALIFORNIA EDISON®</a:t>
            </a:r>
          </a:p>
        </p:txBody>
      </p:sp>
      <p:sp>
        <p:nvSpPr>
          <p:cNvPr id="209924" name="Rectangle 4"/>
          <p:cNvSpPr>
            <a:spLocks noGrp="1" noChangeArrowheads="1"/>
          </p:cNvSpPr>
          <p:nvPr>
            <p:ph type="ctrTitle"/>
          </p:nvPr>
        </p:nvSpPr>
        <p:spPr>
          <a:xfrm>
            <a:off x="812800" y="1104900"/>
            <a:ext cx="7772400" cy="2825750"/>
          </a:xfrm>
        </p:spPr>
        <p:txBody>
          <a:bodyPr/>
          <a:lstStyle>
            <a:lvl1pPr algn="ctr">
              <a:defRPr sz="3400" smtClean="0"/>
            </a:lvl1pPr>
          </a:lstStyle>
          <a:p>
            <a:r>
              <a:rPr lang="en-US" smtClean="0"/>
              <a:t>Click to edit Master title style</a:t>
            </a:r>
          </a:p>
        </p:txBody>
      </p:sp>
      <p:sp>
        <p:nvSpPr>
          <p:cNvPr id="209925" name="Rectangle 5"/>
          <p:cNvSpPr>
            <a:spLocks noGrp="1" noChangeArrowheads="1"/>
          </p:cNvSpPr>
          <p:nvPr>
            <p:ph type="subTitle" idx="1"/>
          </p:nvPr>
        </p:nvSpPr>
        <p:spPr>
          <a:xfrm>
            <a:off x="1487488" y="4318000"/>
            <a:ext cx="6400800" cy="1423988"/>
          </a:xfrm>
        </p:spPr>
        <p:txBody>
          <a:bodyPr anchor="ctr"/>
          <a:lstStyle>
            <a:lvl1pPr marL="0" indent="0" algn="ctr">
              <a:buFont typeface="Webdings" pitchFamily="18" charset="2"/>
              <a:buNone/>
              <a:defRPr smtClean="0"/>
            </a:lvl1pPr>
          </a:lstStyle>
          <a:p>
            <a:r>
              <a:rPr lang="en-US" smtClean="0"/>
              <a:t>Click to edit Master subtitle style</a:t>
            </a:r>
          </a:p>
        </p:txBody>
      </p:sp>
      <p:sp>
        <p:nvSpPr>
          <p:cNvPr id="10" name="Rectangle 6"/>
          <p:cNvSpPr>
            <a:spLocks noGrp="1" noChangeArrowheads="1"/>
          </p:cNvSpPr>
          <p:nvPr>
            <p:ph type="dt" sz="half" idx="10"/>
          </p:nvPr>
        </p:nvSpPr>
        <p:spPr>
          <a:xfrm>
            <a:off x="104775" y="6045200"/>
            <a:ext cx="2133600" cy="476250"/>
          </a:xfrm>
        </p:spPr>
        <p:txBody>
          <a:bodyPr/>
          <a:lstStyle>
            <a:lvl1pPr>
              <a:defRPr/>
            </a:lvl1pPr>
          </a:lstStyle>
          <a:p>
            <a:pPr>
              <a:defRPr/>
            </a:pPr>
            <a:endParaRPr lang="en-US"/>
          </a:p>
        </p:txBody>
      </p:sp>
      <p:sp>
        <p:nvSpPr>
          <p:cNvPr id="11" name="Rectangle 7"/>
          <p:cNvSpPr>
            <a:spLocks noGrp="1" noChangeArrowheads="1"/>
          </p:cNvSpPr>
          <p:nvPr>
            <p:ph type="ftr" sz="quarter" idx="11"/>
          </p:nvPr>
        </p:nvSpPr>
        <p:spPr>
          <a:xfrm>
            <a:off x="3124200" y="6045200"/>
            <a:ext cx="2895600" cy="476250"/>
          </a:xfrm>
        </p:spPr>
        <p:txBody>
          <a:bodyPr/>
          <a:lstStyle>
            <a:lvl1pPr>
              <a:defRPr/>
            </a:lvl1pPr>
          </a:lstStyle>
          <a:p>
            <a:pPr>
              <a:defRPr/>
            </a:pPr>
            <a:r>
              <a:rPr lang="en-US"/>
              <a:t>See back-up slides for a list of NRC functional entities</a:t>
            </a:r>
          </a:p>
        </p:txBody>
      </p:sp>
      <p:sp>
        <p:nvSpPr>
          <p:cNvPr id="12" name="Rectangle 8"/>
          <p:cNvSpPr>
            <a:spLocks noGrp="1" noChangeArrowheads="1"/>
          </p:cNvSpPr>
          <p:nvPr>
            <p:ph type="sldNum" sz="quarter" idx="12"/>
          </p:nvPr>
        </p:nvSpPr>
        <p:spPr>
          <a:xfrm>
            <a:off x="6981825" y="6045200"/>
            <a:ext cx="2133600" cy="476250"/>
          </a:xfrm>
        </p:spPr>
        <p:txBody>
          <a:bodyPr/>
          <a:lstStyle>
            <a:lvl1pPr algn="r">
              <a:defRPr sz="1000"/>
            </a:lvl1pPr>
          </a:lstStyle>
          <a:p>
            <a:pPr>
              <a:defRPr/>
            </a:pPr>
            <a:fld id="{BAD8DFC6-D76D-4C44-87C0-280EE2F43FB6}" type="slidenum">
              <a:rPr lang="en-US"/>
              <a:pPr>
                <a:defRPr/>
              </a:pPr>
              <a:t>‹#›</a:t>
            </a:fld>
            <a:endParaRPr lang="en-US" dirty="0"/>
          </a:p>
        </p:txBody>
      </p:sp>
    </p:spTree>
    <p:extLst>
      <p:ext uri="{BB962C8B-B14F-4D97-AF65-F5344CB8AC3E}">
        <p14:creationId xmlns:p14="http://schemas.microsoft.com/office/powerpoint/2010/main" val="38378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6" name="Rectangle 8"/>
          <p:cNvSpPr>
            <a:spLocks noGrp="1" noChangeArrowheads="1"/>
          </p:cNvSpPr>
          <p:nvPr>
            <p:ph type="sldNum" sz="quarter" idx="12"/>
          </p:nvPr>
        </p:nvSpPr>
        <p:spPr>
          <a:ln/>
        </p:spPr>
        <p:txBody>
          <a:bodyPr/>
          <a:lstStyle>
            <a:lvl1pPr>
              <a:defRPr/>
            </a:lvl1pPr>
          </a:lstStyle>
          <a:p>
            <a:pPr>
              <a:defRPr/>
            </a:pPr>
            <a:fld id="{DA311628-ADB1-4725-ABD8-724BB3BBFFE5}" type="slidenum">
              <a:rPr lang="en-US"/>
              <a:pPr>
                <a:defRPr/>
              </a:pPr>
              <a:t>‹#›</a:t>
            </a:fld>
            <a:endParaRPr lang="en-US" dirty="0"/>
          </a:p>
        </p:txBody>
      </p:sp>
    </p:spTree>
    <p:extLst>
      <p:ext uri="{BB962C8B-B14F-4D97-AF65-F5344CB8AC3E}">
        <p14:creationId xmlns:p14="http://schemas.microsoft.com/office/powerpoint/2010/main" val="361558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075" y="350838"/>
            <a:ext cx="2193925" cy="5788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6713" y="350838"/>
            <a:ext cx="6430962"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6" name="Rectangle 8"/>
          <p:cNvSpPr>
            <a:spLocks noGrp="1" noChangeArrowheads="1"/>
          </p:cNvSpPr>
          <p:nvPr>
            <p:ph type="sldNum" sz="quarter" idx="12"/>
          </p:nvPr>
        </p:nvSpPr>
        <p:spPr>
          <a:ln/>
        </p:spPr>
        <p:txBody>
          <a:bodyPr/>
          <a:lstStyle>
            <a:lvl1pPr>
              <a:defRPr/>
            </a:lvl1pPr>
          </a:lstStyle>
          <a:p>
            <a:pPr>
              <a:defRPr/>
            </a:pPr>
            <a:fld id="{EF2E5402-9938-4A3D-BE38-947C584A1D47}" type="slidenum">
              <a:rPr lang="en-US"/>
              <a:pPr>
                <a:defRPr/>
              </a:pPr>
              <a:t>‹#›</a:t>
            </a:fld>
            <a:endParaRPr lang="en-US" dirty="0"/>
          </a:p>
        </p:txBody>
      </p:sp>
    </p:spTree>
    <p:extLst>
      <p:ext uri="{BB962C8B-B14F-4D97-AF65-F5344CB8AC3E}">
        <p14:creationId xmlns:p14="http://schemas.microsoft.com/office/powerpoint/2010/main" val="144557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350838"/>
            <a:ext cx="8777287" cy="774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66838"/>
            <a:ext cx="8510588"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13188"/>
            <a:ext cx="8510588" cy="2395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7" name="Rectangle 8"/>
          <p:cNvSpPr>
            <a:spLocks noGrp="1" noChangeArrowheads="1"/>
          </p:cNvSpPr>
          <p:nvPr>
            <p:ph type="sldNum" sz="quarter" idx="12"/>
          </p:nvPr>
        </p:nvSpPr>
        <p:spPr>
          <a:ln/>
        </p:spPr>
        <p:txBody>
          <a:bodyPr/>
          <a:lstStyle>
            <a:lvl1pPr>
              <a:defRPr/>
            </a:lvl1pPr>
          </a:lstStyle>
          <a:p>
            <a:pPr>
              <a:defRPr/>
            </a:pPr>
            <a:fld id="{56E6D9A7-294C-44E6-A6EF-B9AA7B27BB66}" type="slidenum">
              <a:rPr lang="en-US"/>
              <a:pPr>
                <a:defRPr/>
              </a:pPr>
              <a:t>‹#›</a:t>
            </a:fld>
            <a:endParaRPr lang="en-US" dirty="0"/>
          </a:p>
        </p:txBody>
      </p:sp>
    </p:spTree>
    <p:extLst>
      <p:ext uri="{BB962C8B-B14F-4D97-AF65-F5344CB8AC3E}">
        <p14:creationId xmlns:p14="http://schemas.microsoft.com/office/powerpoint/2010/main" val="41402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6713" y="350838"/>
            <a:ext cx="8777287" cy="774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66838"/>
            <a:ext cx="8510588" cy="4941887"/>
          </a:xfrm>
        </p:spPr>
        <p:txBody>
          <a:bodyPr/>
          <a:lstStyle/>
          <a:p>
            <a:pPr lvl="0"/>
            <a:endParaRPr 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6" name="Rectangle 8"/>
          <p:cNvSpPr>
            <a:spLocks noGrp="1" noChangeArrowheads="1"/>
          </p:cNvSpPr>
          <p:nvPr>
            <p:ph type="sldNum" sz="quarter" idx="12"/>
          </p:nvPr>
        </p:nvSpPr>
        <p:spPr>
          <a:ln/>
        </p:spPr>
        <p:txBody>
          <a:bodyPr/>
          <a:lstStyle>
            <a:lvl1pPr>
              <a:defRPr/>
            </a:lvl1pPr>
          </a:lstStyle>
          <a:p>
            <a:pPr>
              <a:defRPr/>
            </a:pPr>
            <a:fld id="{9D1FB741-E448-40FC-A946-5A0A5E5BB070}" type="slidenum">
              <a:rPr lang="en-US"/>
              <a:pPr>
                <a:defRPr/>
              </a:pPr>
              <a:t>‹#›</a:t>
            </a:fld>
            <a:endParaRPr lang="en-US" dirty="0"/>
          </a:p>
        </p:txBody>
      </p:sp>
    </p:spTree>
    <p:extLst>
      <p:ext uri="{BB962C8B-B14F-4D97-AF65-F5344CB8AC3E}">
        <p14:creationId xmlns:p14="http://schemas.microsoft.com/office/powerpoint/2010/main" val="121937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6" name="Rectangle 8"/>
          <p:cNvSpPr>
            <a:spLocks noGrp="1" noChangeArrowheads="1"/>
          </p:cNvSpPr>
          <p:nvPr>
            <p:ph type="sldNum" sz="quarter" idx="12"/>
          </p:nvPr>
        </p:nvSpPr>
        <p:spPr>
          <a:ln/>
        </p:spPr>
        <p:txBody>
          <a:bodyPr/>
          <a:lstStyle>
            <a:lvl1pPr>
              <a:defRPr/>
            </a:lvl1pPr>
          </a:lstStyle>
          <a:p>
            <a:pPr>
              <a:defRPr/>
            </a:pPr>
            <a:fld id="{351CB3BA-2DF1-4FAE-83AA-59531B273E52}" type="slidenum">
              <a:rPr lang="en-US"/>
              <a:pPr>
                <a:defRPr/>
              </a:pPr>
              <a:t>‹#›</a:t>
            </a:fld>
            <a:endParaRPr lang="en-US" dirty="0"/>
          </a:p>
        </p:txBody>
      </p:sp>
    </p:spTree>
    <p:extLst>
      <p:ext uri="{BB962C8B-B14F-4D97-AF65-F5344CB8AC3E}">
        <p14:creationId xmlns:p14="http://schemas.microsoft.com/office/powerpoint/2010/main" val="84334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6" name="Rectangle 8"/>
          <p:cNvSpPr>
            <a:spLocks noGrp="1" noChangeArrowheads="1"/>
          </p:cNvSpPr>
          <p:nvPr>
            <p:ph type="sldNum" sz="quarter" idx="12"/>
          </p:nvPr>
        </p:nvSpPr>
        <p:spPr>
          <a:ln/>
        </p:spPr>
        <p:txBody>
          <a:bodyPr/>
          <a:lstStyle>
            <a:lvl1pPr>
              <a:defRPr/>
            </a:lvl1pPr>
          </a:lstStyle>
          <a:p>
            <a:pPr>
              <a:defRPr/>
            </a:pPr>
            <a:fld id="{AEBDA2FD-A747-4A7D-A79B-5DBE16753D88}" type="slidenum">
              <a:rPr lang="en-US"/>
              <a:pPr>
                <a:defRPr/>
              </a:pPr>
              <a:t>‹#›</a:t>
            </a:fld>
            <a:endParaRPr lang="en-US" dirty="0"/>
          </a:p>
        </p:txBody>
      </p:sp>
    </p:spTree>
    <p:extLst>
      <p:ext uri="{BB962C8B-B14F-4D97-AF65-F5344CB8AC3E}">
        <p14:creationId xmlns:p14="http://schemas.microsoft.com/office/powerpoint/2010/main" val="188147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6175"/>
            <a:ext cx="4178300"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7900" y="1146175"/>
            <a:ext cx="4179888"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7" name="Rectangle 8"/>
          <p:cNvSpPr>
            <a:spLocks noGrp="1" noChangeArrowheads="1"/>
          </p:cNvSpPr>
          <p:nvPr>
            <p:ph type="sldNum" sz="quarter" idx="12"/>
          </p:nvPr>
        </p:nvSpPr>
        <p:spPr>
          <a:ln/>
        </p:spPr>
        <p:txBody>
          <a:bodyPr/>
          <a:lstStyle>
            <a:lvl1pPr>
              <a:defRPr/>
            </a:lvl1pPr>
          </a:lstStyle>
          <a:p>
            <a:pPr>
              <a:defRPr/>
            </a:pPr>
            <a:fld id="{A76FD6A4-C3AE-4322-96B7-A8B37A238912}" type="slidenum">
              <a:rPr lang="en-US"/>
              <a:pPr>
                <a:defRPr/>
              </a:pPr>
              <a:t>‹#›</a:t>
            </a:fld>
            <a:endParaRPr lang="en-US" dirty="0"/>
          </a:p>
        </p:txBody>
      </p:sp>
    </p:spTree>
    <p:extLst>
      <p:ext uri="{BB962C8B-B14F-4D97-AF65-F5344CB8AC3E}">
        <p14:creationId xmlns:p14="http://schemas.microsoft.com/office/powerpoint/2010/main" val="35217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9" name="Rectangle 8"/>
          <p:cNvSpPr>
            <a:spLocks noGrp="1" noChangeArrowheads="1"/>
          </p:cNvSpPr>
          <p:nvPr>
            <p:ph type="sldNum" sz="quarter" idx="12"/>
          </p:nvPr>
        </p:nvSpPr>
        <p:spPr>
          <a:ln/>
        </p:spPr>
        <p:txBody>
          <a:bodyPr/>
          <a:lstStyle>
            <a:lvl1pPr>
              <a:defRPr/>
            </a:lvl1pPr>
          </a:lstStyle>
          <a:p>
            <a:pPr>
              <a:defRPr/>
            </a:pPr>
            <a:fld id="{B04EE802-8728-42D7-8321-A925101EB64D}" type="slidenum">
              <a:rPr lang="en-US"/>
              <a:pPr>
                <a:defRPr/>
              </a:pPr>
              <a:t>‹#›</a:t>
            </a:fld>
            <a:endParaRPr lang="en-US" dirty="0"/>
          </a:p>
        </p:txBody>
      </p:sp>
    </p:spTree>
    <p:extLst>
      <p:ext uri="{BB962C8B-B14F-4D97-AF65-F5344CB8AC3E}">
        <p14:creationId xmlns:p14="http://schemas.microsoft.com/office/powerpoint/2010/main" val="236054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5" name="Rectangle 8"/>
          <p:cNvSpPr>
            <a:spLocks noGrp="1" noChangeArrowheads="1"/>
          </p:cNvSpPr>
          <p:nvPr>
            <p:ph type="sldNum" sz="quarter" idx="12"/>
          </p:nvPr>
        </p:nvSpPr>
        <p:spPr>
          <a:ln/>
        </p:spPr>
        <p:txBody>
          <a:bodyPr/>
          <a:lstStyle>
            <a:lvl1pPr>
              <a:defRPr/>
            </a:lvl1pPr>
          </a:lstStyle>
          <a:p>
            <a:pPr>
              <a:defRPr/>
            </a:pPr>
            <a:fld id="{6F4C2C48-943B-4EF7-A0E8-2038099BE94B}" type="slidenum">
              <a:rPr lang="en-US"/>
              <a:pPr>
                <a:defRPr/>
              </a:pPr>
              <a:t>‹#›</a:t>
            </a:fld>
            <a:endParaRPr lang="en-US" dirty="0"/>
          </a:p>
        </p:txBody>
      </p:sp>
    </p:spTree>
    <p:extLst>
      <p:ext uri="{BB962C8B-B14F-4D97-AF65-F5344CB8AC3E}">
        <p14:creationId xmlns:p14="http://schemas.microsoft.com/office/powerpoint/2010/main" val="333665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4" name="Rectangle 8"/>
          <p:cNvSpPr>
            <a:spLocks noGrp="1" noChangeArrowheads="1"/>
          </p:cNvSpPr>
          <p:nvPr>
            <p:ph type="sldNum" sz="quarter" idx="12"/>
          </p:nvPr>
        </p:nvSpPr>
        <p:spPr>
          <a:ln/>
        </p:spPr>
        <p:txBody>
          <a:bodyPr/>
          <a:lstStyle>
            <a:lvl1pPr>
              <a:defRPr/>
            </a:lvl1pPr>
          </a:lstStyle>
          <a:p>
            <a:pPr>
              <a:defRPr/>
            </a:pPr>
            <a:fld id="{D5C2AD7F-1F2A-46F4-ABDE-489BD14BA19F}" type="slidenum">
              <a:rPr lang="en-US"/>
              <a:pPr>
                <a:defRPr/>
              </a:pPr>
              <a:t>‹#›</a:t>
            </a:fld>
            <a:endParaRPr lang="en-US" dirty="0"/>
          </a:p>
        </p:txBody>
      </p:sp>
    </p:spTree>
    <p:extLst>
      <p:ext uri="{BB962C8B-B14F-4D97-AF65-F5344CB8AC3E}">
        <p14:creationId xmlns:p14="http://schemas.microsoft.com/office/powerpoint/2010/main" val="189745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7" name="Rectangle 8"/>
          <p:cNvSpPr>
            <a:spLocks noGrp="1" noChangeArrowheads="1"/>
          </p:cNvSpPr>
          <p:nvPr>
            <p:ph type="sldNum" sz="quarter" idx="12"/>
          </p:nvPr>
        </p:nvSpPr>
        <p:spPr>
          <a:ln/>
        </p:spPr>
        <p:txBody>
          <a:bodyPr/>
          <a:lstStyle>
            <a:lvl1pPr>
              <a:defRPr/>
            </a:lvl1pPr>
          </a:lstStyle>
          <a:p>
            <a:pPr>
              <a:defRPr/>
            </a:pPr>
            <a:fld id="{A6FB2314-FCF3-4D51-B0F5-888BA04E07C1}" type="slidenum">
              <a:rPr lang="en-US"/>
              <a:pPr>
                <a:defRPr/>
              </a:pPr>
              <a:t>‹#›</a:t>
            </a:fld>
            <a:endParaRPr lang="en-US" dirty="0"/>
          </a:p>
        </p:txBody>
      </p:sp>
    </p:spTree>
    <p:extLst>
      <p:ext uri="{BB962C8B-B14F-4D97-AF65-F5344CB8AC3E}">
        <p14:creationId xmlns:p14="http://schemas.microsoft.com/office/powerpoint/2010/main" val="398378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See back-up slides for a list of NRC functional entities</a:t>
            </a:r>
          </a:p>
        </p:txBody>
      </p:sp>
      <p:sp>
        <p:nvSpPr>
          <p:cNvPr id="7" name="Rectangle 8"/>
          <p:cNvSpPr>
            <a:spLocks noGrp="1" noChangeArrowheads="1"/>
          </p:cNvSpPr>
          <p:nvPr>
            <p:ph type="sldNum" sz="quarter" idx="12"/>
          </p:nvPr>
        </p:nvSpPr>
        <p:spPr>
          <a:ln/>
        </p:spPr>
        <p:txBody>
          <a:bodyPr/>
          <a:lstStyle>
            <a:lvl1pPr>
              <a:defRPr/>
            </a:lvl1pPr>
          </a:lstStyle>
          <a:p>
            <a:pPr>
              <a:defRPr/>
            </a:pPr>
            <a:fld id="{FBF1C7DE-7C92-4CA5-8EBA-07D16E6EF36E}" type="slidenum">
              <a:rPr lang="en-US"/>
              <a:pPr>
                <a:defRPr/>
              </a:pPr>
              <a:t>‹#›</a:t>
            </a:fld>
            <a:endParaRPr lang="en-US" dirty="0"/>
          </a:p>
        </p:txBody>
      </p:sp>
    </p:spTree>
    <p:extLst>
      <p:ext uri="{BB962C8B-B14F-4D97-AF65-F5344CB8AC3E}">
        <p14:creationId xmlns:p14="http://schemas.microsoft.com/office/powerpoint/2010/main" val="39068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0" y="0"/>
            <a:ext cx="9144000" cy="6629400"/>
          </a:xfrm>
          <a:custGeom>
            <a:avLst/>
            <a:gdLst>
              <a:gd name="T0" fmla="*/ 0 w 5760"/>
              <a:gd name="T1" fmla="*/ 2147483647 h 4176"/>
              <a:gd name="T2" fmla="*/ 0 w 5760"/>
              <a:gd name="T3" fmla="*/ 0 h 4176"/>
              <a:gd name="T4" fmla="*/ 2147483647 w 5760"/>
              <a:gd name="T5" fmla="*/ 0 h 4176"/>
              <a:gd name="T6" fmla="*/ 2147483647 w 5760"/>
              <a:gd name="T7" fmla="*/ 2147483647 h 4176"/>
              <a:gd name="T8" fmla="*/ 2147483647 w 5760"/>
              <a:gd name="T9" fmla="*/ 2147483647 h 4176"/>
              <a:gd name="T10" fmla="*/ 2147483647 w 5760"/>
              <a:gd name="T11" fmla="*/ 2147483647 h 4176"/>
              <a:gd name="T12" fmla="*/ 0 w 5760"/>
              <a:gd name="T13" fmla="*/ 2147483647 h 4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4176">
                <a:moveTo>
                  <a:pt x="0" y="4176"/>
                </a:moveTo>
                <a:lnTo>
                  <a:pt x="0" y="0"/>
                </a:lnTo>
                <a:lnTo>
                  <a:pt x="5760" y="0"/>
                </a:lnTo>
                <a:lnTo>
                  <a:pt x="5760" y="192"/>
                </a:lnTo>
                <a:lnTo>
                  <a:pt x="192" y="192"/>
                </a:lnTo>
                <a:lnTo>
                  <a:pt x="192" y="4176"/>
                </a:lnTo>
                <a:lnTo>
                  <a:pt x="0" y="4176"/>
                </a:lnTo>
                <a:close/>
              </a:path>
            </a:pathLst>
          </a:custGeom>
          <a:gradFill rotWithShape="1">
            <a:gsLst>
              <a:gs pos="0">
                <a:srgbClr val="FFCC00"/>
              </a:gs>
              <a:gs pos="100000">
                <a:srgbClr val="FFFFFF">
                  <a:alpha val="39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p:cNvSpPr>
            <a:spLocks noChangeArrowheads="1"/>
          </p:cNvSpPr>
          <p:nvPr/>
        </p:nvSpPr>
        <p:spPr bwMode="auto">
          <a:xfrm>
            <a:off x="0" y="6477000"/>
            <a:ext cx="9144000" cy="3810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4"/>
          <p:cNvSpPr>
            <a:spLocks noGrp="1" noChangeArrowheads="1"/>
          </p:cNvSpPr>
          <p:nvPr>
            <p:ph type="title"/>
          </p:nvPr>
        </p:nvSpPr>
        <p:spPr bwMode="auto">
          <a:xfrm>
            <a:off x="366713" y="350838"/>
            <a:ext cx="8777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366838"/>
            <a:ext cx="85105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98982" name="Rectangle 6"/>
          <p:cNvSpPr>
            <a:spLocks noGrp="1" noChangeArrowheads="1"/>
          </p:cNvSpPr>
          <p:nvPr>
            <p:ph type="dt" sz="half" idx="2"/>
          </p:nvPr>
        </p:nvSpPr>
        <p:spPr bwMode="auto">
          <a:xfrm>
            <a:off x="76200" y="6210300"/>
            <a:ext cx="2133600" cy="3238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p>
        </p:txBody>
      </p:sp>
      <p:sp>
        <p:nvSpPr>
          <p:cNvPr id="3198983" name="Rectangle 7"/>
          <p:cNvSpPr>
            <a:spLocks noGrp="1" noChangeArrowheads="1"/>
          </p:cNvSpPr>
          <p:nvPr>
            <p:ph type="ftr" sz="quarter" idx="3"/>
          </p:nvPr>
        </p:nvSpPr>
        <p:spPr bwMode="auto">
          <a:xfrm>
            <a:off x="1066800" y="6210300"/>
            <a:ext cx="7620000" cy="3238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000"/>
            </a:lvl1pPr>
          </a:lstStyle>
          <a:p>
            <a:pPr>
              <a:defRPr/>
            </a:pPr>
            <a:r>
              <a:rPr lang="en-US"/>
              <a:t>See back-up slides for a list of NRC functional entities</a:t>
            </a:r>
          </a:p>
        </p:txBody>
      </p:sp>
      <p:sp>
        <p:nvSpPr>
          <p:cNvPr id="3198984" name="Rectangle 8"/>
          <p:cNvSpPr>
            <a:spLocks noGrp="1" noChangeArrowheads="1"/>
          </p:cNvSpPr>
          <p:nvPr>
            <p:ph type="sldNum" sz="quarter" idx="4"/>
          </p:nvPr>
        </p:nvSpPr>
        <p:spPr bwMode="auto">
          <a:xfrm>
            <a:off x="6934200" y="6210300"/>
            <a:ext cx="2133600" cy="3238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000"/>
            </a:lvl1pPr>
          </a:lstStyle>
          <a:p>
            <a:pPr>
              <a:defRPr/>
            </a:pPr>
            <a:fld id="{8771F7E5-8D5B-463F-BABF-B72B0D808714}" type="slidenum">
              <a:rPr lang="en-US"/>
              <a:pPr>
                <a:defRPr/>
              </a:pPr>
              <a:t>‹#›</a:t>
            </a:fld>
            <a:endParaRPr lang="en-US" dirty="0"/>
          </a:p>
        </p:txBody>
      </p:sp>
      <p:pic>
        <p:nvPicPr>
          <p:cNvPr id="1033" name="Picture 9" descr="Leading_the_Way_in_Electricity_reverse_gre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72250" y="0"/>
            <a:ext cx="2571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0"/>
          <p:cNvSpPr txBox="1">
            <a:spLocks noChangeArrowheads="1"/>
          </p:cNvSpPr>
          <p:nvPr/>
        </p:nvSpPr>
        <p:spPr bwMode="auto">
          <a:xfrm>
            <a:off x="8823325" y="254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00" dirty="0" smtClean="0">
                <a:solidFill>
                  <a:schemeClr val="bg1"/>
                </a:solidFill>
                <a:latin typeface="Times New Roman" pitchFamily="18" charset="0"/>
              </a:rPr>
              <a:t>SM</a:t>
            </a:r>
          </a:p>
        </p:txBody>
      </p:sp>
      <p:sp>
        <p:nvSpPr>
          <p:cNvPr id="1036" name="Text Box 12"/>
          <p:cNvSpPr txBox="1">
            <a:spLocks noChangeArrowheads="1"/>
          </p:cNvSpPr>
          <p:nvPr/>
        </p:nvSpPr>
        <p:spPr bwMode="auto">
          <a:xfrm>
            <a:off x="6511925" y="6524625"/>
            <a:ext cx="2568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i="1" dirty="0" smtClean="0">
                <a:solidFill>
                  <a:srgbClr val="777777"/>
                </a:solidFill>
                <a:latin typeface="Times New Roman" pitchFamily="18" charset="0"/>
              </a:rPr>
              <a:t>SOUTHERN CALIFORNIA EDISON®</a:t>
            </a:r>
          </a:p>
        </p:txBody>
      </p:sp>
    </p:spTree>
  </p:cSld>
  <p:clrMap bg1="lt1" tx1="dk1" bg2="lt2" tx2="dk2" accent1="accent1" accent2="accent2" accent3="accent3" accent4="accent4" accent5="accent5" accent6="accent6" hlink="hlink" folHlink="folHlink"/>
  <p:sldLayoutIdLst>
    <p:sldLayoutId id="2147483994"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Tahoma" charset="0"/>
        </a:defRPr>
      </a:lvl2pPr>
      <a:lvl3pPr algn="l" rtl="0" eaLnBrk="0" fontAlgn="base" hangingPunct="0">
        <a:spcBef>
          <a:spcPct val="0"/>
        </a:spcBef>
        <a:spcAft>
          <a:spcPct val="0"/>
        </a:spcAft>
        <a:defRPr sz="2200" b="1">
          <a:solidFill>
            <a:schemeClr val="tx2"/>
          </a:solidFill>
          <a:latin typeface="Tahoma" charset="0"/>
        </a:defRPr>
      </a:lvl3pPr>
      <a:lvl4pPr algn="l" rtl="0" eaLnBrk="0" fontAlgn="base" hangingPunct="0">
        <a:spcBef>
          <a:spcPct val="0"/>
        </a:spcBef>
        <a:spcAft>
          <a:spcPct val="0"/>
        </a:spcAft>
        <a:defRPr sz="2200" b="1">
          <a:solidFill>
            <a:schemeClr val="tx2"/>
          </a:solidFill>
          <a:latin typeface="Tahoma" charset="0"/>
        </a:defRPr>
      </a:lvl4pPr>
      <a:lvl5pPr algn="l" rtl="0" eaLnBrk="0" fontAlgn="base" hangingPunct="0">
        <a:spcBef>
          <a:spcPct val="0"/>
        </a:spcBef>
        <a:spcAft>
          <a:spcPct val="0"/>
        </a:spcAft>
        <a:defRPr sz="2200" b="1">
          <a:solidFill>
            <a:schemeClr val="tx2"/>
          </a:solidFill>
          <a:latin typeface="Tahoma" charset="0"/>
        </a:defRPr>
      </a:lvl5pPr>
      <a:lvl6pPr marL="457200" algn="l" rtl="0" fontAlgn="base">
        <a:spcBef>
          <a:spcPct val="0"/>
        </a:spcBef>
        <a:spcAft>
          <a:spcPct val="0"/>
        </a:spcAft>
        <a:defRPr sz="2600" b="1">
          <a:solidFill>
            <a:schemeClr val="tx2"/>
          </a:solidFill>
          <a:latin typeface="Tahoma" charset="0"/>
        </a:defRPr>
      </a:lvl6pPr>
      <a:lvl7pPr marL="914400" algn="l" rtl="0" fontAlgn="base">
        <a:spcBef>
          <a:spcPct val="0"/>
        </a:spcBef>
        <a:spcAft>
          <a:spcPct val="0"/>
        </a:spcAft>
        <a:defRPr sz="2600" b="1">
          <a:solidFill>
            <a:schemeClr val="tx2"/>
          </a:solidFill>
          <a:latin typeface="Tahoma" charset="0"/>
        </a:defRPr>
      </a:lvl7pPr>
      <a:lvl8pPr marL="1371600" algn="l" rtl="0" fontAlgn="base">
        <a:spcBef>
          <a:spcPct val="0"/>
        </a:spcBef>
        <a:spcAft>
          <a:spcPct val="0"/>
        </a:spcAft>
        <a:defRPr sz="2600" b="1">
          <a:solidFill>
            <a:schemeClr val="tx2"/>
          </a:solidFill>
          <a:latin typeface="Tahoma" charset="0"/>
        </a:defRPr>
      </a:lvl8pPr>
      <a:lvl9pPr marL="1828800" algn="l" rtl="0" fontAlgn="base">
        <a:spcBef>
          <a:spcPct val="0"/>
        </a:spcBef>
        <a:spcAft>
          <a:spcPct val="0"/>
        </a:spcAft>
        <a:defRPr sz="2600" b="1">
          <a:solidFill>
            <a:schemeClr val="tx2"/>
          </a:solidFill>
          <a:latin typeface="Tahoma" charset="0"/>
        </a:defRPr>
      </a:lvl9pPr>
    </p:titleStyle>
    <p:bodyStyle>
      <a:lvl1pPr marL="342900" indent="-342900" algn="l" rtl="0" eaLnBrk="0" fontAlgn="base" hangingPunct="0">
        <a:lnSpc>
          <a:spcPct val="95000"/>
        </a:lnSpc>
        <a:spcBef>
          <a:spcPct val="40000"/>
        </a:spcBef>
        <a:spcAft>
          <a:spcPct val="0"/>
        </a:spcAft>
        <a:buClr>
          <a:srgbClr val="E0A500"/>
        </a:buClr>
        <a:buSzPct val="95000"/>
        <a:buFont typeface="Webdings" pitchFamily="18" charset="2"/>
        <a:buChar char="&lt;"/>
        <a:defRPr sz="20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har char="–"/>
        <a:defRPr sz="2000">
          <a:solidFill>
            <a:schemeClr val="tx1"/>
          </a:solidFill>
          <a:latin typeface="+mn-lt"/>
        </a:defRPr>
      </a:lvl2pPr>
      <a:lvl3pPr marL="1143000" indent="-228600" algn="l" rtl="0" eaLnBrk="0" fontAlgn="base" hangingPunct="0">
        <a:lnSpc>
          <a:spcPct val="95000"/>
        </a:lnSpc>
        <a:spcBef>
          <a:spcPct val="40000"/>
        </a:spcBef>
        <a:spcAft>
          <a:spcPct val="0"/>
        </a:spcAft>
        <a:buChar char="•"/>
        <a:defRPr sz="2000">
          <a:solidFill>
            <a:schemeClr val="tx1"/>
          </a:solidFill>
          <a:latin typeface="+mn-lt"/>
        </a:defRPr>
      </a:lvl3pPr>
      <a:lvl4pPr marL="1600200" indent="-228600" algn="l" rtl="0" eaLnBrk="0" fontAlgn="base" hangingPunct="0">
        <a:lnSpc>
          <a:spcPct val="95000"/>
        </a:lnSpc>
        <a:spcBef>
          <a:spcPct val="40000"/>
        </a:spcBef>
        <a:spcAft>
          <a:spcPct val="0"/>
        </a:spcAft>
        <a:buChar char="–"/>
        <a:defRPr>
          <a:solidFill>
            <a:schemeClr val="tx1"/>
          </a:solidFill>
          <a:latin typeface="+mn-lt"/>
        </a:defRPr>
      </a:lvl4pPr>
      <a:lvl5pPr marL="2057400" indent="-228600" algn="l" rtl="0" eaLnBrk="0" fontAlgn="base" hangingPunct="0">
        <a:lnSpc>
          <a:spcPct val="95000"/>
        </a:lnSpc>
        <a:spcBef>
          <a:spcPct val="40000"/>
        </a:spcBef>
        <a:spcAft>
          <a:spcPct val="0"/>
        </a:spcAft>
        <a:buSzPct val="90000"/>
        <a:buChar char="•"/>
        <a:defRPr>
          <a:solidFill>
            <a:schemeClr val="tx1"/>
          </a:solidFill>
          <a:latin typeface="+mn-lt"/>
        </a:defRPr>
      </a:lvl5pPr>
      <a:lvl6pPr marL="2514600" indent="-228600" algn="l" rtl="0" fontAlgn="base">
        <a:lnSpc>
          <a:spcPct val="95000"/>
        </a:lnSpc>
        <a:spcBef>
          <a:spcPct val="35000"/>
        </a:spcBef>
        <a:spcAft>
          <a:spcPct val="0"/>
        </a:spcAft>
        <a:buSzPct val="90000"/>
        <a:buChar char="•"/>
        <a:defRPr sz="2000">
          <a:solidFill>
            <a:schemeClr val="tx1"/>
          </a:solidFill>
          <a:latin typeface="+mn-lt"/>
        </a:defRPr>
      </a:lvl6pPr>
      <a:lvl7pPr marL="2971800" indent="-228600" algn="l" rtl="0" fontAlgn="base">
        <a:lnSpc>
          <a:spcPct val="95000"/>
        </a:lnSpc>
        <a:spcBef>
          <a:spcPct val="35000"/>
        </a:spcBef>
        <a:spcAft>
          <a:spcPct val="0"/>
        </a:spcAft>
        <a:buSzPct val="90000"/>
        <a:buChar char="•"/>
        <a:defRPr sz="2000">
          <a:solidFill>
            <a:schemeClr val="tx1"/>
          </a:solidFill>
          <a:latin typeface="+mn-lt"/>
        </a:defRPr>
      </a:lvl7pPr>
      <a:lvl8pPr marL="3429000" indent="-228600" algn="l" rtl="0" fontAlgn="base">
        <a:lnSpc>
          <a:spcPct val="95000"/>
        </a:lnSpc>
        <a:spcBef>
          <a:spcPct val="35000"/>
        </a:spcBef>
        <a:spcAft>
          <a:spcPct val="0"/>
        </a:spcAft>
        <a:buSzPct val="90000"/>
        <a:buChar char="•"/>
        <a:defRPr sz="2000">
          <a:solidFill>
            <a:schemeClr val="tx1"/>
          </a:solidFill>
          <a:latin typeface="+mn-lt"/>
        </a:defRPr>
      </a:lvl8pPr>
      <a:lvl9pPr marL="3886200" indent="-228600" algn="l" rtl="0" fontAlgn="base">
        <a:lnSpc>
          <a:spcPct val="95000"/>
        </a:lnSpc>
        <a:spcBef>
          <a:spcPct val="35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812800" y="1104900"/>
            <a:ext cx="7772400" cy="3287713"/>
          </a:xfrm>
        </p:spPr>
        <p:txBody>
          <a:bodyPr/>
          <a:lstStyle/>
          <a:p>
            <a:r>
              <a:rPr lang="en-US" dirty="0" smtClean="0"/>
              <a:t>Protection Relay Modeling for Transient Stability Simulation</a:t>
            </a:r>
            <a:br>
              <a:rPr lang="en-US" dirty="0" smtClean="0"/>
            </a:br>
            <a:r>
              <a:rPr lang="en-US" dirty="0"/>
              <a:t/>
            </a:r>
            <a:br>
              <a:rPr lang="en-US" dirty="0"/>
            </a:br>
            <a:r>
              <a:rPr lang="en-US" dirty="0" smtClean="0"/>
              <a:t/>
            </a:r>
            <a:br>
              <a:rPr lang="en-US" dirty="0" smtClean="0"/>
            </a:br>
            <a:r>
              <a:rPr lang="en-US" sz="2800" dirty="0" smtClean="0"/>
              <a:t>10/26/2016</a:t>
            </a:r>
            <a:br>
              <a:rPr lang="en-US" sz="2800" dirty="0" smtClean="0"/>
            </a:br>
            <a:r>
              <a:rPr lang="en-US" sz="2800" dirty="0"/>
              <a:t/>
            </a:r>
            <a:br>
              <a:rPr lang="en-US" sz="2800" dirty="0"/>
            </a:br>
            <a:r>
              <a:rPr lang="en-US" sz="2000" dirty="0" smtClean="0"/>
              <a:t>CJ Jing, David Franklin, Kevin Moran</a:t>
            </a:r>
            <a:r>
              <a:rPr lang="en-US" dirty="0"/>
              <a:t/>
            </a:r>
            <a:br>
              <a:rPr lang="en-US" dirty="0"/>
            </a:br>
            <a:endParaRPr lang="en-US" dirty="0"/>
          </a:p>
        </p:txBody>
      </p:sp>
      <p:sp>
        <p:nvSpPr>
          <p:cNvPr id="3075" name="Rectangle 5"/>
          <p:cNvSpPr>
            <a:spLocks noGrp="1" noChangeArrowheads="1"/>
          </p:cNvSpPr>
          <p:nvPr>
            <p:ph type="subTitle" idx="1"/>
          </p:nvPr>
        </p:nvSpPr>
        <p:spPr/>
        <p:txBody>
          <a:bodyPr/>
          <a:lstStyle/>
          <a:p>
            <a:endParaRPr lang="en-US" dirty="0"/>
          </a:p>
          <a:p>
            <a:endParaRPr lang="en-US" dirty="0"/>
          </a:p>
        </p:txBody>
      </p:sp>
      <p:sp>
        <p:nvSpPr>
          <p:cNvPr id="307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D3B7D6-105A-47BF-B223-FDE604CF574F}" type="slidenum">
              <a:rPr lang="en-US" smtClean="0">
                <a:solidFill>
                  <a:srgbClr val="000000"/>
                </a:solidFill>
              </a:rPr>
              <a:pPr eaLnBrk="1" hangingPunct="1"/>
              <a:t>1</a:t>
            </a:fld>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Sample Data Format - 2	</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10</a:t>
            </a:fld>
            <a:endParaRPr lang="en-US" smtClean="0"/>
          </a:p>
        </p:txBody>
      </p:sp>
      <p:pic>
        <p:nvPicPr>
          <p:cNvPr id="4" name="Content Placeholder 3"/>
          <p:cNvPicPr>
            <a:picLocks noGrp="1" noChangeAspect="1"/>
          </p:cNvPicPr>
          <p:nvPr>
            <p:ph idx="1"/>
          </p:nvPr>
        </p:nvPicPr>
        <p:blipFill>
          <a:blip r:embed="rId2"/>
          <a:stretch>
            <a:fillRect/>
          </a:stretch>
        </p:blipFill>
        <p:spPr>
          <a:xfrm>
            <a:off x="2323042" y="1366838"/>
            <a:ext cx="4778904" cy="4941887"/>
          </a:xfrm>
          <a:prstGeom prst="rect">
            <a:avLst/>
          </a:prstGeom>
        </p:spPr>
      </p:pic>
    </p:spTree>
    <p:extLst>
      <p:ext uri="{BB962C8B-B14F-4D97-AF65-F5344CB8AC3E}">
        <p14:creationId xmlns:p14="http://schemas.microsoft.com/office/powerpoint/2010/main" val="293349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dirty="0" smtClean="0"/>
              <a:t>Sample Data Format - 3</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11</a:t>
            </a:fld>
            <a:endParaRPr lang="en-US" smtClean="0"/>
          </a:p>
        </p:txBody>
      </p:sp>
      <p:pic>
        <p:nvPicPr>
          <p:cNvPr id="5" name="Picture 4"/>
          <p:cNvPicPr>
            <a:picLocks noChangeAspect="1"/>
          </p:cNvPicPr>
          <p:nvPr/>
        </p:nvPicPr>
        <p:blipFill>
          <a:blip r:embed="rId2"/>
          <a:stretch>
            <a:fillRect/>
          </a:stretch>
        </p:blipFill>
        <p:spPr>
          <a:xfrm>
            <a:off x="457200" y="946183"/>
            <a:ext cx="5122506" cy="5426042"/>
          </a:xfrm>
          <a:prstGeom prst="rect">
            <a:avLst/>
          </a:prstGeom>
        </p:spPr>
      </p:pic>
    </p:spTree>
    <p:extLst>
      <p:ext uri="{BB962C8B-B14F-4D97-AF65-F5344CB8AC3E}">
        <p14:creationId xmlns:p14="http://schemas.microsoft.com/office/powerpoint/2010/main" val="8872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Sample Data Format - 4</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12</a:t>
            </a:fld>
            <a:endParaRPr lang="en-US" smtClean="0"/>
          </a:p>
        </p:txBody>
      </p:sp>
      <p:sp>
        <p:nvSpPr>
          <p:cNvPr id="2" name="Content Placeholder 1"/>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1050844" y="1366838"/>
            <a:ext cx="6685596" cy="4560423"/>
          </a:xfrm>
          <a:prstGeom prst="rect">
            <a:avLst/>
          </a:prstGeom>
        </p:spPr>
      </p:pic>
    </p:spTree>
    <p:extLst>
      <p:ext uri="{BB962C8B-B14F-4D97-AF65-F5344CB8AC3E}">
        <p14:creationId xmlns:p14="http://schemas.microsoft.com/office/powerpoint/2010/main" val="2694568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Sample Data Format - 5</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13</a:t>
            </a:fld>
            <a:endParaRPr lang="en-US" smtClean="0"/>
          </a:p>
        </p:txBody>
      </p:sp>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49810" y="1337119"/>
            <a:ext cx="6497190" cy="5035106"/>
          </a:xfrm>
          <a:prstGeom prst="rect">
            <a:avLst/>
          </a:prstGeom>
        </p:spPr>
      </p:pic>
    </p:spTree>
    <p:extLst>
      <p:ext uri="{BB962C8B-B14F-4D97-AF65-F5344CB8AC3E}">
        <p14:creationId xmlns:p14="http://schemas.microsoft.com/office/powerpoint/2010/main" val="338050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a:t>Relay </a:t>
            </a:r>
            <a:r>
              <a:rPr lang="en-US" sz="2400" dirty="0" smtClean="0"/>
              <a:t>Modeling Process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14</a:t>
            </a:fld>
            <a:endParaRPr lang="en-US" smtClean="0"/>
          </a:p>
        </p:txBody>
      </p:sp>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27506" y="2369952"/>
            <a:ext cx="7569975" cy="2268908"/>
          </a:xfrm>
          <a:prstGeom prst="rect">
            <a:avLst/>
          </a:prstGeom>
        </p:spPr>
      </p:pic>
    </p:spTree>
    <p:extLst>
      <p:ext uri="{BB962C8B-B14F-4D97-AF65-F5344CB8AC3E}">
        <p14:creationId xmlns:p14="http://schemas.microsoft.com/office/powerpoint/2010/main" val="46268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Sample Data File</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15</a:t>
            </a:fld>
            <a:endParaRPr lang="en-US" smtClean="0"/>
          </a:p>
        </p:txBody>
      </p:sp>
      <p:sp>
        <p:nvSpPr>
          <p:cNvPr id="2" name="Content Placeholder 1"/>
          <p:cNvSpPr>
            <a:spLocks noGrp="1"/>
          </p:cNvSpPr>
          <p:nvPr>
            <p:ph idx="1"/>
          </p:nvPr>
        </p:nvSpPr>
        <p:spPr/>
        <p:txBody>
          <a:bodyPr/>
          <a:lstStyle/>
          <a:p>
            <a:r>
              <a:rPr lang="en-US" dirty="0" smtClean="0"/>
              <a:t>In </a:t>
            </a:r>
            <a:r>
              <a:rPr lang="en-US" dirty="0" err="1" smtClean="0"/>
              <a:t>dyd</a:t>
            </a:r>
            <a:r>
              <a:rPr lang="en-US" dirty="0" smtClean="0"/>
              <a:t> file</a:t>
            </a:r>
            <a:endParaRPr lang="en-US" dirty="0"/>
          </a:p>
        </p:txBody>
      </p:sp>
      <p:pic>
        <p:nvPicPr>
          <p:cNvPr id="4" name="Picture 3"/>
          <p:cNvPicPr>
            <a:picLocks noChangeAspect="1"/>
          </p:cNvPicPr>
          <p:nvPr/>
        </p:nvPicPr>
        <p:blipFill>
          <a:blip r:embed="rId2"/>
          <a:stretch>
            <a:fillRect/>
          </a:stretch>
        </p:blipFill>
        <p:spPr>
          <a:xfrm>
            <a:off x="457200" y="2109953"/>
            <a:ext cx="8406245" cy="1555464"/>
          </a:xfrm>
          <a:prstGeom prst="rect">
            <a:avLst/>
          </a:prstGeom>
        </p:spPr>
      </p:pic>
    </p:spTree>
    <p:extLst>
      <p:ext uri="{BB962C8B-B14F-4D97-AF65-F5344CB8AC3E}">
        <p14:creationId xmlns:p14="http://schemas.microsoft.com/office/powerpoint/2010/main" val="352928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16</a:t>
            </a:fld>
            <a:endParaRPr lang="en-US" smtClean="0"/>
          </a:p>
        </p:txBody>
      </p:sp>
      <p:pic>
        <p:nvPicPr>
          <p:cNvPr id="4" name="Picture 3"/>
          <p:cNvPicPr>
            <a:picLocks noChangeAspect="1"/>
          </p:cNvPicPr>
          <p:nvPr/>
        </p:nvPicPr>
        <p:blipFill>
          <a:blip r:embed="rId2"/>
          <a:stretch>
            <a:fillRect/>
          </a:stretch>
        </p:blipFill>
        <p:spPr>
          <a:xfrm>
            <a:off x="1516695" y="1125538"/>
            <a:ext cx="5604195" cy="4831416"/>
          </a:xfrm>
          <a:prstGeom prst="rect">
            <a:avLst/>
          </a:prstGeom>
        </p:spPr>
      </p:pic>
    </p:spTree>
    <p:extLst>
      <p:ext uri="{BB962C8B-B14F-4D97-AF65-F5344CB8AC3E}">
        <p14:creationId xmlns:p14="http://schemas.microsoft.com/office/powerpoint/2010/main" val="133810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17</a:t>
            </a:fld>
            <a:endParaRPr lang="en-US" smtClean="0"/>
          </a:p>
        </p:txBody>
      </p:sp>
      <p:sp>
        <p:nvSpPr>
          <p:cNvPr id="2" name="Content Placeholder 1"/>
          <p:cNvSpPr>
            <a:spLocks noGrp="1"/>
          </p:cNvSpPr>
          <p:nvPr>
            <p:ph idx="1"/>
          </p:nvPr>
        </p:nvSpPr>
        <p:spPr/>
        <p:txBody>
          <a:bodyPr/>
          <a:lstStyle/>
          <a:p>
            <a:r>
              <a:rPr lang="en-US" dirty="0"/>
              <a:t>R</a:t>
            </a:r>
            <a:r>
              <a:rPr lang="en-US" dirty="0" smtClean="0"/>
              <a:t>un </a:t>
            </a:r>
            <a:r>
              <a:rPr lang="en-US" dirty="0"/>
              <a:t>simulation with the following </a:t>
            </a:r>
            <a:r>
              <a:rPr lang="en-US" dirty="0" smtClean="0"/>
              <a:t>fault. line </a:t>
            </a:r>
            <a:r>
              <a:rPr lang="en-US" dirty="0"/>
              <a:t>"ELDORDO" 500.0 "LUGO" 500.0 "1 " is modeled with </a:t>
            </a:r>
            <a:r>
              <a:rPr lang="en-US" dirty="0" err="1"/>
              <a:t>zonedef</a:t>
            </a:r>
            <a:r>
              <a:rPr lang="en-US" dirty="0"/>
              <a:t> and </a:t>
            </a:r>
            <a:r>
              <a:rPr lang="en-US" dirty="0" err="1"/>
              <a:t>distrelay</a:t>
            </a:r>
            <a:r>
              <a:rPr lang="en-US" dirty="0"/>
              <a:t>.</a:t>
            </a:r>
          </a:p>
          <a:p>
            <a:r>
              <a:rPr lang="en-US" dirty="0"/>
              <a:t>At 1 cycle, apply a 3 phase fault at line "ELDORDO" 500.0 "LUGO" 500.0 "1 ", 85% from the from bus with fault r = 0.01, x = </a:t>
            </a:r>
            <a:r>
              <a:rPr lang="en-US" dirty="0" smtClean="0"/>
              <a:t>0.001</a:t>
            </a:r>
          </a:p>
          <a:p>
            <a:r>
              <a:rPr lang="en-US" dirty="0"/>
              <a:t>Line current "ELDORDO" 500.0 "LUGO" 500.0 "1 "</a:t>
            </a:r>
          </a:p>
          <a:p>
            <a:endParaRPr lang="en-US" dirty="0"/>
          </a:p>
          <a:p>
            <a:endParaRPr lang="en-US" dirty="0"/>
          </a:p>
        </p:txBody>
      </p:sp>
      <p:pic>
        <p:nvPicPr>
          <p:cNvPr id="5" name="Picture 4"/>
          <p:cNvPicPr/>
          <p:nvPr/>
        </p:nvPicPr>
        <p:blipFill>
          <a:blip r:embed="rId2"/>
          <a:stretch>
            <a:fillRect/>
          </a:stretch>
        </p:blipFill>
        <p:spPr>
          <a:xfrm>
            <a:off x="3089564" y="3211195"/>
            <a:ext cx="3844636" cy="3161030"/>
          </a:xfrm>
          <a:prstGeom prst="rect">
            <a:avLst/>
          </a:prstGeom>
        </p:spPr>
      </p:pic>
    </p:spTree>
    <p:extLst>
      <p:ext uri="{BB962C8B-B14F-4D97-AF65-F5344CB8AC3E}">
        <p14:creationId xmlns:p14="http://schemas.microsoft.com/office/powerpoint/2010/main" val="2767552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18</a:t>
            </a:fld>
            <a:endParaRPr lang="en-US" smtClean="0"/>
          </a:p>
        </p:txBody>
      </p:sp>
      <p:sp>
        <p:nvSpPr>
          <p:cNvPr id="2" name="Content Placeholder 1"/>
          <p:cNvSpPr>
            <a:spLocks noGrp="1"/>
          </p:cNvSpPr>
          <p:nvPr>
            <p:ph idx="1"/>
          </p:nvPr>
        </p:nvSpPr>
        <p:spPr/>
        <p:txBody>
          <a:bodyPr/>
          <a:lstStyle/>
          <a:p>
            <a:r>
              <a:rPr lang="en-US" dirty="0"/>
              <a:t>Zone 1 signal, Timed out, trip initiated</a:t>
            </a:r>
          </a:p>
          <a:p>
            <a:endParaRPr lang="en-US" dirty="0"/>
          </a:p>
          <a:p>
            <a:endParaRPr lang="en-US" dirty="0"/>
          </a:p>
        </p:txBody>
      </p:sp>
      <p:pic>
        <p:nvPicPr>
          <p:cNvPr id="6" name="Picture 5"/>
          <p:cNvPicPr/>
          <p:nvPr/>
        </p:nvPicPr>
        <p:blipFill>
          <a:blip r:embed="rId2"/>
          <a:stretch>
            <a:fillRect/>
          </a:stretch>
        </p:blipFill>
        <p:spPr>
          <a:xfrm>
            <a:off x="1361209" y="1763697"/>
            <a:ext cx="4956464" cy="4325375"/>
          </a:xfrm>
          <a:prstGeom prst="rect">
            <a:avLst/>
          </a:prstGeom>
        </p:spPr>
      </p:pic>
    </p:spTree>
    <p:extLst>
      <p:ext uri="{BB962C8B-B14F-4D97-AF65-F5344CB8AC3E}">
        <p14:creationId xmlns:p14="http://schemas.microsoft.com/office/powerpoint/2010/main" val="4030442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19</a:t>
            </a:fld>
            <a:endParaRPr lang="en-US" smtClean="0"/>
          </a:p>
        </p:txBody>
      </p:sp>
      <p:sp>
        <p:nvSpPr>
          <p:cNvPr id="2" name="Content Placeholder 1"/>
          <p:cNvSpPr>
            <a:spLocks noGrp="1"/>
          </p:cNvSpPr>
          <p:nvPr>
            <p:ph idx="1"/>
          </p:nvPr>
        </p:nvSpPr>
        <p:spPr/>
        <p:txBody>
          <a:bodyPr/>
          <a:lstStyle/>
          <a:p>
            <a:r>
              <a:rPr lang="en-US" dirty="0"/>
              <a:t>Zone 3 signal (picked up (in zone) and timing, trip not initiated</a:t>
            </a:r>
          </a:p>
          <a:p>
            <a:endParaRPr lang="en-US" dirty="0"/>
          </a:p>
        </p:txBody>
      </p:sp>
      <p:pic>
        <p:nvPicPr>
          <p:cNvPr id="7" name="Picture 6"/>
          <p:cNvPicPr/>
          <p:nvPr/>
        </p:nvPicPr>
        <p:blipFill>
          <a:blip r:embed="rId2"/>
          <a:stretch>
            <a:fillRect/>
          </a:stretch>
        </p:blipFill>
        <p:spPr>
          <a:xfrm>
            <a:off x="1863654" y="1812752"/>
            <a:ext cx="4769427" cy="4397548"/>
          </a:xfrm>
          <a:prstGeom prst="rect">
            <a:avLst/>
          </a:prstGeom>
        </p:spPr>
      </p:pic>
    </p:spTree>
    <p:extLst>
      <p:ext uri="{BB962C8B-B14F-4D97-AF65-F5344CB8AC3E}">
        <p14:creationId xmlns:p14="http://schemas.microsoft.com/office/powerpoint/2010/main" val="168334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304801" y="350838"/>
            <a:ext cx="8839200" cy="600075"/>
          </a:xfrm>
        </p:spPr>
        <p:txBody>
          <a:bodyPr/>
          <a:lstStyle/>
          <a:p>
            <a:r>
              <a:rPr lang="en-US" dirty="0" smtClean="0"/>
              <a:t/>
            </a:r>
            <a:br>
              <a:rPr lang="en-US" dirty="0" smtClean="0"/>
            </a:br>
            <a:r>
              <a:rPr lang="en-US" sz="2400" dirty="0" smtClean="0"/>
              <a:t>Background</a:t>
            </a:r>
            <a:r>
              <a:rPr lang="en-US" dirty="0" smtClean="0"/>
              <a:t>	</a:t>
            </a:r>
            <a:br>
              <a:rPr lang="en-US" dirty="0" smtClean="0"/>
            </a:br>
            <a:endParaRPr lang="en-US" dirty="0" smtClean="0"/>
          </a:p>
        </p:txBody>
      </p:sp>
      <p:sp>
        <p:nvSpPr>
          <p:cNvPr id="5123" name="Rectangle 5"/>
          <p:cNvSpPr>
            <a:spLocks noGrp="1" noChangeArrowheads="1"/>
          </p:cNvSpPr>
          <p:nvPr>
            <p:ph idx="1"/>
          </p:nvPr>
        </p:nvSpPr>
        <p:spPr>
          <a:xfrm>
            <a:off x="457200" y="946150"/>
            <a:ext cx="8340809" cy="5588000"/>
          </a:xfrm>
        </p:spPr>
        <p:txBody>
          <a:bodyPr/>
          <a:lstStyle/>
          <a:p>
            <a:r>
              <a:rPr lang="en-US" sz="2200" dirty="0"/>
              <a:t>In May of 2012, the Federal Energy Regulatory Commission (FERC) and North American Electric Reliability Corporation (NERC) issued a joint report on the September 8, 2011 Southwest Blackout </a:t>
            </a:r>
            <a:r>
              <a:rPr lang="en-US" sz="2200" dirty="0" smtClean="0"/>
              <a:t>Event. </a:t>
            </a:r>
            <a:r>
              <a:rPr lang="en-US" sz="2200" dirty="0"/>
              <a:t>It recommended that entities throughout WECC identify and plan for external contingencies that could impact their systems and internal contingencies that could impact their neighbors’ systems, and expand entities’ external visibility in their models through, for example, more complete data sharing.</a:t>
            </a:r>
          </a:p>
          <a:p>
            <a:r>
              <a:rPr lang="en-US" sz="2200" dirty="0" smtClean="0"/>
              <a:t>One </a:t>
            </a:r>
            <a:r>
              <a:rPr lang="en-US" sz="2200" dirty="0"/>
              <a:t>of the reasons for cascading outage is that the complicated interaction of relays may inadvertently trigger the cascading outage.  Manually simulating contingencies with a simple relay modeling cannot identify </a:t>
            </a:r>
            <a:r>
              <a:rPr lang="en-US" sz="2200" dirty="0" smtClean="0"/>
              <a:t>these </a:t>
            </a:r>
            <a:r>
              <a:rPr lang="en-US" sz="2200" dirty="0"/>
              <a:t>kind of problems due to </a:t>
            </a:r>
            <a:r>
              <a:rPr lang="en-US" sz="2200" dirty="0" smtClean="0"/>
              <a:t>inadequate modeling of relays.  </a:t>
            </a:r>
          </a:p>
          <a:p>
            <a:pPr>
              <a:buClrTx/>
              <a:buFont typeface="Wingdings" pitchFamily="2" charset="2"/>
              <a:buChar char="q"/>
              <a:defRPr/>
            </a:pPr>
            <a:endParaRPr lang="en-US" dirty="0"/>
          </a:p>
          <a:p>
            <a:pPr>
              <a:buClrTx/>
              <a:buFont typeface="Wingdings" pitchFamily="2" charset="2"/>
              <a:buChar char="q"/>
              <a:defRPr/>
            </a:pPr>
            <a:endParaRPr lang="en-US" dirty="0"/>
          </a:p>
          <a:p>
            <a:pPr>
              <a:buClrTx/>
              <a:buFont typeface="Wingdings" pitchFamily="2" charset="2"/>
              <a:buChar char="q"/>
              <a:defRPr/>
            </a:pPr>
            <a:endParaRPr lang="en-US" dirty="0" smtClean="0"/>
          </a:p>
          <a:p>
            <a:pPr marL="0" indent="0">
              <a:buNone/>
            </a:pPr>
            <a:endParaRPr lang="en-US" dirty="0" smtClean="0"/>
          </a:p>
          <a:p>
            <a:endParaRPr lang="en-US" dirty="0"/>
          </a:p>
          <a:p>
            <a:pPr>
              <a:buClrTx/>
              <a:buFont typeface="Wingdings" pitchFamily="2" charset="2"/>
              <a:buChar char="q"/>
              <a:defRPr/>
            </a:pPr>
            <a:endParaRPr lang="en-US" dirty="0" smtClean="0"/>
          </a:p>
          <a:p>
            <a:pPr lvl="1">
              <a:buFont typeface="Courier New" pitchFamily="49" charset="0"/>
              <a:buChar char="o"/>
              <a:defRPr/>
            </a:pPr>
            <a:endParaRPr lang="en-US" dirty="0" smtClean="0"/>
          </a:p>
          <a:p>
            <a:pPr marL="0" indent="0">
              <a:buFont typeface="Webdings" pitchFamily="18" charset="2"/>
              <a:buNone/>
              <a:defRPr/>
            </a:pPr>
            <a:endParaRPr lang="en-US" dirty="0"/>
          </a:p>
        </p:txBody>
      </p:sp>
      <p:sp>
        <p:nvSpPr>
          <p:cNvPr id="512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C07B4-A9FB-495A-A906-3370D41639DC}" type="slidenum">
              <a:rPr lang="en-US" smtClean="0">
                <a:solidFill>
                  <a:srgbClr val="000000"/>
                </a:solidFill>
              </a:rPr>
              <a:pPr eaLnBrk="1" hangingPunct="1"/>
              <a:t>2</a:t>
            </a:fld>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20</a:t>
            </a:fld>
            <a:endParaRPr lang="en-US" smtClean="0"/>
          </a:p>
        </p:txBody>
      </p:sp>
      <p:sp>
        <p:nvSpPr>
          <p:cNvPr id="2" name="Content Placeholder 1"/>
          <p:cNvSpPr>
            <a:spLocks noGrp="1"/>
          </p:cNvSpPr>
          <p:nvPr>
            <p:ph idx="1"/>
          </p:nvPr>
        </p:nvSpPr>
        <p:spPr/>
        <p:txBody>
          <a:bodyPr/>
          <a:lstStyle/>
          <a:p>
            <a:r>
              <a:rPr lang="en-US" dirty="0"/>
              <a:t>Circuit breaker timer </a:t>
            </a:r>
            <a:r>
              <a:rPr lang="en-US" dirty="0" smtClean="0"/>
              <a:t>signal; signal </a:t>
            </a:r>
            <a:r>
              <a:rPr lang="en-US" dirty="0"/>
              <a:t>= 1 trip initiated, </a:t>
            </a:r>
            <a:r>
              <a:rPr lang="en-US" dirty="0" err="1"/>
              <a:t>cb</a:t>
            </a:r>
            <a:r>
              <a:rPr lang="en-US" dirty="0"/>
              <a:t> timer running</a:t>
            </a:r>
          </a:p>
          <a:p>
            <a:r>
              <a:rPr lang="en-US" dirty="0"/>
              <a:t>signal = 2 circuit breaker tripped</a:t>
            </a:r>
          </a:p>
        </p:txBody>
      </p:sp>
      <p:pic>
        <p:nvPicPr>
          <p:cNvPr id="6" name="Picture 5"/>
          <p:cNvPicPr/>
          <p:nvPr/>
        </p:nvPicPr>
        <p:blipFill>
          <a:blip r:embed="rId2"/>
          <a:stretch>
            <a:fillRect/>
          </a:stretch>
        </p:blipFill>
        <p:spPr>
          <a:xfrm>
            <a:off x="2244436" y="2107160"/>
            <a:ext cx="4364182" cy="4103139"/>
          </a:xfrm>
          <a:prstGeom prst="rect">
            <a:avLst/>
          </a:prstGeom>
        </p:spPr>
      </p:pic>
    </p:spTree>
    <p:extLst>
      <p:ext uri="{BB962C8B-B14F-4D97-AF65-F5344CB8AC3E}">
        <p14:creationId xmlns:p14="http://schemas.microsoft.com/office/powerpoint/2010/main" val="1877756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21</a:t>
            </a:fld>
            <a:endParaRPr lang="en-US" smtClean="0"/>
          </a:p>
        </p:txBody>
      </p:sp>
      <p:pic>
        <p:nvPicPr>
          <p:cNvPr id="7" name="Picture 6"/>
          <p:cNvPicPr/>
          <p:nvPr/>
        </p:nvPicPr>
        <p:blipFill>
          <a:blip r:embed="rId2"/>
          <a:stretch>
            <a:fillRect/>
          </a:stretch>
        </p:blipFill>
        <p:spPr>
          <a:xfrm>
            <a:off x="1288472" y="1752917"/>
            <a:ext cx="6691745" cy="3982865"/>
          </a:xfrm>
          <a:prstGeom prst="rect">
            <a:avLst/>
          </a:prstGeom>
        </p:spPr>
      </p:pic>
    </p:spTree>
    <p:extLst>
      <p:ext uri="{BB962C8B-B14F-4D97-AF65-F5344CB8AC3E}">
        <p14:creationId xmlns:p14="http://schemas.microsoft.com/office/powerpoint/2010/main" val="428586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dirty="0" smtClean="0"/>
              <a:t>Protection Relay Simulation Results</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22</a:t>
            </a:fld>
            <a:endParaRPr lang="en-US" smtClean="0"/>
          </a:p>
        </p:txBody>
      </p:sp>
      <p:pic>
        <p:nvPicPr>
          <p:cNvPr id="6" name="Picture 5"/>
          <p:cNvPicPr/>
          <p:nvPr/>
        </p:nvPicPr>
        <p:blipFill>
          <a:blip r:embed="rId2"/>
          <a:stretch>
            <a:fillRect/>
          </a:stretch>
        </p:blipFill>
        <p:spPr>
          <a:xfrm>
            <a:off x="1433946" y="1582578"/>
            <a:ext cx="5943600" cy="4510405"/>
          </a:xfrm>
          <a:prstGeom prst="rect">
            <a:avLst/>
          </a:prstGeom>
        </p:spPr>
      </p:pic>
    </p:spTree>
    <p:extLst>
      <p:ext uri="{BB962C8B-B14F-4D97-AF65-F5344CB8AC3E}">
        <p14:creationId xmlns:p14="http://schemas.microsoft.com/office/powerpoint/2010/main" val="2395801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1" y="350838"/>
            <a:ext cx="8839200" cy="447675"/>
          </a:xfrm>
        </p:spPr>
        <p:txBody>
          <a:bodyPr/>
          <a:lstStyle/>
          <a:p>
            <a:r>
              <a:rPr lang="en-US" sz="2400" dirty="0" smtClean="0"/>
              <a:t>Conclusions	</a:t>
            </a:r>
          </a:p>
        </p:txBody>
      </p:sp>
      <p:sp>
        <p:nvSpPr>
          <p:cNvPr id="81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1C66CF-4B29-458A-B978-DC750745B88C}" type="slidenum">
              <a:rPr lang="en-US" smtClean="0"/>
              <a:pPr eaLnBrk="1" hangingPunct="1"/>
              <a:t>23</a:t>
            </a:fld>
            <a:endParaRPr lang="en-US" dirty="0" smtClean="0"/>
          </a:p>
        </p:txBody>
      </p:sp>
      <p:sp>
        <p:nvSpPr>
          <p:cNvPr id="3" name="Content Placeholder 2"/>
          <p:cNvSpPr>
            <a:spLocks noGrp="1"/>
          </p:cNvSpPr>
          <p:nvPr>
            <p:ph idx="1"/>
          </p:nvPr>
        </p:nvSpPr>
        <p:spPr/>
        <p:txBody>
          <a:bodyPr/>
          <a:lstStyle/>
          <a:p>
            <a:r>
              <a:rPr lang="en-US" dirty="0" smtClean="0"/>
              <a:t>With full relay modeling in the simulation, we may reveal some inadvertent conflict interactions of relay settings.</a:t>
            </a:r>
          </a:p>
          <a:p>
            <a:r>
              <a:rPr lang="en-US" dirty="0" smtClean="0"/>
              <a:t>Study cascading outage in the transient simulation.</a:t>
            </a:r>
          </a:p>
          <a:p>
            <a:r>
              <a:rPr lang="en-US" dirty="0" smtClean="0"/>
              <a:t>Improve the power grid reliability and prevent cascading outage and black out more effectively.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304801" y="350838"/>
            <a:ext cx="8839200" cy="600075"/>
          </a:xfrm>
        </p:spPr>
        <p:txBody>
          <a:bodyPr/>
          <a:lstStyle/>
          <a:p>
            <a:r>
              <a:rPr lang="en-US" dirty="0" smtClean="0"/>
              <a:t/>
            </a:r>
            <a:br>
              <a:rPr lang="en-US" dirty="0" smtClean="0"/>
            </a:br>
            <a:r>
              <a:rPr lang="en-US" sz="2400" dirty="0" smtClean="0"/>
              <a:t>Background – cont’d</a:t>
            </a:r>
            <a:r>
              <a:rPr lang="en-US" dirty="0" smtClean="0"/>
              <a:t>	</a:t>
            </a:r>
            <a:br>
              <a:rPr lang="en-US" dirty="0" smtClean="0"/>
            </a:br>
            <a:endParaRPr lang="en-US" dirty="0" smtClean="0"/>
          </a:p>
        </p:txBody>
      </p:sp>
      <p:sp>
        <p:nvSpPr>
          <p:cNvPr id="5123" name="Rectangle 5"/>
          <p:cNvSpPr>
            <a:spLocks noGrp="1" noChangeArrowheads="1"/>
          </p:cNvSpPr>
          <p:nvPr>
            <p:ph idx="1"/>
          </p:nvPr>
        </p:nvSpPr>
        <p:spPr>
          <a:xfrm>
            <a:off x="457200" y="946150"/>
            <a:ext cx="8340809" cy="5588000"/>
          </a:xfrm>
        </p:spPr>
        <p:txBody>
          <a:bodyPr/>
          <a:lstStyle/>
          <a:p>
            <a:r>
              <a:rPr lang="en-US" sz="2200" dirty="0"/>
              <a:t>The current methodology in the contingency list development involves creating actions which are believed to represent the automatic actions of the relays. With the current methodology, assumptions are made on the timing of the </a:t>
            </a:r>
            <a:r>
              <a:rPr lang="en-US" sz="2200" dirty="0" smtClean="0"/>
              <a:t>relay action</a:t>
            </a:r>
            <a:r>
              <a:rPr lang="en-US" sz="2200" dirty="0"/>
              <a:t>. </a:t>
            </a:r>
            <a:endParaRPr lang="en-US" sz="2200" dirty="0" smtClean="0"/>
          </a:p>
          <a:p>
            <a:r>
              <a:rPr lang="en-US" sz="2200" dirty="0" smtClean="0"/>
              <a:t>Implementing </a:t>
            </a:r>
            <a:r>
              <a:rPr lang="en-US" sz="2200" dirty="0"/>
              <a:t>relay models will improve both the accuracy of actions and timing in the contingencies. A </a:t>
            </a:r>
            <a:r>
              <a:rPr lang="en-US" sz="2200" dirty="0" smtClean="0"/>
              <a:t>switching definition will </a:t>
            </a:r>
            <a:r>
              <a:rPr lang="en-US" sz="2200" dirty="0"/>
              <a:t>no longer </a:t>
            </a:r>
            <a:r>
              <a:rPr lang="en-US" sz="2200" dirty="0" smtClean="0"/>
              <a:t>need to specify when to clear the fault. </a:t>
            </a:r>
            <a:r>
              <a:rPr lang="en-US" sz="2200" dirty="0"/>
              <a:t>Rather, the contingency list will only require the application of the fault. Also, the assumptions in the contingency list made on the timing of the actions will no longer be needed.</a:t>
            </a:r>
          </a:p>
          <a:p>
            <a:r>
              <a:rPr lang="en-US" sz="2200" dirty="0"/>
              <a:t>With automatically comprehensive relay modeling, we will </a:t>
            </a:r>
            <a:r>
              <a:rPr lang="en-US" sz="2200" dirty="0" smtClean="0"/>
              <a:t>be in a better position to understand </a:t>
            </a:r>
            <a:r>
              <a:rPr lang="en-US" sz="2200" dirty="0"/>
              <a:t>how all relays </a:t>
            </a:r>
            <a:r>
              <a:rPr lang="en-US" sz="2200" dirty="0" smtClean="0"/>
              <a:t>work </a:t>
            </a:r>
            <a:r>
              <a:rPr lang="en-US" sz="2200" dirty="0"/>
              <a:t>together following the contingencies. With the automatic simulation </a:t>
            </a:r>
            <a:r>
              <a:rPr lang="en-US" sz="2200" dirty="0" smtClean="0"/>
              <a:t>of full </a:t>
            </a:r>
            <a:r>
              <a:rPr lang="en-US" sz="2200" dirty="0"/>
              <a:t>relay modeling, some issues may be discovered that haven’t been previously observed before.</a:t>
            </a:r>
          </a:p>
          <a:p>
            <a:pPr>
              <a:buClrTx/>
              <a:buFont typeface="Wingdings" pitchFamily="2" charset="2"/>
              <a:buChar char="q"/>
              <a:defRPr/>
            </a:pPr>
            <a:endParaRPr lang="en-US" dirty="0"/>
          </a:p>
          <a:p>
            <a:pPr>
              <a:buClrTx/>
              <a:buFont typeface="Wingdings" pitchFamily="2" charset="2"/>
              <a:buChar char="q"/>
              <a:defRPr/>
            </a:pPr>
            <a:endParaRPr lang="en-US" dirty="0"/>
          </a:p>
          <a:p>
            <a:pPr>
              <a:buClrTx/>
              <a:buFont typeface="Wingdings" pitchFamily="2" charset="2"/>
              <a:buChar char="q"/>
              <a:defRPr/>
            </a:pPr>
            <a:endParaRPr lang="en-US" dirty="0" smtClean="0"/>
          </a:p>
          <a:p>
            <a:pPr marL="0" indent="0">
              <a:buNone/>
            </a:pPr>
            <a:endParaRPr lang="en-US" dirty="0" smtClean="0"/>
          </a:p>
          <a:p>
            <a:endParaRPr lang="en-US" dirty="0"/>
          </a:p>
          <a:p>
            <a:pPr>
              <a:buClrTx/>
              <a:buFont typeface="Wingdings" pitchFamily="2" charset="2"/>
              <a:buChar char="q"/>
              <a:defRPr/>
            </a:pPr>
            <a:endParaRPr lang="en-US" dirty="0" smtClean="0"/>
          </a:p>
          <a:p>
            <a:pPr lvl="1">
              <a:buFont typeface="Courier New" pitchFamily="49" charset="0"/>
              <a:buChar char="o"/>
              <a:defRPr/>
            </a:pPr>
            <a:endParaRPr lang="en-US" dirty="0" smtClean="0"/>
          </a:p>
          <a:p>
            <a:pPr marL="0" indent="0">
              <a:buFont typeface="Webdings" pitchFamily="18" charset="2"/>
              <a:buNone/>
              <a:defRPr/>
            </a:pPr>
            <a:endParaRPr lang="en-US" dirty="0"/>
          </a:p>
        </p:txBody>
      </p:sp>
      <p:sp>
        <p:nvSpPr>
          <p:cNvPr id="512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C07B4-A9FB-495A-A906-3370D41639DC}" type="slidenum">
              <a:rPr lang="en-US" smtClean="0">
                <a:solidFill>
                  <a:srgbClr val="000000"/>
                </a:solidFill>
              </a:rPr>
              <a:pPr eaLnBrk="1" hangingPunct="1"/>
              <a:t>3</a:t>
            </a:fld>
            <a:endParaRPr lang="en-US" smtClean="0">
              <a:solidFill>
                <a:srgbClr val="000000"/>
              </a:solidFill>
            </a:endParaRPr>
          </a:p>
        </p:txBody>
      </p:sp>
    </p:spTree>
    <p:extLst>
      <p:ext uri="{BB962C8B-B14F-4D97-AF65-F5344CB8AC3E}">
        <p14:creationId xmlns:p14="http://schemas.microsoft.com/office/powerpoint/2010/main" val="8630646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304801" y="350838"/>
            <a:ext cx="8839200" cy="600075"/>
          </a:xfrm>
        </p:spPr>
        <p:txBody>
          <a:bodyPr/>
          <a:lstStyle/>
          <a:p>
            <a:r>
              <a:rPr lang="en-US" dirty="0" smtClean="0"/>
              <a:t/>
            </a:r>
            <a:br>
              <a:rPr lang="en-US" dirty="0" smtClean="0"/>
            </a:br>
            <a:r>
              <a:rPr lang="en-US" sz="2400" dirty="0" smtClean="0"/>
              <a:t>Overall Goals – Model Relays for All 230 kV and above Lines</a:t>
            </a:r>
            <a:r>
              <a:rPr lang="en-US" dirty="0" smtClean="0"/>
              <a:t>	</a:t>
            </a:r>
            <a:br>
              <a:rPr lang="en-US" dirty="0" smtClean="0"/>
            </a:br>
            <a:endParaRPr lang="en-US" dirty="0" smtClean="0"/>
          </a:p>
        </p:txBody>
      </p:sp>
      <p:sp>
        <p:nvSpPr>
          <p:cNvPr id="5123" name="Rectangle 5"/>
          <p:cNvSpPr>
            <a:spLocks noGrp="1" noChangeArrowheads="1"/>
          </p:cNvSpPr>
          <p:nvPr>
            <p:ph idx="1"/>
          </p:nvPr>
        </p:nvSpPr>
        <p:spPr>
          <a:xfrm>
            <a:off x="330200" y="1193799"/>
            <a:ext cx="8813800" cy="5249333"/>
          </a:xfrm>
        </p:spPr>
        <p:txBody>
          <a:bodyPr/>
          <a:lstStyle/>
          <a:p>
            <a:endParaRPr lang="en-US" dirty="0"/>
          </a:p>
          <a:p>
            <a:pPr>
              <a:buFont typeface="Wingdings" panose="05000000000000000000" pitchFamily="2" charset="2"/>
              <a:buChar char="§"/>
              <a:defRPr/>
            </a:pPr>
            <a:endParaRPr lang="en-US" dirty="0" smtClean="0"/>
          </a:p>
          <a:p>
            <a:pPr>
              <a:buFont typeface="Wingdings" panose="05000000000000000000" pitchFamily="2" charset="2"/>
              <a:buChar char="§"/>
              <a:defRPr/>
            </a:pPr>
            <a:endParaRPr lang="en-US" dirty="0"/>
          </a:p>
          <a:p>
            <a:pPr>
              <a:buFont typeface="Wingdings" panose="05000000000000000000" pitchFamily="2" charset="2"/>
              <a:buChar char="§"/>
              <a:defRPr/>
            </a:pPr>
            <a:endParaRPr lang="en-US" dirty="0" smtClean="0"/>
          </a:p>
          <a:p>
            <a:pPr>
              <a:buFont typeface="Wingdings" panose="05000000000000000000" pitchFamily="2" charset="2"/>
              <a:buChar char="§"/>
              <a:defRPr/>
            </a:pPr>
            <a:endParaRPr lang="en-US" dirty="0"/>
          </a:p>
          <a:p>
            <a:pPr>
              <a:buFont typeface="Wingdings" panose="05000000000000000000" pitchFamily="2" charset="2"/>
              <a:buChar char="§"/>
              <a:defRPr/>
            </a:pPr>
            <a:endParaRPr lang="en-US" dirty="0" smtClean="0"/>
          </a:p>
          <a:p>
            <a:pPr>
              <a:buFont typeface="Wingdings" panose="05000000000000000000" pitchFamily="2" charset="2"/>
              <a:buChar char="§"/>
              <a:defRPr/>
            </a:pPr>
            <a:endParaRPr lang="en-US" dirty="0" smtClean="0"/>
          </a:p>
          <a:p>
            <a:pPr>
              <a:buFont typeface="Wingdings" panose="05000000000000000000" pitchFamily="2" charset="2"/>
              <a:buChar char="§"/>
              <a:defRPr/>
            </a:pPr>
            <a:endParaRPr lang="en-US" dirty="0"/>
          </a:p>
          <a:p>
            <a:pPr>
              <a:buFont typeface="Wingdings" panose="05000000000000000000" pitchFamily="2" charset="2"/>
              <a:buChar char="§"/>
              <a:defRPr/>
            </a:pPr>
            <a:endParaRPr lang="en-US" dirty="0" smtClean="0"/>
          </a:p>
          <a:p>
            <a:pPr marL="0" indent="0">
              <a:buFont typeface="Webdings" pitchFamily="18" charset="2"/>
              <a:buNone/>
              <a:defRPr/>
            </a:pPr>
            <a:endParaRPr lang="en-US" dirty="0"/>
          </a:p>
        </p:txBody>
      </p:sp>
      <p:sp>
        <p:nvSpPr>
          <p:cNvPr id="512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C07B4-A9FB-495A-A906-3370D41639DC}" type="slidenum">
              <a:rPr lang="en-US" smtClean="0">
                <a:solidFill>
                  <a:srgbClr val="000000"/>
                </a:solidFill>
              </a:rPr>
              <a:pPr eaLnBrk="1" hangingPunct="1"/>
              <a:t>4</a:t>
            </a:fld>
            <a:endParaRPr lang="en-US" smtClean="0">
              <a:solidFill>
                <a:srgbClr val="000000"/>
              </a:solidFill>
            </a:endParaRPr>
          </a:p>
        </p:txBody>
      </p:sp>
      <p:pic>
        <p:nvPicPr>
          <p:cNvPr id="2" name="Picture 1"/>
          <p:cNvPicPr>
            <a:picLocks noChangeAspect="1"/>
          </p:cNvPicPr>
          <p:nvPr/>
        </p:nvPicPr>
        <p:blipFill>
          <a:blip r:embed="rId3"/>
          <a:stretch>
            <a:fillRect/>
          </a:stretch>
        </p:blipFill>
        <p:spPr>
          <a:xfrm>
            <a:off x="1066305" y="1953491"/>
            <a:ext cx="7276342" cy="2585900"/>
          </a:xfrm>
          <a:prstGeom prst="rect">
            <a:avLst/>
          </a:prstGeom>
        </p:spPr>
      </p:pic>
    </p:spTree>
    <p:extLst>
      <p:ext uri="{BB962C8B-B14F-4D97-AF65-F5344CB8AC3E}">
        <p14:creationId xmlns:p14="http://schemas.microsoft.com/office/powerpoint/2010/main" val="12614914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Relay Types to be Modeled	</a:t>
            </a:r>
          </a:p>
        </p:txBody>
      </p:sp>
      <p:sp>
        <p:nvSpPr>
          <p:cNvPr id="7171" name="Content Placeholder 2"/>
          <p:cNvSpPr>
            <a:spLocks noGrp="1"/>
          </p:cNvSpPr>
          <p:nvPr>
            <p:ph idx="1"/>
          </p:nvPr>
        </p:nvSpPr>
        <p:spPr>
          <a:xfrm>
            <a:off x="313267" y="815975"/>
            <a:ext cx="8830733" cy="5683250"/>
          </a:xfrm>
        </p:spPr>
        <p:txBody>
          <a:bodyPr/>
          <a:lstStyle/>
          <a:p>
            <a:r>
              <a:rPr lang="en-US" dirty="0" smtClean="0"/>
              <a:t>Differential relay</a:t>
            </a:r>
          </a:p>
          <a:p>
            <a:r>
              <a:rPr lang="en-US" dirty="0" smtClean="0"/>
              <a:t>Distance relay</a:t>
            </a:r>
          </a:p>
          <a:p>
            <a:r>
              <a:rPr lang="en-US" dirty="0" smtClean="0"/>
              <a:t>Load encroachment definition for WECC Distance and Overcurrent relay</a:t>
            </a:r>
          </a:p>
          <a:p>
            <a:r>
              <a:rPr lang="en-US" dirty="0" smtClean="0"/>
              <a:t>Zone definition for </a:t>
            </a:r>
            <a:r>
              <a:rPr lang="en-US" dirty="0"/>
              <a:t>WECC </a:t>
            </a:r>
            <a:r>
              <a:rPr lang="en-US" dirty="0" smtClean="0"/>
              <a:t>Distance relay</a:t>
            </a:r>
          </a:p>
          <a:p>
            <a:r>
              <a:rPr lang="en-US" dirty="0"/>
              <a:t>Blinder definition for WECC Distance </a:t>
            </a:r>
            <a:r>
              <a:rPr lang="en-US" dirty="0" smtClean="0"/>
              <a:t>relay</a:t>
            </a:r>
          </a:p>
          <a:p>
            <a:r>
              <a:rPr lang="en-US" dirty="0" smtClean="0"/>
              <a:t>DIRECLEN (Directional Element </a:t>
            </a:r>
            <a:r>
              <a:rPr lang="en-US" dirty="0"/>
              <a:t>for the O</a:t>
            </a:r>
            <a:r>
              <a:rPr lang="en-US" dirty="0" smtClean="0"/>
              <a:t>vercurrent</a:t>
            </a:r>
            <a:r>
              <a:rPr lang="en-US" dirty="0"/>
              <a:t> </a:t>
            </a:r>
            <a:r>
              <a:rPr lang="en-US" dirty="0" smtClean="0"/>
              <a:t>relay</a:t>
            </a:r>
            <a:r>
              <a:rPr lang="en-US" b="1" dirty="0" smtClean="0"/>
              <a:t>)</a:t>
            </a:r>
            <a:endParaRPr lang="en-US" dirty="0" smtClean="0"/>
          </a:p>
          <a:p>
            <a:endParaRPr lang="en-US" dirty="0" smtClean="0"/>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Work Estimate	</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6</a:t>
            </a:fld>
            <a:endParaRPr lang="en-US" smtClean="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With </a:t>
            </a:r>
            <a:r>
              <a:rPr lang="en-US" dirty="0"/>
              <a:t>approximately 30 variables for each </a:t>
            </a:r>
            <a:r>
              <a:rPr lang="en-US" dirty="0" smtClean="0"/>
              <a:t>relay, the </a:t>
            </a:r>
            <a:r>
              <a:rPr lang="en-US" dirty="0"/>
              <a:t>grand total </a:t>
            </a:r>
            <a:r>
              <a:rPr lang="en-US" dirty="0" smtClean="0"/>
              <a:t>number of variables is 29,280, which needs </a:t>
            </a:r>
            <a:r>
              <a:rPr lang="en-US" dirty="0"/>
              <a:t>to be </a:t>
            </a:r>
            <a:r>
              <a:rPr lang="en-US" dirty="0" smtClean="0"/>
              <a:t>mapped, entered, </a:t>
            </a:r>
            <a:r>
              <a:rPr lang="en-US" dirty="0"/>
              <a:t>and </a:t>
            </a:r>
            <a:r>
              <a:rPr lang="en-US" dirty="0" smtClean="0"/>
              <a:t>checked.</a:t>
            </a:r>
            <a:endParaRPr lang="en-US" dirty="0"/>
          </a:p>
        </p:txBody>
      </p:sp>
      <p:graphicFrame>
        <p:nvGraphicFramePr>
          <p:cNvPr id="6" name="Content Placeholder 1"/>
          <p:cNvGraphicFramePr>
            <a:graphicFrameLocks/>
          </p:cNvGraphicFramePr>
          <p:nvPr>
            <p:extLst>
              <p:ext uri="{D42A27DB-BD31-4B8C-83A1-F6EECF244321}">
                <p14:modId xmlns:p14="http://schemas.microsoft.com/office/powerpoint/2010/main" val="553526031"/>
              </p:ext>
            </p:extLst>
          </p:nvPr>
        </p:nvGraphicFramePr>
        <p:xfrm>
          <a:off x="1141413" y="1848326"/>
          <a:ext cx="6926263" cy="1656080"/>
        </p:xfrm>
        <a:graphic>
          <a:graphicData uri="http://schemas.openxmlformats.org/drawingml/2006/table">
            <a:tbl>
              <a:tblPr firstRow="1" bandRow="1">
                <a:tableStyleId>{5C22544A-7EE6-4342-B048-85BDC9FD1C3A}</a:tableStyleId>
              </a:tblPr>
              <a:tblGrid>
                <a:gridCol w="1734781"/>
                <a:gridCol w="1225138"/>
                <a:gridCol w="2623318"/>
                <a:gridCol w="1343026"/>
              </a:tblGrid>
              <a:tr h="370840">
                <a:tc>
                  <a:txBody>
                    <a:bodyPr/>
                    <a:lstStyle/>
                    <a:p>
                      <a:endParaRPr lang="en-US" dirty="0"/>
                    </a:p>
                  </a:txBody>
                  <a:tcPr/>
                </a:tc>
                <a:tc>
                  <a:txBody>
                    <a:bodyPr/>
                    <a:lstStyle/>
                    <a:p>
                      <a:r>
                        <a:rPr lang="en-US" dirty="0" smtClean="0"/>
                        <a:t>Number of Lines</a:t>
                      </a:r>
                      <a:endParaRPr lang="en-US" dirty="0"/>
                    </a:p>
                  </a:txBody>
                  <a:tcPr/>
                </a:tc>
                <a:tc>
                  <a:txBody>
                    <a:bodyPr/>
                    <a:lstStyle/>
                    <a:p>
                      <a:r>
                        <a:rPr lang="en-US" dirty="0" smtClean="0"/>
                        <a:t>Minimum Number of Relays</a:t>
                      </a:r>
                      <a:r>
                        <a:rPr lang="en-US" baseline="0" dirty="0" smtClean="0"/>
                        <a:t> on Each Side of Each Type</a:t>
                      </a:r>
                      <a:endParaRPr lang="en-US" dirty="0"/>
                    </a:p>
                  </a:txBody>
                  <a:tcPr/>
                </a:tc>
                <a:tc>
                  <a:txBody>
                    <a:bodyPr/>
                    <a:lstStyle/>
                    <a:p>
                      <a:r>
                        <a:rPr lang="en-US" dirty="0" smtClean="0"/>
                        <a:t>Total Number</a:t>
                      </a:r>
                      <a:r>
                        <a:rPr lang="en-US" baseline="0" dirty="0" smtClean="0"/>
                        <a:t> of Relays</a:t>
                      </a:r>
                      <a:endParaRPr lang="en-US" dirty="0"/>
                    </a:p>
                  </a:txBody>
                  <a:tcPr/>
                </a:tc>
              </a:tr>
              <a:tr h="370840">
                <a:tc>
                  <a:txBody>
                    <a:bodyPr/>
                    <a:lstStyle/>
                    <a:p>
                      <a:r>
                        <a:rPr lang="en-US" dirty="0" smtClean="0"/>
                        <a:t>500 kV Lines</a:t>
                      </a:r>
                      <a:endParaRPr lang="en-US" dirty="0"/>
                    </a:p>
                  </a:txBody>
                  <a:tcPr/>
                </a:tc>
                <a:tc>
                  <a:txBody>
                    <a:bodyPr/>
                    <a:lstStyle/>
                    <a:p>
                      <a:r>
                        <a:rPr lang="en-US" dirty="0" smtClean="0"/>
                        <a:t>34</a:t>
                      </a:r>
                      <a:endParaRPr lang="en-US" dirty="0"/>
                    </a:p>
                  </a:txBody>
                  <a:tcPr/>
                </a:tc>
                <a:tc>
                  <a:txBody>
                    <a:bodyPr/>
                    <a:lstStyle/>
                    <a:p>
                      <a:r>
                        <a:rPr lang="en-US" dirty="0" smtClean="0"/>
                        <a:t>3</a:t>
                      </a:r>
                      <a:endParaRPr lang="en-US" dirty="0"/>
                    </a:p>
                  </a:txBody>
                  <a:tcPr/>
                </a:tc>
                <a:tc>
                  <a:txBody>
                    <a:bodyPr/>
                    <a:lstStyle/>
                    <a:p>
                      <a:r>
                        <a:rPr lang="en-US" dirty="0" smtClean="0"/>
                        <a:t>204</a:t>
                      </a:r>
                      <a:endParaRPr lang="en-US" dirty="0"/>
                    </a:p>
                  </a:txBody>
                  <a:tcPr/>
                </a:tc>
              </a:tr>
              <a:tr h="370840">
                <a:tc>
                  <a:txBody>
                    <a:bodyPr/>
                    <a:lstStyle/>
                    <a:p>
                      <a:r>
                        <a:rPr lang="en-US" dirty="0" smtClean="0"/>
                        <a:t>230 kV Lines</a:t>
                      </a:r>
                      <a:endParaRPr lang="en-US" dirty="0"/>
                    </a:p>
                  </a:txBody>
                  <a:tcPr/>
                </a:tc>
                <a:tc>
                  <a:txBody>
                    <a:bodyPr/>
                    <a:lstStyle/>
                    <a:p>
                      <a:r>
                        <a:rPr lang="en-US" dirty="0" smtClean="0"/>
                        <a:t>193</a:t>
                      </a:r>
                      <a:endParaRPr lang="en-US" dirty="0"/>
                    </a:p>
                  </a:txBody>
                  <a:tcPr/>
                </a:tc>
                <a:tc>
                  <a:txBody>
                    <a:bodyPr/>
                    <a:lstStyle/>
                    <a:p>
                      <a:r>
                        <a:rPr lang="en-US" dirty="0" smtClean="0"/>
                        <a:t>2</a:t>
                      </a:r>
                      <a:endParaRPr lang="en-US" dirty="0"/>
                    </a:p>
                  </a:txBody>
                  <a:tcPr/>
                </a:tc>
                <a:tc>
                  <a:txBody>
                    <a:bodyPr/>
                    <a:lstStyle/>
                    <a:p>
                      <a:r>
                        <a:rPr lang="en-US" dirty="0" smtClean="0"/>
                        <a:t>772</a:t>
                      </a:r>
                      <a:endParaRPr lang="en-US" dirty="0"/>
                    </a:p>
                  </a:txBody>
                  <a:tcPr/>
                </a:tc>
              </a:tr>
            </a:tbl>
          </a:graphicData>
        </a:graphic>
      </p:graphicFrame>
    </p:spTree>
    <p:extLst>
      <p:ext uri="{BB962C8B-B14F-4D97-AF65-F5344CB8AC3E}">
        <p14:creationId xmlns:p14="http://schemas.microsoft.com/office/powerpoint/2010/main" val="384870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Relay Types to be Modeled for 500 KV Lines	</a:t>
            </a:r>
          </a:p>
        </p:txBody>
      </p:sp>
      <p:pic>
        <p:nvPicPr>
          <p:cNvPr id="2" name="Content Placeholder 1"/>
          <p:cNvPicPr>
            <a:picLocks noGrp="1" noChangeAspect="1"/>
          </p:cNvPicPr>
          <p:nvPr>
            <p:ph idx="1"/>
          </p:nvPr>
        </p:nvPicPr>
        <p:blipFill>
          <a:blip r:embed="rId2"/>
          <a:stretch>
            <a:fillRect/>
          </a:stretch>
        </p:blipFill>
        <p:spPr>
          <a:xfrm>
            <a:off x="2461941" y="873126"/>
            <a:ext cx="3764320" cy="4660900"/>
          </a:xfrm>
          <a:prstGeom prst="rect">
            <a:avLst/>
          </a:prstGeom>
        </p:spPr>
      </p:pic>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7</a:t>
            </a:fld>
            <a:endParaRPr lang="en-US" smtClean="0"/>
          </a:p>
        </p:txBody>
      </p:sp>
    </p:spTree>
    <p:extLst>
      <p:ext uri="{BB962C8B-B14F-4D97-AF65-F5344CB8AC3E}">
        <p14:creationId xmlns:p14="http://schemas.microsoft.com/office/powerpoint/2010/main" val="180779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54720" y="430453"/>
            <a:ext cx="8777287" cy="447675"/>
          </a:xfrm>
        </p:spPr>
        <p:txBody>
          <a:bodyPr/>
          <a:lstStyle/>
          <a:p>
            <a:r>
              <a:rPr lang="en-US" sz="2400" b="0" dirty="0"/>
              <a:t/>
            </a:r>
            <a:br>
              <a:rPr lang="en-US" sz="2400" b="0" dirty="0"/>
            </a:br>
            <a:r>
              <a:rPr lang="en-US" sz="2400" b="0" dirty="0"/>
              <a:t> </a:t>
            </a:r>
            <a:r>
              <a:rPr lang="en-US" sz="2400" dirty="0"/>
              <a:t>PROTECTION ENGINEERING RELAY SETTINGS </a:t>
            </a:r>
            <a:r>
              <a:rPr lang="en-US" sz="2400" dirty="0" smtClean="0"/>
              <a:t>	</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8</a:t>
            </a:fld>
            <a:endParaRPr lang="en-US" smtClean="0"/>
          </a:p>
        </p:txBody>
      </p:sp>
      <p:sp>
        <p:nvSpPr>
          <p:cNvPr id="3" name="Content Placeholder 2"/>
          <p:cNvSpPr>
            <a:spLocks noGrp="1"/>
          </p:cNvSpPr>
          <p:nvPr>
            <p:ph idx="1"/>
          </p:nvPr>
        </p:nvSpPr>
        <p:spPr/>
        <p:txBody>
          <a:bodyPr/>
          <a:lstStyle/>
          <a:p>
            <a:r>
              <a:rPr lang="en-US" dirty="0"/>
              <a:t>Relay Type: </a:t>
            </a:r>
            <a:r>
              <a:rPr lang="en-US" dirty="0" smtClean="0"/>
              <a:t>D60</a:t>
            </a:r>
          </a:p>
          <a:p>
            <a:r>
              <a:rPr lang="en-US" dirty="0" smtClean="0"/>
              <a:t>34 pages</a:t>
            </a:r>
          </a:p>
          <a:p>
            <a:r>
              <a:rPr lang="en-US" dirty="0" smtClean="0"/>
              <a:t>Big data</a:t>
            </a:r>
          </a:p>
          <a:p>
            <a:r>
              <a:rPr lang="en-US" dirty="0" smtClean="0"/>
              <a:t>Need some calculations</a:t>
            </a:r>
          </a:p>
          <a:p>
            <a:r>
              <a:rPr lang="en-US" dirty="0" smtClean="0"/>
              <a:t>Also equivalent</a:t>
            </a:r>
          </a:p>
          <a:p>
            <a:r>
              <a:rPr lang="en-US" dirty="0" smtClean="0"/>
              <a:t>Very time consuming</a:t>
            </a:r>
          </a:p>
        </p:txBody>
      </p:sp>
    </p:spTree>
    <p:extLst>
      <p:ext uri="{BB962C8B-B14F-4D97-AF65-F5344CB8AC3E}">
        <p14:creationId xmlns:p14="http://schemas.microsoft.com/office/powerpoint/2010/main" val="317490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6713" y="350838"/>
            <a:ext cx="8777287" cy="447675"/>
          </a:xfrm>
        </p:spPr>
        <p:txBody>
          <a:bodyPr/>
          <a:lstStyle/>
          <a:p>
            <a:r>
              <a:rPr lang="en-US" sz="2400" dirty="0" smtClean="0"/>
              <a:t>Sample Data Format - 1	</a:t>
            </a:r>
          </a:p>
        </p:txBody>
      </p:sp>
      <p:pic>
        <p:nvPicPr>
          <p:cNvPr id="2" name="Content Placeholder 1"/>
          <p:cNvPicPr>
            <a:picLocks noGrp="1" noChangeAspect="1"/>
          </p:cNvPicPr>
          <p:nvPr>
            <p:ph idx="1"/>
          </p:nvPr>
        </p:nvPicPr>
        <p:blipFill>
          <a:blip r:embed="rId2"/>
          <a:stretch>
            <a:fillRect/>
          </a:stretch>
        </p:blipFill>
        <p:spPr>
          <a:xfrm>
            <a:off x="1399729" y="815975"/>
            <a:ext cx="6657279" cy="5683250"/>
          </a:xfrm>
          <a:prstGeom prst="rect">
            <a:avLst/>
          </a:prstGeom>
        </p:spPr>
      </p:pic>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7515-BEAA-49A6-9E65-6A291794CA5F}" type="slidenum">
              <a:rPr lang="en-US" smtClean="0"/>
              <a:pPr eaLnBrk="1" hangingPunct="1"/>
              <a:t>9</a:t>
            </a:fld>
            <a:endParaRPr lang="en-US" smtClean="0"/>
          </a:p>
        </p:txBody>
      </p:sp>
    </p:spTree>
    <p:extLst>
      <p:ext uri="{BB962C8B-B14F-4D97-AF65-F5344CB8AC3E}">
        <p14:creationId xmlns:p14="http://schemas.microsoft.com/office/powerpoint/2010/main" val="2811551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D Staff Services">
  <a:themeElements>
    <a:clrScheme name="T&amp;D Staff 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mp;D Staff Services">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amp;D Staff 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mp;D Staff 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mp;D Staff 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mp;D Staff 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mp;D Staff 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mp;D Staff 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mp;D Staff 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mp;D Staff 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mp;D Staff 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mp;D Staff 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mp;D Staff 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mp;D Staff 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eetings" ma:contentTypeID="0x010100E45EF0F8AAA65E428351BA36F1B645BE0F0024DA9E90EA494343B8CF7E2421405214" ma:contentTypeVersion="9" ma:contentTypeDescription="" ma:contentTypeScope="" ma:versionID="96601333b19d7d8682541892c7c1f111">
  <xsd:schema xmlns:xsd="http://www.w3.org/2001/XMLSchema" xmlns:xs="http://www.w3.org/2001/XMLSchema" xmlns:p="http://schemas.microsoft.com/office/2006/metadata/properties" xmlns:ns2="2fb8a92a-9032-49d6-b983-191f0a73b01f" xmlns:ns3="4bd63098-0c83-43cf-abdd-085f2cc55a51" targetNamespace="http://schemas.microsoft.com/office/2006/metadata/properties" ma:root="true" ma:fieldsID="80933cebecd70f0a69d9adbdf9aaaba4" ns2:_="" ns3:_="">
    <xsd:import namespace="2fb8a92a-9032-49d6-b983-191f0a73b01f"/>
    <xsd:import namespace="4bd63098-0c83-43cf-abdd-085f2cc55a51"/>
    <xsd:element name="properties">
      <xsd:complexType>
        <xsd:sequence>
          <xsd:element name="documentManagement">
            <xsd:complexType>
              <xsd:all>
                <xsd:element ref="ns2:Document_x0020_Categorization_x0020_Policy"/>
                <xsd:element ref="ns2:Owner_x0020_Group" minOccurs="0"/>
                <xsd:element ref="ns2:Committee" minOccurs="0"/>
                <xsd:element ref="ns2:WECC_x0020_Status" minOccurs="0"/>
                <xsd:element ref="ns2:Privacy"/>
                <xsd:element ref="ns2:Meeting_x0020_Documents" minOccurs="0"/>
                <xsd:element ref="ns2:Adopted_x002f_Approved_x0020_By" minOccurs="0"/>
                <xsd:element ref="ns2:Jurisdiction" minOccurs="0"/>
                <xsd:element ref="ns3:Event_x0020_ID" minOccurs="0"/>
                <xsd:element ref="ns3:TaxKeywordTaxHTField" minOccurs="0"/>
                <xsd:element ref="ns3: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8a92a-9032-49d6-b983-191f0a73b01f" elementFormDefault="qualified">
    <xsd:import namespace="http://schemas.microsoft.com/office/2006/documentManagement/types"/>
    <xsd:import namespace="http://schemas.microsoft.com/office/infopath/2007/PartnerControls"/>
    <xsd:element name="Document_x0020_Categorization_x0020_Policy" ma:index="2" ma:displayName="WECC Categorization Policy" ma:default="N/A" ma:format="Dropdown" ma:internalName="Document_x0020_Categorization_x0020_Policy">
      <xsd:simpleType>
        <xsd:restriction base="dms:Choice">
          <xsd:enumeration value="N/A"/>
          <xsd:enumeration value="Charter"/>
          <xsd:enumeration value="Guideline"/>
          <xsd:enumeration value="Policy"/>
          <xsd:enumeration value="Regional Criteria"/>
          <xsd:enumeration value="Regional Reliability Standard"/>
          <xsd:enumeration value="Report or Other"/>
        </xsd:restriction>
      </xsd:simpleType>
    </xsd:element>
    <xsd:element name="Owner_x0020_Group" ma:index="3" nillable="true" ma:displayName="Owner Group" ma:internalName="Owner_x0020_Group" ma:requiredMultiChoice="true">
      <xsd:complexType>
        <xsd:complexContent>
          <xsd:extension base="dms:MultiChoice">
            <xsd:sequence>
              <xsd:element name="Value" maxOccurs="unbounded" minOccurs="0" nillable="true">
                <xsd:simpleType>
                  <xsd:restriction base="dms:Choice">
                    <xsd:enumeration value="Compliance"/>
                    <xsd:enumeration value="Event Analysis &amp; Situational Awareness"/>
                    <xsd:enumeration value="Compliance Workshop"/>
                    <xsd:enumeration value="Compliance Open Webinars"/>
                    <xsd:enumeration value="General &amp; Administrative"/>
                    <xsd:enumeration value="Grid Fundamentals"/>
                    <xsd:enumeration value="Human Resources"/>
                    <xsd:enumeration value="Human Performance Conference"/>
                    <xsd:enumeration value="Information Technology"/>
                    <xsd:enumeration value="Legal &amp; Regulatory"/>
                    <xsd:enumeration value="Operations Performance Analysis"/>
                    <xsd:enumeration value="Performance Analysis"/>
                    <xsd:enumeration value="Planning Services"/>
                    <xsd:enumeration value="Registration and Certification"/>
                    <xsd:enumeration value="Reliability Assessment"/>
                    <xsd:enumeration value="Reliability Standards"/>
                    <xsd:enumeration value="System Adequacy Planning"/>
                    <xsd:enumeration value="System Stability Planning"/>
                    <xsd:enumeration value="Train-the-Trainer Conference"/>
                    <xsd:enumeration value="Training &amp; Education"/>
                    <xsd:enumeration value="Transmission Expansion Planning"/>
                    <xsd:enumeration value="WREGIS"/>
                  </xsd:restriction>
                </xsd:simpleType>
              </xsd:element>
            </xsd:sequence>
          </xsd:extension>
        </xsd:complexContent>
      </xsd:complexType>
    </xsd:element>
    <xsd:element name="Committee" ma:index="4" nillable="true" ma:displayName="Committee" ma:description="edited" ma:internalName="Committee">
      <xsd:complexType>
        <xsd:complexContent>
          <xsd:extension base="dms:MultiChoice">
            <xsd:sequence>
              <xsd:element name="Value" maxOccurs="unbounded" minOccurs="0" nillable="true">
                <xsd:simpleType>
                  <xsd:restriction base="dms:Choice">
                    <xsd:enumeration value="ADSTF"/>
                    <xsd:enumeration value="ATFWG"/>
                    <xsd:enumeration value="BOD"/>
                    <xsd:enumeration value="CHB"/>
                    <xsd:enumeration value="CSWG"/>
                    <xsd:enumeration value="CWG"/>
                    <xsd:enumeration value="DDMWG"/>
                    <xsd:enumeration value="DEMSWG"/>
                    <xsd:enumeration value="DMWG"/>
                    <xsd:enumeration value="DS"/>
                    <xsd:enumeration value="DSMTF"/>
                    <xsd:enumeration value="DWG"/>
                    <xsd:enumeration value="EDWG"/>
                    <xsd:enumeration value="EIWG"/>
                    <xsd:enumeration value="EPAS"/>
                    <xsd:enumeration value="ESWG"/>
                    <xsd:enumeration value="FAC"/>
                    <xsd:enumeration value="GC"/>
                    <xsd:enumeration value="GEPSLFUWG"/>
                    <xsd:enumeration value="GEPUWG"/>
                    <xsd:enumeration value="GOWG"/>
                    <xsd:enumeration value="HMTF"/>
                    <xsd:enumeration value="HPWG"/>
                    <xsd:enumeration value="HRCC"/>
                    <xsd:enumeration value="HVDCTF"/>
                    <xsd:enumeration value="ISAS"/>
                    <xsd:enumeration value="IWG"/>
                    <xsd:enumeration value="JGC"/>
                    <xsd:enumeration value="JPTRTF"/>
                    <xsd:enumeration value="JSIS"/>
                    <xsd:enumeration value="JUG"/>
                    <xsd:enumeration value="LMTF"/>
                    <xsd:enumeration value="LRS"/>
                    <xsd:enumeration value="MAC"/>
                    <xsd:enumeration value="MIC"/>
                    <xsd:enumeration value="MIS"/>
                    <xsd:enumeration value="MS"/>
                    <xsd:enumeration value="MSIS"/>
                    <xsd:enumeration value="MSRATF"/>
                    <xsd:enumeration value="MVWG"/>
                    <xsd:enumeration value="MWG"/>
                    <xsd:enumeration value="NC"/>
                    <xsd:enumeration value="NDSWG"/>
                    <xsd:enumeration value="OAWG"/>
                    <xsd:enumeration value="OC"/>
                    <xsd:enumeration value="OIWG"/>
                    <xsd:enumeration value="OPWG"/>
                    <xsd:enumeration value="OSRTF"/>
                    <xsd:enumeration value="OTS"/>
                    <xsd:enumeration value="PCC"/>
                    <xsd:enumeration value="PCCONTF"/>
                    <xsd:enumeration value="PCFTF"/>
                    <xsd:enumeration value="PCGRT"/>
                    <xsd:enumeration value="PDWG"/>
                    <xsd:enumeration value="PMWG"/>
                    <xsd:enumeration value="POITF"/>
                    <xsd:enumeration value="POTF"/>
                    <xsd:enumeration value="PPMVDTF"/>
                    <xsd:enumeration value="PSWG"/>
                    <xsd:enumeration value="PTIPUWG"/>
                    <xsd:enumeration value="PWG"/>
                    <xsd:enumeration value="PWUWG"/>
                    <xsd:enumeration value="RAC"/>
                    <xsd:enumeration value="RASRS"/>
                    <xsd:enumeration value="RAWG"/>
                    <xsd:enumeration value="REMTF"/>
                    <xsd:enumeration value="RMVTF"/>
                    <xsd:enumeration value="RPCG"/>
                    <xsd:enumeration value="RS"/>
                    <xsd:enumeration value="RTSWG"/>
                    <xsd:enumeration value="RWG"/>
                    <xsd:enumeration value="S4-9WG"/>
                    <xsd:enumeration value="SASMS"/>
                    <xsd:enumeration value="SCMWG"/>
                    <xsd:enumeration value="SDS"/>
                    <xsd:enumeration value="SDWG"/>
                    <xsd:enumeration value="SIS"/>
                    <xsd:enumeration value="SMVTF"/>
                    <xsd:enumeration value="SPSG"/>
                    <xsd:enumeration value="SRWG"/>
                    <xsd:enumeration value="SSWG"/>
                    <xsd:enumeration value="StS"/>
                    <xsd:enumeration value="SWG"/>
                    <xsd:enumeration value="TAS"/>
                    <xsd:enumeration value="TDTF"/>
                    <xsd:enumeration value="TELWG"/>
                    <xsd:enumeration value="TEPPC"/>
                    <xsd:enumeration value="TOS"/>
                    <xsd:enumeration value="TRTF"/>
                    <xsd:enumeration value="TSS"/>
                    <xsd:enumeration value="TWG"/>
                    <xsd:enumeration value="UFAS"/>
                    <xsd:enumeration value="UFLSRG"/>
                    <xsd:enumeration value="USFEATF"/>
                    <xsd:enumeration value="USFTF"/>
                    <xsd:enumeration value="VGITF"/>
                    <xsd:enumeration value="VGORTF"/>
                    <xsd:enumeration value="VGS"/>
                    <xsd:enumeration value="WBRTF"/>
                    <xsd:enumeration value="WREGIS"/>
                    <xsd:enumeration value="WREGISSAC"/>
                    <xsd:enumeration value="WSC"/>
                  </xsd:restriction>
                </xsd:simpleType>
              </xsd:element>
            </xsd:sequence>
          </xsd:extension>
        </xsd:complexContent>
      </xsd:complexType>
    </xsd:element>
    <xsd:element name="WECC_x0020_Status" ma:index="5" nillable="true" ma:displayName="WECC Status" ma:format="Dropdown" ma:internalName="WECC_x0020_Status">
      <xsd:simpleType>
        <xsd:restriction base="dms:Choice">
          <xsd:enumeration value="Draft"/>
          <xsd:enumeration value="Approval Item"/>
          <xsd:enumeration value="In Review"/>
          <xsd:enumeration value="Approved/Final"/>
          <xsd:enumeration value="Retired"/>
          <xsd:enumeration value="Replaced"/>
          <xsd:enumeration value="Redline"/>
          <xsd:enumeration value="Active"/>
          <xsd:enumeration value="Closed"/>
          <xsd:enumeration value="Hold"/>
        </xsd:restriction>
      </xsd:simpleType>
    </xsd:element>
    <xsd:element name="Privacy" ma:index="6" ma:displayName="Privacy" ma:format="Dropdown" ma:internalName="Privacy">
      <xsd:simpleType>
        <xsd:restriction base="dms:Choice">
          <xsd:enumeration value="Public"/>
          <xsd:enumeration value="NDA"/>
          <xsd:enumeration value="TFI"/>
        </xsd:restriction>
      </xsd:simpleType>
    </xsd:element>
    <xsd:element name="Meeting_x0020_Documents" ma:index="7" nillable="true" ma:displayName="Meeting Documents" ma:internalName="Meeting_x0020_Documents">
      <xsd:complexType>
        <xsd:complexContent>
          <xsd:extension base="dms:MultiChoice">
            <xsd:sequence>
              <xsd:element name="Value" maxOccurs="unbounded" minOccurs="0" nillable="true">
                <xsd:simpleType>
                  <xsd:restriction base="dms:Choice">
                    <xsd:enumeration value="Agenda"/>
                    <xsd:enumeration value="Announcement"/>
                    <xsd:enumeration value="Approval Item"/>
                    <xsd:enumeration value="Minutes"/>
                    <xsd:enumeration value="Presentation"/>
                    <xsd:enumeration value="Recording"/>
                    <xsd:enumeration value="Schedule"/>
                  </xsd:restriction>
                </xsd:simpleType>
              </xsd:element>
            </xsd:sequence>
          </xsd:extension>
        </xsd:complexContent>
      </xsd:complexType>
    </xsd:element>
    <xsd:element name="Adopted_x002f_Approved_x0020_By" ma:index="8" nillable="true" ma:displayName="Adopted/Approved By" ma:format="Dropdown" ma:internalName="Adopted_x002f_Approved_x0020_By">
      <xsd:simpleType>
        <xsd:restriction base="dms:Choice">
          <xsd:enumeration value="..."/>
          <xsd:enumeration value="ATFWG"/>
          <xsd:enumeration value="BOD"/>
          <xsd:enumeration value="CIIMS"/>
          <xsd:enumeration value="CWG"/>
          <xsd:enumeration value="DEWG"/>
          <xsd:enumeration value="DMWG"/>
          <xsd:enumeration value="DWG"/>
          <xsd:enumeration value="EIWG"/>
          <xsd:enumeration value="EMSWG"/>
          <xsd:enumeration value="ESWG"/>
          <xsd:enumeration value="FAC"/>
          <xsd:enumeration value="GC"/>
          <xsd:enumeration value="GEPSLFUWG"/>
          <xsd:enumeration value="HPWG"/>
          <xsd:enumeration value="HRCC"/>
          <xsd:enumeration value="ISAS"/>
          <xsd:enumeration value="IWG"/>
          <xsd:enumeration value="JGC"/>
          <xsd:enumeration value="JSIS"/>
          <xsd:enumeration value="LRS"/>
          <xsd:enumeration value="MAC"/>
          <xsd:enumeration value="MIC"/>
          <xsd:enumeration value="MIS"/>
          <xsd:enumeration value="MVWG"/>
          <xsd:enumeration value="MWG"/>
          <xsd:enumeration value="NC"/>
          <xsd:enumeration value="OC"/>
          <xsd:enumeration value="OEPS"/>
          <xsd:enumeration value="OIWG"/>
          <xsd:enumeration value="OPWG"/>
          <xsd:enumeration value="OTS"/>
          <xsd:enumeration value="PCC"/>
          <xsd:enumeration value="PSWG"/>
          <xsd:enumeration value="PTIPUWG"/>
          <xsd:enumeration value="PWG"/>
          <xsd:enumeration value="PWUWG"/>
          <xsd:enumeration value="RASRS"/>
          <xsd:enumeration value="RS"/>
          <xsd:enumeration value="RTSWG"/>
          <xsd:enumeration value="RWG"/>
          <xsd:enumeration value="SIS"/>
          <xsd:enumeration value="SPSG"/>
          <xsd:enumeration value="SRWG"/>
          <xsd:enumeration value="SSWG"/>
          <xsd:enumeration value="SWG"/>
          <xsd:enumeration value="TAS"/>
          <xsd:enumeration value="TEPPC"/>
          <xsd:enumeration value="TOS"/>
          <xsd:enumeration value="TSS"/>
          <xsd:enumeration value="TWG"/>
          <xsd:enumeration value="UFAS"/>
          <xsd:enumeration value="UFLSRG"/>
          <xsd:enumeration value="VGS"/>
          <xsd:enumeration value="WSC"/>
        </xsd:restriction>
      </xsd:simpleType>
    </xsd:element>
    <xsd:element name="Jurisdiction" ma:index="9" nillable="true" ma:displayName="Jurisdiction" ma:default="US (United States)" ma:internalName="Jurisdiction">
      <xsd:complexType>
        <xsd:complexContent>
          <xsd:extension base="dms:MultiChoice">
            <xsd:sequence>
              <xsd:element name="Value" maxOccurs="unbounded" minOccurs="0" nillable="true">
                <xsd:simpleType>
                  <xsd:restriction base="dms:Choice">
                    <xsd:enumeration value="US (United States)"/>
                    <xsd:enumeration value="AB (Alberta)"/>
                    <xsd:enumeration value="BC (British Columbia)"/>
                    <xsd:enumeration value="MX (Baja Mexico)"/>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d63098-0c83-43cf-abdd-085f2cc55a51" elementFormDefault="qualified">
    <xsd:import namespace="http://schemas.microsoft.com/office/2006/documentManagement/types"/>
    <xsd:import namespace="http://schemas.microsoft.com/office/infopath/2007/PartnerControls"/>
    <xsd:element name="Event_x0020_ID" ma:index="11" nillable="true" ma:displayName="Calendar Event ID" ma:internalName="Event_x0020_ID">
      <xsd:simpleType>
        <xsd:restriction base="dms:Note">
          <xsd:maxLength value="255"/>
        </xsd:restriction>
      </xsd:simpleType>
    </xsd:element>
    <xsd:element name="TaxKeywordTaxHTField" ma:index="14" nillable="true" ma:taxonomy="true" ma:internalName="TaxKeywordTaxHTField" ma:taxonomyFieldName="TaxKeyword" ma:displayName="Enterprise Keywords" ma:fieldId="{23f27201-bee3-471e-b2e7-b64fd8b7ca38}" ma:taxonomyMulti="true" ma:sspId="af747698-1922-4602-8604-6fec0d9c99b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16224b44-889d-4166-9284-f04ddcafbdf4}" ma:internalName="TaxCatchAll" ma:showField="CatchAllData" ma:web="4bd63098-0c83-43cf-abdd-085f2cc55a51">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Categorization_x0020_Policy xmlns="2fb8a92a-9032-49d6-b983-191f0a73b01f">N/A</Document_x0020_Categorization_x0020_Policy>
    <TaxCatchAll xmlns="4bd63098-0c83-43cf-abdd-085f2cc55a51"/>
    <Privacy xmlns="2fb8a92a-9032-49d6-b983-191f0a73b01f">Public</Privacy>
    <Event_x0020_ID xmlns="4bd63098-0c83-43cf-abdd-085f2cc55a51">12658</Event_x0020_ID>
    <Committee xmlns="2fb8a92a-9032-49d6-b983-191f0a73b01f">
      <Value>SRWG</Value>
    </Committee>
    <WECC_x0020_Status xmlns="2fb8a92a-9032-49d6-b983-191f0a73b01f" xsi:nil="true"/>
    <Owner_x0020_Group xmlns="2fb8a92a-9032-49d6-b983-191f0a73b01f">
      <Value>System Stability Planning</Value>
    </Owner_x0020_Group>
    <TaxKeywordTaxHTField xmlns="4bd63098-0c83-43cf-abdd-085f2cc55a51">
      <Terms xmlns="http://schemas.microsoft.com/office/infopath/2007/PartnerControls"/>
    </TaxKeywordTaxHTField>
    <_dlc_DocId xmlns="4bd63098-0c83-43cf-abdd-085f2cc55a51">YWEQ7USXTMD7-11-6356</_dlc_DocId>
    <_dlc_DocIdUrl xmlns="4bd63098-0c83-43cf-abdd-085f2cc55a51">
      <Url>https://www.wecc.biz/_layouts/15/DocIdRedir.aspx?ID=YWEQ7USXTMD7-11-6356</Url>
      <Description>YWEQ7USXTMD7-11-6356</Description>
    </_dlc_DocIdUrl>
    <Jurisdiction xmlns="2fb8a92a-9032-49d6-b983-191f0a73b01f"/>
    <Meeting_x0020_Documents xmlns="2fb8a92a-9032-49d6-b983-191f0a73b01f">
      <Value>Presentation</Value>
    </Meeting_x0020_Documents>
    <Adopted_x002f_Approved_x0020_By xmlns="2fb8a92a-9032-49d6-b983-191f0a73b01f" xsi:nil="true"/>
  </documentManagement>
</p:properties>
</file>

<file path=customXml/itemProps1.xml><?xml version="1.0" encoding="utf-8"?>
<ds:datastoreItem xmlns:ds="http://schemas.openxmlformats.org/officeDocument/2006/customXml" ds:itemID="{47D8AE1E-D0C2-48CF-A439-5074A74D3E60}"/>
</file>

<file path=customXml/itemProps2.xml><?xml version="1.0" encoding="utf-8"?>
<ds:datastoreItem xmlns:ds="http://schemas.openxmlformats.org/officeDocument/2006/customXml" ds:itemID="{74F2161A-81EA-45D6-B2A9-07A3ACF6E485}"/>
</file>

<file path=customXml/itemProps3.xml><?xml version="1.0" encoding="utf-8"?>
<ds:datastoreItem xmlns:ds="http://schemas.openxmlformats.org/officeDocument/2006/customXml" ds:itemID="{4221742F-B4FC-40AE-A9E7-14176B395A07}"/>
</file>

<file path=customXml/itemProps4.xml><?xml version="1.0" encoding="utf-8"?>
<ds:datastoreItem xmlns:ds="http://schemas.openxmlformats.org/officeDocument/2006/customXml" ds:itemID="{DE3D4E1C-D96A-4E48-92D7-EB5B9A3C8B3F}"/>
</file>

<file path=docProps/app.xml><?xml version="1.0" encoding="utf-8"?>
<Properties xmlns="http://schemas.openxmlformats.org/officeDocument/2006/extended-properties" xmlns:vt="http://schemas.openxmlformats.org/officeDocument/2006/docPropsVTypes">
  <Template>BP&amp;FM-Reliability Standards Compliance</Template>
  <TotalTime>45632</TotalTime>
  <Words>652</Words>
  <Application>Microsoft Office PowerPoint</Application>
  <PresentationFormat>On-screen Show (4:3)</PresentationFormat>
  <Paragraphs>113</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Courier New</vt:lpstr>
      <vt:lpstr>Tahoma</vt:lpstr>
      <vt:lpstr>Times New Roman</vt:lpstr>
      <vt:lpstr>Webdings</vt:lpstr>
      <vt:lpstr>Wingdings</vt:lpstr>
      <vt:lpstr>T&amp;D Staff Services</vt:lpstr>
      <vt:lpstr>Protection Relay Modeling for Transient Stability Simulation   10/26/2016  CJ Jing, David Franklin, Kevin Moran </vt:lpstr>
      <vt:lpstr> Background  </vt:lpstr>
      <vt:lpstr> Background – cont’d  </vt:lpstr>
      <vt:lpstr> Overall Goals – Model Relays for All 230 kV and above Lines  </vt:lpstr>
      <vt:lpstr>Relay Types to be Modeled </vt:lpstr>
      <vt:lpstr>Work Estimate </vt:lpstr>
      <vt:lpstr>Relay Types to be Modeled for 500 KV Lines </vt:lpstr>
      <vt:lpstr>  PROTECTION ENGINEERING RELAY SETTINGS  </vt:lpstr>
      <vt:lpstr>Sample Data Format - 1 </vt:lpstr>
      <vt:lpstr>Sample Data Format - 2 </vt:lpstr>
      <vt:lpstr>Sample Data Format - 3</vt:lpstr>
      <vt:lpstr>Sample Data Format - 4</vt:lpstr>
      <vt:lpstr>Sample Data Format - 5</vt:lpstr>
      <vt:lpstr>Relay Modeling Process</vt:lpstr>
      <vt:lpstr>Sample Data File</vt:lpstr>
      <vt:lpstr>Protection Relay Simulation Results</vt:lpstr>
      <vt:lpstr>Protection Relay Simulation Results</vt:lpstr>
      <vt:lpstr>Protection Relay Simulation Results</vt:lpstr>
      <vt:lpstr>Protection Relay Simulation Results</vt:lpstr>
      <vt:lpstr>Protection Relay Simulation Results</vt:lpstr>
      <vt:lpstr>Protection Relay Simulation Results</vt:lpstr>
      <vt:lpstr>Protection Relay Simulation Results</vt:lpstr>
      <vt:lpstr>Conclusions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Relay Modeling for Transient Stability Simulation_x000b_</dc:title>
  <dc:creator>Standard Configuration</dc:creator>
  <cp:lastModifiedBy>CJ Jing</cp:lastModifiedBy>
  <cp:revision>2121</cp:revision>
  <cp:lastPrinted>2016-10-03T20:05:05Z</cp:lastPrinted>
  <dcterms:created xsi:type="dcterms:W3CDTF">1998-10-15T14:46:48Z</dcterms:created>
  <dcterms:modified xsi:type="dcterms:W3CDTF">2016-10-26T17:18:10Z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0x010100E45EF0F8AAA65E428351BA36F1B645BE0F0024DA9E90EA494343B8CF7E2421405214</vt:lpwstr>
  </property>
  <property fmtid="{D5CDD505-2E9C-101B-9397-08002B2CF9AE}" pid="3" name="_dlc_DocIdItemGuid">
    <vt:lpwstr>aff908d0-528a-417f-b418-0fbff0d17f53</vt:lpwstr>
  </property>
  <property fmtid="{D5CDD505-2E9C-101B-9397-08002B2CF9AE}" pid="4" name="TaxKeyword">
    <vt:lpwstr/>
  </property>
</Properties>
</file>