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بهینه سازی </a:t>
            </a:r>
            <a:r>
              <a:rPr lang="en-US" sz="2400" b="1" dirty="0" smtClean="0">
                <a:effectLst>
                  <a:outerShdw blurRad="38100" dist="38100" dir="2700000" algn="tl">
                    <a:srgbClr val="000000">
                      <a:alpha val="43137"/>
                    </a:srgbClr>
                  </a:outerShdw>
                </a:effectLst>
                <a:cs typeface="B Nazanin" panose="00000400000000000000" pitchFamily="2" charset="-78"/>
              </a:rPr>
              <a:t>GA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محاسبه موازی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معرفی الگوریتم ژنتیکی </a:t>
            </a:r>
            <a:endParaRPr lang="fa-IR" sz="2800" b="1" u="sng" dirty="0" smtClean="0">
              <a:solidFill>
                <a:schemeClr val="tx1"/>
              </a:solidFill>
              <a:cs typeface="B Nazanin" panose="00000400000000000000" pitchFamily="2" charset="-78"/>
            </a:endParaRPr>
          </a:p>
          <a:p>
            <a:pPr marL="685800" indent="-685800" algn="just" rtl="1">
              <a:lnSpc>
                <a:spcPct val="150000"/>
              </a:lnSpc>
              <a:buFont typeface="Wingdings" panose="05000000000000000000" pitchFamily="2" charset="2"/>
              <a:buChar char="§"/>
            </a:pPr>
            <a:r>
              <a:rPr lang="ar-SA" sz="2800" dirty="0">
                <a:cs typeface="B Nazanin" panose="00000400000000000000" pitchFamily="2" charset="-78"/>
              </a:rPr>
              <a:t>الگوریتم ژنتیکی </a:t>
            </a:r>
            <a:r>
              <a:rPr lang="en-US" sz="2800" dirty="0">
                <a:cs typeface="B Nazanin" panose="00000400000000000000" pitchFamily="2" charset="-78"/>
              </a:rPr>
              <a:t>(GA)</a:t>
            </a:r>
            <a:r>
              <a:rPr lang="fa-IR" sz="2800" dirty="0">
                <a:cs typeface="B Nazanin" panose="00000400000000000000" pitchFamily="2" charset="-78"/>
              </a:rPr>
              <a:t> نوعی ابتکار جستجو محسوب می شود که از فرایندتکامل طبیعی تقلید می کند. این الگوریتم به کلاس بزرگتری از الگوریتم های تکاملی تعلق دارد که راه حلی برای مسائل بهینه سازی با استفاده از تکامل طبیعی، نظیر جهش، انتخاب و کراس اول تولید می کند. الگوریتم ژنتیکی نوعی نیازمند نمایش ژنتیکی حوزه راه حل وتابع برازش جهت ارزیابی حوزه راه حل می باشد. به محض تعریف این توابع، </a:t>
            </a:r>
            <a:r>
              <a:rPr lang="en-US" sz="2800" dirty="0">
                <a:cs typeface="B Nazanin" panose="00000400000000000000" pitchFamily="2" charset="-78"/>
              </a:rPr>
              <a:t>GA</a:t>
            </a:r>
            <a:r>
              <a:rPr lang="fa-IR" sz="2800" dirty="0">
                <a:cs typeface="B Nazanin" panose="00000400000000000000" pitchFamily="2" charset="-78"/>
              </a:rPr>
              <a:t> جمعیت راه حل ها راتصادفاً (به شکلی تصادفی) مقدار دهی اولیه کرده و سپس آنها را از طریق کاربرد تکراری اپراتورهای جهش، کراس اور و انتخاب بهبود می بخشد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18</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کانتور فعال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0031392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بهینه سازی </a:t>
            </a:r>
            <a:r>
              <a:rPr lang="en-US" sz="2400" b="1" dirty="0" smtClean="0">
                <a:effectLst>
                  <a:outerShdw blurRad="38100" dist="38100" dir="2700000" algn="tl">
                    <a:srgbClr val="000000">
                      <a:alpha val="43137"/>
                    </a:srgbClr>
                  </a:outerShdw>
                </a:effectLst>
                <a:cs typeface="B Nazanin" panose="00000400000000000000" pitchFamily="2" charset="-78"/>
              </a:rPr>
              <a:t>GA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محاسبه موازی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lnSpc>
                <a:spcPct val="150000"/>
              </a:lnSpc>
            </a:pPr>
            <a:r>
              <a:rPr lang="fa-IR" sz="2200" dirty="0">
                <a:solidFill>
                  <a:schemeClr val="tx1"/>
                </a:solidFill>
                <a:cs typeface="B Nazanin" panose="00000400000000000000" pitchFamily="2" charset="-78"/>
              </a:rPr>
              <a:t>شکل 6. مراحل الگوریتم ژنتیکی</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کانتور فعال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28" name="Picture 27"/>
          <p:cNvPicPr/>
          <p:nvPr/>
        </p:nvPicPr>
        <p:blipFill>
          <a:blip r:embed="rId2">
            <a:extLst>
              <a:ext uri="{28A0092B-C50C-407E-A947-70E740481C1C}">
                <a14:useLocalDpi xmlns:a14="http://schemas.microsoft.com/office/drawing/2010/main" val="0"/>
              </a:ext>
            </a:extLst>
          </a:blip>
          <a:srcRect/>
          <a:stretch>
            <a:fillRect/>
          </a:stretch>
        </p:blipFill>
        <p:spPr bwMode="auto">
          <a:xfrm>
            <a:off x="1318260" y="542440"/>
            <a:ext cx="3470910" cy="5651617"/>
          </a:xfrm>
          <a:prstGeom prst="rect">
            <a:avLst/>
          </a:prstGeom>
          <a:noFill/>
          <a:ln>
            <a:noFill/>
          </a:ln>
        </p:spPr>
      </p:pic>
    </p:spTree>
    <p:extLst>
      <p:ext uri="{BB962C8B-B14F-4D97-AF65-F5344CB8AC3E}">
        <p14:creationId xmlns:p14="http://schemas.microsoft.com/office/powerpoint/2010/main" val="42032483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بهینه سازی </a:t>
            </a:r>
            <a:r>
              <a:rPr lang="en-US" sz="2400" b="1" dirty="0" smtClean="0">
                <a:effectLst>
                  <a:outerShdw blurRad="38100" dist="38100" dir="2700000" algn="tl">
                    <a:srgbClr val="000000">
                      <a:alpha val="43137"/>
                    </a:srgbClr>
                  </a:outerShdw>
                </a:effectLst>
                <a:cs typeface="B Nazanin" panose="00000400000000000000" pitchFamily="2" charset="-78"/>
              </a:rPr>
              <a:t>GA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محاسبه موازی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685800" indent="-6858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شکل 6 مراحل مختلف جهت دستیابی به حد مینیموم را نشان می دهد:</a:t>
            </a:r>
          </a:p>
          <a:p>
            <a:pPr lvl="1" algn="just" rtl="1">
              <a:lnSpc>
                <a:spcPct val="150000"/>
              </a:lnSpc>
            </a:pPr>
            <a:r>
              <a:rPr lang="fa-IR" sz="2800" dirty="0">
                <a:solidFill>
                  <a:schemeClr val="tx1"/>
                </a:solidFill>
                <a:cs typeface="B Nazanin" panose="00000400000000000000" pitchFamily="2" charset="-78"/>
              </a:rPr>
              <a:t>•	</a:t>
            </a:r>
            <a:r>
              <a:rPr lang="fa-IR" sz="2800" u="sng" dirty="0">
                <a:solidFill>
                  <a:schemeClr val="tx1"/>
                </a:solidFill>
                <a:cs typeface="B Nazanin" panose="00000400000000000000" pitchFamily="2" charset="-78"/>
              </a:rPr>
              <a:t>مقداردهی اولیه</a:t>
            </a:r>
            <a:r>
              <a:rPr lang="fa-IR" sz="2800" dirty="0">
                <a:solidFill>
                  <a:schemeClr val="tx1"/>
                </a:solidFill>
                <a:cs typeface="B Nazanin" panose="00000400000000000000" pitchFamily="2" charset="-78"/>
              </a:rPr>
              <a:t>: ابتدا راه حل های فردی زیادی تصادفاً تولید و بدین طریق یک جمعیت اولیه تشکیل می دهند. این جمعیت حاوی صدها یا هزاران راه حل ممکن می باشد. به روش سنتی، جمعیت تصادفاً تولید شده و کل طیف راه حل های ممکن را پوشش می دهد.</a:t>
            </a:r>
          </a:p>
          <a:p>
            <a:pPr lvl="1" algn="just" rtl="1">
              <a:lnSpc>
                <a:spcPct val="150000"/>
              </a:lnSpc>
            </a:pPr>
            <a:r>
              <a:rPr lang="fa-IR" sz="2800" dirty="0">
                <a:solidFill>
                  <a:schemeClr val="tx1"/>
                </a:solidFill>
                <a:cs typeface="B Nazanin" panose="00000400000000000000" pitchFamily="2" charset="-78"/>
              </a:rPr>
              <a:t>•	</a:t>
            </a:r>
            <a:r>
              <a:rPr lang="fa-IR" sz="2800" u="sng" dirty="0">
                <a:solidFill>
                  <a:schemeClr val="tx1"/>
                </a:solidFill>
                <a:cs typeface="B Nazanin" panose="00000400000000000000" pitchFamily="2" charset="-78"/>
              </a:rPr>
              <a:t>انتخاب</a:t>
            </a:r>
            <a:r>
              <a:rPr lang="fa-IR" sz="2800" dirty="0">
                <a:solidFill>
                  <a:schemeClr val="tx1"/>
                </a:solidFill>
                <a:cs typeface="B Nazanin" panose="00000400000000000000" pitchFamily="2" charset="-78"/>
              </a:rPr>
              <a:t>: در طول هر نسل متوالی، نسبتی از جمعیت موجود انتخاب و برای نسل جدید حفظ می شوند</a:t>
            </a:r>
            <a:r>
              <a:rPr lang="fa-IR" sz="2800" dirty="0" smtClean="0">
                <a:solidFill>
                  <a:schemeClr val="tx1"/>
                </a:solidFill>
                <a:cs typeface="B Nazanin" panose="00000400000000000000" pitchFamily="2" charset="-78"/>
              </a:rPr>
              <a:t>.</a:t>
            </a: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کانتور فعال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307906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بهینه سازی </a:t>
            </a:r>
            <a:r>
              <a:rPr lang="en-US" sz="2400" b="1" dirty="0" smtClean="0">
                <a:effectLst>
                  <a:outerShdw blurRad="38100" dist="38100" dir="2700000" algn="tl">
                    <a:srgbClr val="000000">
                      <a:alpha val="43137"/>
                    </a:srgbClr>
                  </a:outerShdw>
                </a:effectLst>
                <a:cs typeface="B Nazanin" panose="00000400000000000000" pitchFamily="2" charset="-78"/>
              </a:rPr>
              <a:t>GA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محاسبه موازی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lvl="1" algn="just" rtl="1">
              <a:lnSpc>
                <a:spcPct val="150000"/>
              </a:lnSpc>
            </a:pPr>
            <a:r>
              <a:rPr lang="fa-IR" sz="2800" dirty="0">
                <a:solidFill>
                  <a:schemeClr val="tx1"/>
                </a:solidFill>
                <a:cs typeface="B Nazanin" panose="00000400000000000000" pitchFamily="2" charset="-78"/>
              </a:rPr>
              <a:t>•	</a:t>
            </a:r>
            <a:r>
              <a:rPr lang="fa-IR" sz="2800" u="sng" dirty="0">
                <a:solidFill>
                  <a:schemeClr val="tx1"/>
                </a:solidFill>
                <a:cs typeface="B Nazanin" panose="00000400000000000000" pitchFamily="2" charset="-78"/>
              </a:rPr>
              <a:t>کراس اور</a:t>
            </a:r>
            <a:r>
              <a:rPr lang="fa-IR" sz="2800" dirty="0">
                <a:solidFill>
                  <a:schemeClr val="tx1"/>
                </a:solidFill>
                <a:cs typeface="B Nazanin" panose="00000400000000000000" pitchFamily="2" charset="-78"/>
              </a:rPr>
              <a:t>: یک جفت پدر برای تولید راه حل فرزند انتخاب می شوند. نسل جدید بسیاری از ویژگیهای والدینشان(پدرانشان) را دارا می باشند</a:t>
            </a:r>
            <a:r>
              <a:rPr lang="fa-IR" sz="2800" dirty="0" smtClean="0">
                <a:solidFill>
                  <a:schemeClr val="tx1"/>
                </a:solidFill>
                <a:cs typeface="B Nazanin" panose="00000400000000000000" pitchFamily="2" charset="-78"/>
              </a:rPr>
              <a:t>.</a:t>
            </a:r>
          </a:p>
          <a:p>
            <a:pPr lvl="1" algn="just" rtl="1">
              <a:lnSpc>
                <a:spcPct val="150000"/>
              </a:lnSpc>
            </a:pPr>
            <a:r>
              <a:rPr lang="fa-IR" sz="2800" dirty="0">
                <a:solidFill>
                  <a:schemeClr val="tx1"/>
                </a:solidFill>
                <a:cs typeface="B Nazanin" panose="00000400000000000000" pitchFamily="2" charset="-78"/>
              </a:rPr>
              <a:t>•	</a:t>
            </a:r>
            <a:r>
              <a:rPr lang="fa-IR" sz="2800" u="sng" dirty="0">
                <a:solidFill>
                  <a:schemeClr val="tx1"/>
                </a:solidFill>
                <a:cs typeface="B Nazanin" panose="00000400000000000000" pitchFamily="2" charset="-78"/>
              </a:rPr>
              <a:t>جهش</a:t>
            </a:r>
            <a:r>
              <a:rPr lang="fa-IR" sz="2800" dirty="0">
                <a:solidFill>
                  <a:schemeClr val="tx1"/>
                </a:solidFill>
                <a:cs typeface="B Nazanin" panose="00000400000000000000" pitchFamily="2" charset="-78"/>
              </a:rPr>
              <a:t>: راه حل پدر برای تولید راه حل فرزند انتخاب می شود. نسل جدیداز اطلاعات پدرانشان با تغییرات و اصلاحات تصادفی سهم می برد( دارای اطلاعات مشترک میباشد).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مراحل قبل تا زمان دستیابی به شرایط خاتمه دادن و پایان دهی، تکرار می شوند: راه حلی یافت می شود که معیارهای مینیموم، تعداد ثابت نسل های حاصل شده، نیل به بودجه تخصیص داده شده و غیره را رعایت و تامین می کند</a:t>
            </a:r>
            <a:r>
              <a:rPr lang="fa-IR" sz="2800" dirty="0" smtClean="0">
                <a:solidFill>
                  <a:schemeClr val="tx1"/>
                </a:solidFill>
                <a:cs typeface="B Nazanin" panose="00000400000000000000" pitchFamily="2" charset="-78"/>
              </a:rPr>
              <a:t>.</a:t>
            </a:r>
            <a:endParaRPr lang="fa-IR"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کانتور فعال </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735978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194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2017-10-19T07:26:39Z</dcterms:modified>
</cp:coreProperties>
</file>