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7A7-7028-4420-941E-FECA316CC81D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6972-04B6-424A-9C61-05687341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7A7-7028-4420-941E-FECA316CC81D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6972-04B6-424A-9C61-05687341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7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7A7-7028-4420-941E-FECA316CC81D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6972-04B6-424A-9C61-05687341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7A7-7028-4420-941E-FECA316CC81D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6972-04B6-424A-9C61-05687341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2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7A7-7028-4420-941E-FECA316CC81D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6972-04B6-424A-9C61-05687341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8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7A7-7028-4420-941E-FECA316CC81D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6972-04B6-424A-9C61-05687341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7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7A7-7028-4420-941E-FECA316CC81D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6972-04B6-424A-9C61-05687341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8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7A7-7028-4420-941E-FECA316CC81D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6972-04B6-424A-9C61-05687341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6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7A7-7028-4420-941E-FECA316CC81D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6972-04B6-424A-9C61-05687341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7A7-7028-4420-941E-FECA316CC81D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6972-04B6-424A-9C61-05687341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7A7-7028-4420-941E-FECA316CC81D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6972-04B6-424A-9C61-05687341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2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47A7-7028-4420-941E-FECA316CC81D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E6972-04B6-424A-9C61-05687341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2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Enzyme Kinetics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C483 Spring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dirty="0" smtClean="0"/>
              <a:t>Rate:  measure product formed per second</a:t>
            </a:r>
          </a:p>
          <a:p>
            <a:r>
              <a:rPr lang="en-US" dirty="0" smtClean="0"/>
              <a:t>Rate slows as reactant disappears</a:t>
            </a:r>
          </a:p>
          <a:p>
            <a:r>
              <a:rPr lang="en-US" dirty="0" smtClean="0"/>
              <a:t>Measure initial rate</a:t>
            </a:r>
          </a:p>
          <a:p>
            <a:r>
              <a:rPr lang="en-US" dirty="0" smtClean="0"/>
              <a:t>Do a second experiment with more starting material, and the initial rate is faster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14" y="1524000"/>
            <a:ext cx="3962400" cy="307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6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plot: change in rate as a function of how much substrate you started with</a:t>
            </a:r>
          </a:p>
          <a:p>
            <a:r>
              <a:rPr lang="en-US" dirty="0" smtClean="0"/>
              <a:t>Linear plot—does that make sense?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581400" cy="277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02660"/>
            <a:ext cx="3124200" cy="272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913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Complicated—two components, treated separately</a:t>
            </a:r>
          </a:p>
          <a:p>
            <a:r>
              <a:rPr lang="en-US" dirty="0" smtClean="0"/>
              <a:t>First, how does [enzyme] affect rate (given large [S]?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1981200" cy="263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48377"/>
            <a:ext cx="2286000" cy="22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99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Enzyme Kinetics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013618"/>
            <a:ext cx="8229600" cy="4525963"/>
          </a:xfrm>
        </p:spPr>
        <p:txBody>
          <a:bodyPr/>
          <a:lstStyle/>
          <a:p>
            <a:r>
              <a:rPr lang="en-US" dirty="0" smtClean="0"/>
              <a:t>Next, keep the [E] constant and low, and test how changing the [S] affects initial rates</a:t>
            </a:r>
          </a:p>
          <a:p>
            <a:r>
              <a:rPr lang="en-US" dirty="0" err="1" smtClean="0"/>
              <a:t>Michaelis-Menton</a:t>
            </a:r>
            <a:r>
              <a:rPr lang="en-US" dirty="0" smtClean="0"/>
              <a:t> Treatment</a:t>
            </a:r>
            <a:endParaRPr lang="en-US" dirty="0"/>
          </a:p>
        </p:txBody>
      </p:sp>
      <p:pic>
        <p:nvPicPr>
          <p:cNvPr id="23557" name="Picture 5" descr="figure 5-04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9"/>
          <a:stretch>
            <a:fillRect/>
          </a:stretch>
        </p:blipFill>
        <p:spPr bwMode="auto">
          <a:xfrm>
            <a:off x="4410547" y="3568309"/>
            <a:ext cx="3968936" cy="256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597968" y="5070886"/>
            <a:ext cx="111247" cy="6090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5902768" y="4608987"/>
            <a:ext cx="111247" cy="6090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6664768" y="4148421"/>
            <a:ext cx="111247" cy="6090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" name="Oval 34"/>
          <p:cNvSpPr>
            <a:spLocks noChangeArrowheads="1"/>
          </p:cNvSpPr>
          <p:nvPr/>
        </p:nvSpPr>
        <p:spPr bwMode="auto">
          <a:xfrm>
            <a:off x="7350568" y="4048471"/>
            <a:ext cx="111247" cy="60901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flipV="1">
            <a:off x="1524000" y="3256816"/>
            <a:ext cx="0" cy="281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2" name="Line 11"/>
          <p:cNvSpPr>
            <a:spLocks noChangeShapeType="1"/>
          </p:cNvSpPr>
          <p:nvPr/>
        </p:nvSpPr>
        <p:spPr bwMode="auto">
          <a:xfrm rot="5400000" flipV="1">
            <a:off x="2933700" y="4666516"/>
            <a:ext cx="0" cy="281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 rot="16200000">
            <a:off x="557846" y="4380122"/>
            <a:ext cx="1416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[Product]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2660650" y="6152416"/>
            <a:ext cx="857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Time</a:t>
            </a: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 flipV="1">
            <a:off x="1524000" y="4940300"/>
            <a:ext cx="25146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1855788" y="5461000"/>
            <a:ext cx="165100" cy="1651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" name="Oval 16"/>
          <p:cNvSpPr>
            <a:spLocks noChangeArrowheads="1"/>
          </p:cNvSpPr>
          <p:nvPr/>
        </p:nvSpPr>
        <p:spPr bwMode="auto">
          <a:xfrm>
            <a:off x="2209800" y="5384800"/>
            <a:ext cx="165100" cy="1651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auto">
          <a:xfrm>
            <a:off x="2590800" y="5232400"/>
            <a:ext cx="165100" cy="1651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" name="Oval 18"/>
          <p:cNvSpPr>
            <a:spLocks noChangeArrowheads="1"/>
          </p:cNvSpPr>
          <p:nvPr/>
        </p:nvSpPr>
        <p:spPr bwMode="auto">
          <a:xfrm>
            <a:off x="3035300" y="5156200"/>
            <a:ext cx="165100" cy="1651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" name="Oval 19"/>
          <p:cNvSpPr>
            <a:spLocks noChangeArrowheads="1"/>
          </p:cNvSpPr>
          <p:nvPr/>
        </p:nvSpPr>
        <p:spPr bwMode="auto">
          <a:xfrm>
            <a:off x="3416300" y="5080000"/>
            <a:ext cx="165100" cy="1651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 flipV="1">
            <a:off x="1524000" y="3568700"/>
            <a:ext cx="2286000" cy="213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2" name="Oval 23"/>
          <p:cNvSpPr>
            <a:spLocks noChangeArrowheads="1"/>
          </p:cNvSpPr>
          <p:nvPr/>
        </p:nvSpPr>
        <p:spPr bwMode="auto">
          <a:xfrm>
            <a:off x="1828800" y="5232400"/>
            <a:ext cx="165100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" name="Oval 24"/>
          <p:cNvSpPr>
            <a:spLocks noChangeArrowheads="1"/>
          </p:cNvSpPr>
          <p:nvPr/>
        </p:nvSpPr>
        <p:spPr bwMode="auto">
          <a:xfrm>
            <a:off x="2182813" y="4940300"/>
            <a:ext cx="165100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2563813" y="4559300"/>
            <a:ext cx="165100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" name="Oval 26"/>
          <p:cNvSpPr>
            <a:spLocks noChangeArrowheads="1"/>
          </p:cNvSpPr>
          <p:nvPr/>
        </p:nvSpPr>
        <p:spPr bwMode="auto">
          <a:xfrm>
            <a:off x="2971800" y="4178300"/>
            <a:ext cx="165100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" name="Oval 27"/>
          <p:cNvSpPr>
            <a:spLocks noChangeArrowheads="1"/>
          </p:cNvSpPr>
          <p:nvPr/>
        </p:nvSpPr>
        <p:spPr bwMode="auto">
          <a:xfrm>
            <a:off x="3352800" y="3797300"/>
            <a:ext cx="165100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" name="Line 30"/>
          <p:cNvSpPr>
            <a:spLocks noChangeShapeType="1"/>
          </p:cNvSpPr>
          <p:nvPr/>
        </p:nvSpPr>
        <p:spPr bwMode="auto">
          <a:xfrm flipV="1">
            <a:off x="1524000" y="2882900"/>
            <a:ext cx="1676400" cy="2819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8" name="Oval 31"/>
          <p:cNvSpPr>
            <a:spLocks noChangeArrowheads="1"/>
          </p:cNvSpPr>
          <p:nvPr/>
        </p:nvSpPr>
        <p:spPr bwMode="auto">
          <a:xfrm>
            <a:off x="1816100" y="5003800"/>
            <a:ext cx="165100" cy="1651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9" name="Oval 32"/>
          <p:cNvSpPr>
            <a:spLocks noChangeArrowheads="1"/>
          </p:cNvSpPr>
          <p:nvPr/>
        </p:nvSpPr>
        <p:spPr bwMode="auto">
          <a:xfrm>
            <a:off x="2170113" y="4483100"/>
            <a:ext cx="165100" cy="1651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0" name="Oval 33"/>
          <p:cNvSpPr>
            <a:spLocks noChangeArrowheads="1"/>
          </p:cNvSpPr>
          <p:nvPr/>
        </p:nvSpPr>
        <p:spPr bwMode="auto">
          <a:xfrm>
            <a:off x="2551113" y="3797300"/>
            <a:ext cx="165100" cy="1651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" name="Oval 34"/>
          <p:cNvSpPr>
            <a:spLocks noChangeArrowheads="1"/>
          </p:cNvSpPr>
          <p:nvPr/>
        </p:nvSpPr>
        <p:spPr bwMode="auto">
          <a:xfrm>
            <a:off x="2959100" y="3111500"/>
            <a:ext cx="165100" cy="1651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V="1">
            <a:off x="1524000" y="2578100"/>
            <a:ext cx="1447800" cy="3124200"/>
          </a:xfrm>
          <a:prstGeom prst="line">
            <a:avLst/>
          </a:prstGeom>
          <a:noFill/>
          <a:ln w="3810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63" name="Oval 31"/>
          <p:cNvSpPr>
            <a:spLocks noChangeArrowheads="1"/>
          </p:cNvSpPr>
          <p:nvPr/>
        </p:nvSpPr>
        <p:spPr bwMode="auto">
          <a:xfrm>
            <a:off x="1752600" y="4775200"/>
            <a:ext cx="165100" cy="1651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4" name="Oval 32"/>
          <p:cNvSpPr>
            <a:spLocks noChangeArrowheads="1"/>
          </p:cNvSpPr>
          <p:nvPr/>
        </p:nvSpPr>
        <p:spPr bwMode="auto">
          <a:xfrm>
            <a:off x="2106613" y="4254500"/>
            <a:ext cx="165100" cy="1651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5" name="Oval 33"/>
          <p:cNvSpPr>
            <a:spLocks noChangeArrowheads="1"/>
          </p:cNvSpPr>
          <p:nvPr/>
        </p:nvSpPr>
        <p:spPr bwMode="auto">
          <a:xfrm>
            <a:off x="2362200" y="3632200"/>
            <a:ext cx="165100" cy="1651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6" name="Oval 34"/>
          <p:cNvSpPr>
            <a:spLocks noChangeArrowheads="1"/>
          </p:cNvSpPr>
          <p:nvPr/>
        </p:nvSpPr>
        <p:spPr bwMode="auto">
          <a:xfrm>
            <a:off x="2743200" y="2794000"/>
            <a:ext cx="165100" cy="1651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70553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733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Low [S]</a:t>
            </a:r>
          </a:p>
          <a:p>
            <a:pPr lvl="1"/>
            <a:r>
              <a:rPr lang="en-US" dirty="0" smtClean="0"/>
              <a:t>Rate very dependent on [S]</a:t>
            </a:r>
          </a:p>
          <a:p>
            <a:pPr lvl="1"/>
            <a:r>
              <a:rPr lang="en-US" dirty="0" smtClean="0"/>
              <a:t>Binding is rate limiting</a:t>
            </a:r>
          </a:p>
          <a:p>
            <a:r>
              <a:rPr lang="en-US" dirty="0" smtClean="0"/>
              <a:t>High [S]</a:t>
            </a:r>
          </a:p>
          <a:p>
            <a:pPr lvl="1"/>
            <a:r>
              <a:rPr lang="en-US" dirty="0" smtClean="0"/>
              <a:t>Rate independent</a:t>
            </a:r>
          </a:p>
          <a:p>
            <a:pPr lvl="1"/>
            <a:r>
              <a:rPr lang="en-US" dirty="0" smtClean="0"/>
              <a:t>Saturation of E</a:t>
            </a:r>
          </a:p>
          <a:p>
            <a:pPr lvl="1"/>
            <a:r>
              <a:rPr lang="en-US" dirty="0" smtClean="0"/>
              <a:t>Chemistry is rate limiting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429897" y="2667000"/>
            <a:ext cx="3962400" cy="299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48501"/>
              </p:ext>
            </p:extLst>
          </p:nvPr>
        </p:nvGraphicFramePr>
        <p:xfrm>
          <a:off x="4849919" y="1981200"/>
          <a:ext cx="3501189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CS ChemDraw Drawing" r:id="rId4" imgW="2771834" imgH="240570" progId="ChemDraw.Document.6.0">
                  <p:embed/>
                </p:oleObj>
              </mc:Choice>
              <mc:Fallback>
                <p:oleObj name="CS ChemDraw Drawing" r:id="rId4" imgW="2771834" imgH="2405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9919" y="1981200"/>
                        <a:ext cx="3501189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61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Michaelis-Menton</a:t>
            </a:r>
            <a:r>
              <a:rPr lang="en-US" dirty="0" smtClean="0"/>
              <a:t> Kinetics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Rectangular hyperbola</a:t>
            </a:r>
          </a:p>
          <a:p>
            <a:r>
              <a:rPr lang="en-US" dirty="0" smtClean="0"/>
              <a:t>Parameters</a:t>
            </a:r>
            <a:endParaRPr lang="en-US" dirty="0"/>
          </a:p>
        </p:txBody>
      </p:sp>
      <p:pic>
        <p:nvPicPr>
          <p:cNvPr id="30" name="Picture 5" descr="figure 5-04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9"/>
          <a:stretch>
            <a:fillRect/>
          </a:stretch>
        </p:blipFill>
        <p:spPr bwMode="auto">
          <a:xfrm>
            <a:off x="4410547" y="3568309"/>
            <a:ext cx="3968936" cy="256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18"/>
          <p:cNvSpPr>
            <a:spLocks noChangeArrowheads="1"/>
          </p:cNvSpPr>
          <p:nvPr/>
        </p:nvSpPr>
        <p:spPr bwMode="auto">
          <a:xfrm>
            <a:off x="5597968" y="5070886"/>
            <a:ext cx="111247" cy="6090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5902768" y="4608987"/>
            <a:ext cx="111247" cy="6090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" name="Oval 34"/>
          <p:cNvSpPr>
            <a:spLocks noChangeArrowheads="1"/>
          </p:cNvSpPr>
          <p:nvPr/>
        </p:nvSpPr>
        <p:spPr bwMode="auto">
          <a:xfrm>
            <a:off x="6664768" y="4148421"/>
            <a:ext cx="111247" cy="6090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7350568" y="4048471"/>
            <a:ext cx="111247" cy="60901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257300" y="4608986"/>
            <a:ext cx="2476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cs typeface="ＭＳ Ｐゴシック" charset="0"/>
              </a:rPr>
              <a:t>	</a:t>
            </a:r>
            <a:r>
              <a:rPr lang="en-US" sz="2400" b="1" dirty="0" err="1">
                <a:solidFill>
                  <a:schemeClr val="accent2"/>
                </a:solidFill>
                <a:cs typeface="ＭＳ Ｐゴシック" charset="0"/>
              </a:rPr>
              <a:t>V</a:t>
            </a:r>
            <a:r>
              <a:rPr lang="en-US" sz="2400" b="1" baseline="-25000" dirty="0" err="1">
                <a:solidFill>
                  <a:schemeClr val="accent2"/>
                </a:solidFill>
                <a:cs typeface="ＭＳ Ｐゴシック" charset="0"/>
              </a:rPr>
              <a:t>max</a:t>
            </a:r>
            <a:r>
              <a:rPr lang="en-US" sz="2400" b="1" dirty="0"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FF9900"/>
                </a:solidFill>
                <a:cs typeface="ＭＳ Ｐゴシック" charset="0"/>
              </a:rPr>
              <a:t>[S]</a:t>
            </a:r>
          </a:p>
          <a:p>
            <a:pPr eaLnBrk="0" hangingPunct="0"/>
            <a:r>
              <a:rPr lang="en-US" sz="2400" b="1" i="1" dirty="0" err="1">
                <a:cs typeface="ＭＳ Ｐゴシック" charset="0"/>
              </a:rPr>
              <a:t>v</a:t>
            </a:r>
            <a:r>
              <a:rPr lang="en-US" sz="2400" b="1" baseline="-25000" dirty="0" err="1">
                <a:cs typeface="ＭＳ Ｐゴシック" charset="0"/>
              </a:rPr>
              <a:t>o</a:t>
            </a:r>
            <a:r>
              <a:rPr lang="en-US" sz="2400" b="1" dirty="0">
                <a:cs typeface="ＭＳ Ｐゴシック" charset="0"/>
              </a:rPr>
              <a:t> =  -------------</a:t>
            </a:r>
          </a:p>
          <a:p>
            <a:pPr eaLnBrk="0" hangingPunct="0"/>
            <a:r>
              <a:rPr lang="en-US" sz="2400" b="1" dirty="0">
                <a:cs typeface="ＭＳ Ｐゴシック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K</a:t>
            </a:r>
            <a:r>
              <a:rPr lang="en-US" sz="2400" b="1" baseline="-25000" dirty="0">
                <a:solidFill>
                  <a:srgbClr val="FF0000"/>
                </a:solidFill>
                <a:cs typeface="ＭＳ Ｐゴシック" charset="0"/>
              </a:rPr>
              <a:t>m</a:t>
            </a:r>
            <a:r>
              <a:rPr lang="en-US" sz="2400" b="1" dirty="0">
                <a:cs typeface="ＭＳ Ｐゴシック" charset="0"/>
              </a:rPr>
              <a:t> + </a:t>
            </a:r>
            <a:r>
              <a:rPr lang="en-US" sz="2400" b="1" dirty="0">
                <a:solidFill>
                  <a:srgbClr val="FF9900"/>
                </a:solidFill>
                <a:cs typeface="ＭＳ Ｐゴシック" charset="0"/>
              </a:rPr>
              <a:t>[S]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59144"/>
            <a:ext cx="2362200" cy="106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1524000" cy="179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36" b="-2472"/>
          <a:stretch/>
        </p:blipFill>
        <p:spPr bwMode="auto">
          <a:xfrm>
            <a:off x="6934199" y="1447800"/>
            <a:ext cx="1235167" cy="179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12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 and K</a:t>
            </a:r>
            <a:r>
              <a:rPr lang="en-US" baseline="-25000" dirty="0" smtClean="0"/>
              <a:t>m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derive the M-M equation under a set of assumptions, using the steady state approximation (section 5.3a)</a:t>
            </a:r>
          </a:p>
          <a:p>
            <a:r>
              <a:rPr lang="en-US" dirty="0" smtClean="0"/>
              <a:t>We don’t need to do that, though, to understand what these parameters tell us about the enzyme’s efficiency and specificity.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96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Velocity and </a:t>
            </a:r>
            <a:br>
              <a:rPr lang="en-US" dirty="0" smtClean="0"/>
            </a:br>
            <a:r>
              <a:rPr lang="en-US" dirty="0" smtClean="0"/>
              <a:t>Catalytic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two things contribute to the maximum velocity limit?</a:t>
            </a:r>
          </a:p>
          <a:p>
            <a:pPr lvl="1"/>
            <a:r>
              <a:rPr lang="en-US" dirty="0" smtClean="0"/>
              <a:t>Amount of </a:t>
            </a:r>
            <a:r>
              <a:rPr lang="en-US" dirty="0" err="1" smtClean="0"/>
              <a:t>enzmye</a:t>
            </a:r>
            <a:endParaRPr lang="en-US" dirty="0" smtClean="0"/>
          </a:p>
          <a:p>
            <a:pPr lvl="1"/>
            <a:r>
              <a:rPr lang="en-US" dirty="0" smtClean="0"/>
              <a:t>Chemical ability of enzyme (catalytic constant)</a:t>
            </a:r>
          </a:p>
          <a:p>
            <a:r>
              <a:rPr lang="en-US" dirty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 = [E]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cat</a:t>
            </a:r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cat</a:t>
            </a:r>
            <a:r>
              <a:rPr lang="en-US" dirty="0" smtClean="0"/>
              <a:t> tells us about the enzyme</a:t>
            </a:r>
          </a:p>
          <a:p>
            <a:pPr lvl="1"/>
            <a:r>
              <a:rPr lang="en-US" dirty="0" smtClean="0"/>
              <a:t>Maximum # of substrate molecules per active site per second</a:t>
            </a:r>
          </a:p>
          <a:p>
            <a:pPr lvl="1"/>
            <a:r>
              <a:rPr lang="en-US" dirty="0" smtClean="0"/>
              <a:t>Turnover number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200400" cy="433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26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Michaelis</a:t>
            </a:r>
            <a:r>
              <a:rPr lang="en-US" dirty="0" smtClean="0"/>
              <a:t>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8100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m</a:t>
            </a:r>
            <a:r>
              <a:rPr lang="en-US" dirty="0" smtClean="0"/>
              <a:t> is the [S] at which the reaction reaches half its maximum velocity</a:t>
            </a:r>
          </a:p>
          <a:p>
            <a:r>
              <a:rPr lang="en-US" dirty="0" smtClean="0"/>
              <a:t>Physical meaning (assuming equilibrium binding):  K</a:t>
            </a:r>
            <a:r>
              <a:rPr lang="en-US" baseline="-25000" dirty="0" smtClean="0"/>
              <a:t>m</a:t>
            </a:r>
            <a:r>
              <a:rPr lang="en-US" dirty="0" smtClean="0"/>
              <a:t> is the dissociation constant for ES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m</a:t>
            </a:r>
            <a:r>
              <a:rPr lang="en-US" dirty="0" smtClean="0"/>
              <a:t> is [S] at which enzyme is half-bound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m</a:t>
            </a:r>
            <a:r>
              <a:rPr lang="en-US" dirty="0" smtClean="0"/>
              <a:t> is measure of affinity of enzyme for S</a:t>
            </a:r>
          </a:p>
          <a:p>
            <a:r>
              <a:rPr lang="en-US" dirty="0" smtClean="0"/>
              <a:t>Low K</a:t>
            </a:r>
            <a:r>
              <a:rPr lang="en-US" baseline="-25000" dirty="0" smtClean="0"/>
              <a:t>m</a:t>
            </a:r>
            <a:r>
              <a:rPr lang="en-US" dirty="0" smtClean="0"/>
              <a:t> is tight binding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3200400" cy="240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48501"/>
              </p:ext>
            </p:extLst>
          </p:nvPr>
        </p:nvGraphicFramePr>
        <p:xfrm>
          <a:off x="4849813" y="1981200"/>
          <a:ext cx="35020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S ChemDraw Drawing" r:id="rId4" imgW="2771834" imgH="240570" progId="ChemDraw.Document.6.0">
                  <p:embed/>
                </p:oleObj>
              </mc:Choice>
              <mc:Fallback>
                <p:oleObj name="CS ChemDraw Drawing" r:id="rId4" imgW="2771834" imgH="24057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813" y="1981200"/>
                        <a:ext cx="35020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539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How would kinetics of enzyme change if a mutant were made with</a:t>
            </a:r>
          </a:p>
          <a:p>
            <a:pPr lvl="1"/>
            <a:r>
              <a:rPr lang="en-US" dirty="0" smtClean="0"/>
              <a:t>Tighter binding but same catalytic rate?</a:t>
            </a:r>
          </a:p>
          <a:p>
            <a:pPr lvl="1"/>
            <a:r>
              <a:rPr lang="en-US" dirty="0" smtClean="0"/>
              <a:t>Same binding, but slower catalysis?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3200400" cy="240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00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 Enzymes </a:t>
            </a:r>
            <a:r>
              <a:rPr lang="en-US" dirty="0"/>
              <a:t>that join two substrates and require energy of a nucleoside triphosphate (such as ATP) to do so are called</a:t>
            </a:r>
          </a:p>
          <a:p>
            <a:r>
              <a:rPr lang="en-US" dirty="0" smtClean="0"/>
              <a:t>	A</a:t>
            </a:r>
            <a:r>
              <a:rPr lang="en-US" dirty="0"/>
              <a:t>) </a:t>
            </a:r>
            <a:r>
              <a:rPr lang="en-US" dirty="0" err="1"/>
              <a:t>isomerases</a:t>
            </a:r>
            <a:r>
              <a:rPr lang="en-US" dirty="0"/>
              <a:t>.</a:t>
            </a:r>
          </a:p>
          <a:p>
            <a:r>
              <a:rPr lang="en-US" dirty="0" smtClean="0"/>
              <a:t>	B</a:t>
            </a:r>
            <a:r>
              <a:rPr lang="en-US" dirty="0"/>
              <a:t>) </a:t>
            </a:r>
            <a:r>
              <a:rPr lang="en-US" dirty="0" err="1"/>
              <a:t>lyases</a:t>
            </a:r>
            <a:r>
              <a:rPr lang="en-US" dirty="0"/>
              <a:t>.</a:t>
            </a:r>
          </a:p>
          <a:p>
            <a:r>
              <a:rPr lang="en-US" dirty="0" smtClean="0"/>
              <a:t>	C</a:t>
            </a:r>
            <a:r>
              <a:rPr lang="en-US" dirty="0"/>
              <a:t>) ligases.</a:t>
            </a:r>
          </a:p>
          <a:p>
            <a:r>
              <a:rPr lang="en-US" dirty="0" smtClean="0"/>
              <a:t>	D</a:t>
            </a:r>
            <a:r>
              <a:rPr lang="en-US" dirty="0"/>
              <a:t>) </a:t>
            </a:r>
            <a:r>
              <a:rPr lang="en-US" dirty="0" smtClean="0"/>
              <a:t>hydrolases.</a:t>
            </a:r>
            <a:endParaRPr lang="en-US" dirty="0"/>
          </a:p>
          <a:p>
            <a:r>
              <a:rPr lang="en-US" dirty="0" smtClean="0"/>
              <a:t>	E</a:t>
            </a:r>
            <a:r>
              <a:rPr lang="en-US" dirty="0"/>
              <a:t>) Both c and d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2.  Which </a:t>
            </a:r>
            <a:r>
              <a:rPr lang="en-US" dirty="0"/>
              <a:t>is </a:t>
            </a:r>
            <a:r>
              <a:rPr lang="en-US" dirty="0" smtClean="0"/>
              <a:t>an appropriate experiment </a:t>
            </a:r>
            <a:r>
              <a:rPr lang="en-US" dirty="0"/>
              <a:t>to analyze an enzyme-catalyzed reaction?</a:t>
            </a:r>
          </a:p>
          <a:p>
            <a:r>
              <a:rPr lang="en-US" dirty="0" smtClean="0"/>
              <a:t>     A</a:t>
            </a:r>
            <a:r>
              <a:rPr lang="en-US" dirty="0"/>
              <a:t>) Substrate concentration is constant and the </a:t>
            </a:r>
            <a:r>
              <a:rPr lang="en-US" dirty="0" smtClean="0"/>
              <a:t>initial rate </a:t>
            </a:r>
            <a:r>
              <a:rPr lang="en-US" dirty="0"/>
              <a:t>is measured at </a:t>
            </a:r>
            <a:r>
              <a:rPr lang="en-US" dirty="0" smtClean="0"/>
              <a:t>  </a:t>
            </a:r>
          </a:p>
          <a:p>
            <a:r>
              <a:rPr lang="en-US" dirty="0"/>
              <a:t> </a:t>
            </a:r>
            <a:r>
              <a:rPr lang="en-US" dirty="0" smtClean="0"/>
              <a:t>            different concentrations </a:t>
            </a:r>
            <a:r>
              <a:rPr lang="en-US" dirty="0"/>
              <a:t>of enzyme.</a:t>
            </a:r>
          </a:p>
          <a:p>
            <a:r>
              <a:rPr lang="en-US" dirty="0"/>
              <a:t> </a:t>
            </a:r>
            <a:r>
              <a:rPr lang="en-US" dirty="0" smtClean="0"/>
              <a:t>    B</a:t>
            </a:r>
            <a:r>
              <a:rPr lang="en-US" dirty="0"/>
              <a:t>) Enzyme concentration is constant and the </a:t>
            </a:r>
            <a:r>
              <a:rPr lang="en-US" dirty="0" smtClean="0"/>
              <a:t>initial rate </a:t>
            </a:r>
            <a:r>
              <a:rPr lang="en-US" dirty="0"/>
              <a:t>is measured at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different substrate </a:t>
            </a:r>
            <a:r>
              <a:rPr lang="en-US" dirty="0"/>
              <a:t>concentrations.</a:t>
            </a:r>
          </a:p>
          <a:p>
            <a:r>
              <a:rPr lang="en-US" dirty="0" smtClean="0"/>
              <a:t>     C) Substrate concentration is constant and the half-maximal rate is measured </a:t>
            </a:r>
          </a:p>
          <a:p>
            <a:r>
              <a:rPr lang="en-US" dirty="0"/>
              <a:t>	</a:t>
            </a:r>
            <a:r>
              <a:rPr lang="en-US" dirty="0" smtClean="0"/>
              <a:t>at different concentrations of enzyme.</a:t>
            </a:r>
          </a:p>
          <a:p>
            <a:r>
              <a:rPr lang="en-US" dirty="0" smtClean="0"/>
              <a:t>     D) Enzyme concentration is constant and the half-maximal rate is measured at </a:t>
            </a:r>
          </a:p>
          <a:p>
            <a:r>
              <a:rPr lang="en-US" dirty="0" smtClean="0"/>
              <a:t>	different substrate concentrations.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01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 low [S], the second order rate constant is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cat</a:t>
            </a:r>
            <a:r>
              <a:rPr lang="en-US" dirty="0" smtClean="0"/>
              <a:t>/K</a:t>
            </a:r>
            <a:r>
              <a:rPr lang="en-US" baseline="-25000" dirty="0" smtClean="0"/>
              <a:t>m</a:t>
            </a:r>
          </a:p>
          <a:p>
            <a:r>
              <a:rPr lang="en-US" dirty="0" smtClean="0"/>
              <a:t>Efficient enzymes have large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cat</a:t>
            </a:r>
            <a:r>
              <a:rPr lang="en-US" dirty="0" smtClean="0"/>
              <a:t>/K</a:t>
            </a:r>
            <a:r>
              <a:rPr lang="en-US" baseline="-25000" dirty="0" smtClean="0"/>
              <a:t>m </a:t>
            </a:r>
          </a:p>
          <a:p>
            <a:pPr lvl="1"/>
            <a:r>
              <a:rPr lang="en-US" dirty="0" smtClean="0"/>
              <a:t>Large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cat</a:t>
            </a:r>
            <a:r>
              <a:rPr lang="en-US" dirty="0" smtClean="0"/>
              <a:t> and/or</a:t>
            </a:r>
          </a:p>
          <a:p>
            <a:pPr lvl="1"/>
            <a:r>
              <a:rPr lang="en-US" dirty="0" smtClean="0"/>
              <a:t>Small K</a:t>
            </a:r>
            <a:r>
              <a:rPr lang="en-US" baseline="-25000" dirty="0" smtClean="0"/>
              <a:t>m</a:t>
            </a:r>
          </a:p>
          <a:p>
            <a:r>
              <a:rPr lang="en-US" dirty="0" smtClean="0"/>
              <a:t>Catalytic perfection at 10</a:t>
            </a:r>
            <a:r>
              <a:rPr lang="en-US" baseline="30000" dirty="0" smtClean="0"/>
              <a:t>8</a:t>
            </a:r>
            <a:r>
              <a:rPr lang="en-US" dirty="0" smtClean="0"/>
              <a:t> or 10</a:t>
            </a:r>
            <a:r>
              <a:rPr lang="en-US" baseline="30000" dirty="0" smtClean="0"/>
              <a:t>9</a:t>
            </a:r>
            <a:r>
              <a:rPr lang="en-US" dirty="0" smtClean="0"/>
              <a:t> M</a:t>
            </a:r>
            <a:r>
              <a:rPr lang="en-US" baseline="30000" dirty="0" smtClean="0"/>
              <a:t>-1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Diffusion control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9"/>
          <a:stretch/>
        </p:blipFill>
        <p:spPr bwMode="auto">
          <a:xfrm>
            <a:off x="4648200" y="3657600"/>
            <a:ext cx="3581400" cy="244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15000" y="2047362"/>
                <a:ext cx="1728678" cy="675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𝑐𝑎𝑡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047362"/>
                <a:ext cx="1728678" cy="6757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57800" y="3200400"/>
            <a:ext cx="298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large [S] and small [S]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0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Proficiency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24" y="1600200"/>
            <a:ext cx="640035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992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/>
              <a:t>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E</a:t>
            </a:r>
          </a:p>
          <a:p>
            <a:pPr marL="514350" indent="-514350">
              <a:buAutoNum type="arabicPeriod"/>
            </a:pPr>
            <a:r>
              <a:rPr lang="en-US" dirty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4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85800"/>
            <a:ext cx="8077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When </a:t>
            </a:r>
            <a:r>
              <a:rPr lang="en-US" dirty="0"/>
              <a:t>varying the substrate concentration at a fixed concentration of enzyme it is observed that at low concentrations of substrate the reaction is ________, while at high concentrations of substrate the reaction is ________. </a:t>
            </a:r>
          </a:p>
          <a:p>
            <a:r>
              <a:rPr lang="en-US" dirty="0" smtClean="0"/>
              <a:t>	A</a:t>
            </a:r>
            <a:r>
              <a:rPr lang="en-US" dirty="0"/>
              <a:t>) maximal; initial </a:t>
            </a:r>
          </a:p>
          <a:p>
            <a:r>
              <a:rPr lang="en-US" dirty="0" smtClean="0"/>
              <a:t>	B</a:t>
            </a:r>
            <a:r>
              <a:rPr lang="en-US" dirty="0"/>
              <a:t>) initial; maximal </a:t>
            </a:r>
          </a:p>
          <a:p>
            <a:r>
              <a:rPr lang="en-US" dirty="0" smtClean="0"/>
              <a:t>	C</a:t>
            </a:r>
            <a:r>
              <a:rPr lang="en-US" dirty="0"/>
              <a:t>) second order; first order </a:t>
            </a:r>
          </a:p>
          <a:p>
            <a:r>
              <a:rPr lang="en-US" dirty="0" smtClean="0"/>
              <a:t>	D</a:t>
            </a:r>
            <a:r>
              <a:rPr lang="en-US" dirty="0"/>
              <a:t>) first order; second order </a:t>
            </a:r>
          </a:p>
          <a:p>
            <a:r>
              <a:rPr lang="en-US" dirty="0" smtClean="0"/>
              <a:t>	E</a:t>
            </a:r>
            <a:r>
              <a:rPr lang="en-US" dirty="0"/>
              <a:t>) first order; zero order </a:t>
            </a:r>
          </a:p>
          <a:p>
            <a:r>
              <a:rPr lang="en-US" dirty="0" smtClean="0"/>
              <a:t>4. What </a:t>
            </a:r>
            <a:r>
              <a:rPr lang="en-US" dirty="0"/>
              <a:t>is the shape of a typical plot of initial rate vs. substrate concentration for an enzyme catalyzed reaction that follows </a:t>
            </a:r>
            <a:r>
              <a:rPr lang="en-US" dirty="0" err="1"/>
              <a:t>Michaelis-Menton</a:t>
            </a:r>
            <a:r>
              <a:rPr lang="en-US" dirty="0"/>
              <a:t> kinetics?</a:t>
            </a:r>
          </a:p>
          <a:p>
            <a:r>
              <a:rPr lang="en-US" dirty="0" smtClean="0"/>
              <a:t>	A</a:t>
            </a:r>
            <a:r>
              <a:rPr lang="en-US" dirty="0"/>
              <a:t>) Sigmoidal.</a:t>
            </a:r>
          </a:p>
          <a:p>
            <a:r>
              <a:rPr lang="en-US" dirty="0" smtClean="0"/>
              <a:t>	B</a:t>
            </a:r>
            <a:r>
              <a:rPr lang="en-US" dirty="0"/>
              <a:t>) Parabolic.</a:t>
            </a:r>
          </a:p>
          <a:p>
            <a:r>
              <a:rPr lang="en-US" dirty="0" smtClean="0"/>
              <a:t>	C</a:t>
            </a:r>
            <a:r>
              <a:rPr lang="en-US" dirty="0"/>
              <a:t>) Sinusoidal.</a:t>
            </a:r>
          </a:p>
          <a:p>
            <a:r>
              <a:rPr lang="en-US" dirty="0" smtClean="0"/>
              <a:t>	D</a:t>
            </a:r>
            <a:r>
              <a:rPr lang="en-US" dirty="0"/>
              <a:t>) Bell curve.</a:t>
            </a:r>
          </a:p>
          <a:p>
            <a:r>
              <a:rPr lang="en-US" dirty="0" smtClean="0"/>
              <a:t>	E</a:t>
            </a:r>
            <a:r>
              <a:rPr lang="en-US" dirty="0"/>
              <a:t>) Hyperbolic.</a:t>
            </a:r>
          </a:p>
          <a:p>
            <a:r>
              <a:rPr lang="en-US" dirty="0" smtClean="0"/>
              <a:t>5. The </a:t>
            </a:r>
            <a:r>
              <a:rPr lang="en-US" dirty="0"/>
              <a:t>time that is required for an enzyme to convert one substrate molecule into one product molecule is </a:t>
            </a:r>
          </a:p>
          <a:p>
            <a:r>
              <a:rPr lang="en-US" dirty="0" smtClean="0"/>
              <a:t>	A</a:t>
            </a:r>
            <a:r>
              <a:rPr lang="en-US" dirty="0"/>
              <a:t>) Km.</a:t>
            </a:r>
          </a:p>
          <a:p>
            <a:r>
              <a:rPr lang="en-US" dirty="0" smtClean="0"/>
              <a:t>	B</a:t>
            </a:r>
            <a:r>
              <a:rPr lang="en-US" dirty="0"/>
              <a:t>) </a:t>
            </a:r>
            <a:r>
              <a:rPr lang="en-US" dirty="0" err="1"/>
              <a:t>kcat</a:t>
            </a:r>
            <a:r>
              <a:rPr lang="en-US" dirty="0"/>
              <a:t>.</a:t>
            </a:r>
          </a:p>
          <a:p>
            <a:r>
              <a:rPr lang="en-US" dirty="0" smtClean="0"/>
              <a:t>	C</a:t>
            </a:r>
            <a:r>
              <a:rPr lang="en-US" dirty="0"/>
              <a:t>) 1/Km.</a:t>
            </a:r>
          </a:p>
          <a:p>
            <a:r>
              <a:rPr lang="en-US" dirty="0" smtClean="0"/>
              <a:t>	D</a:t>
            </a:r>
            <a:r>
              <a:rPr lang="en-US" dirty="0"/>
              <a:t>) 1/</a:t>
            </a:r>
            <a:r>
              <a:rPr lang="en-US" dirty="0" err="1"/>
              <a:t>kcat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Biocatalyst—active site</a:t>
            </a:r>
          </a:p>
          <a:p>
            <a:r>
              <a:rPr lang="en-US" dirty="0" smtClean="0"/>
              <a:t>Proteins</a:t>
            </a:r>
          </a:p>
          <a:p>
            <a:r>
              <a:rPr lang="en-US" dirty="0" smtClean="0"/>
              <a:t>Substrate</a:t>
            </a:r>
          </a:p>
          <a:p>
            <a:r>
              <a:rPr lang="en-US" dirty="0" smtClean="0"/>
              <a:t>Reaction specificity</a:t>
            </a:r>
          </a:p>
          <a:p>
            <a:r>
              <a:rPr lang="en-US" dirty="0" err="1" smtClean="0"/>
              <a:t>Stereospecificity</a:t>
            </a:r>
            <a:endParaRPr lang="en-US" dirty="0" smtClean="0"/>
          </a:p>
          <a:p>
            <a:r>
              <a:rPr lang="en-US" dirty="0" smtClean="0"/>
              <a:t>Coupled reactions</a:t>
            </a:r>
          </a:p>
          <a:p>
            <a:r>
              <a:rPr lang="en-US" dirty="0" smtClean="0"/>
              <a:t>Regulation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1208"/>
            <a:ext cx="2974975" cy="329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52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Oxidoreductase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Transferase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72895"/>
            <a:ext cx="2133600" cy="21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5638800" cy="144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5486400" cy="164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42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Hydrolase</a:t>
            </a:r>
          </a:p>
          <a:p>
            <a:pPr marL="514350" indent="-514350">
              <a:buAutoNum type="arabicPeriod" startAt="3"/>
            </a:pPr>
            <a:endParaRPr lang="en-US" dirty="0"/>
          </a:p>
          <a:p>
            <a:pPr marL="514350" indent="-514350">
              <a:buAutoNum type="arabicPeriod" startAt="3"/>
            </a:pPr>
            <a:endParaRPr lang="en-US" dirty="0" smtClean="0"/>
          </a:p>
          <a:p>
            <a:pPr marL="514350" indent="-514350">
              <a:buAutoNum type="arabicPeriod" startAt="3"/>
            </a:pPr>
            <a:endParaRPr lang="en-US" dirty="0"/>
          </a:p>
          <a:p>
            <a:pPr marL="514350" indent="-514350">
              <a:buAutoNum type="arabicPeriod" startAt="3"/>
            </a:pPr>
            <a:r>
              <a:rPr lang="en-US" dirty="0" err="1" smtClean="0"/>
              <a:t>Lyase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72895"/>
            <a:ext cx="2133600" cy="21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5410200" cy="132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4953000" cy="167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04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5.  </a:t>
            </a:r>
            <a:r>
              <a:rPr lang="en-US" dirty="0" err="1" smtClean="0"/>
              <a:t>Isomerase</a:t>
            </a:r>
            <a:endParaRPr lang="en-US" dirty="0" smtClean="0"/>
          </a:p>
          <a:p>
            <a:pPr marL="514350" indent="-514350">
              <a:buAutoNum type="arabicPeriod" startAt="3"/>
            </a:pPr>
            <a:endParaRPr lang="en-US" dirty="0"/>
          </a:p>
          <a:p>
            <a:pPr marL="514350" indent="-514350">
              <a:buAutoNum type="arabicPeriod" startAt="3"/>
            </a:pPr>
            <a:endParaRPr lang="en-US" dirty="0" smtClean="0"/>
          </a:p>
          <a:p>
            <a:pPr marL="514350" indent="-514350">
              <a:buAutoNum type="arabicPeriod" startAt="3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6.  Ligase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72895"/>
            <a:ext cx="2133600" cy="21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4305300" cy="154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35" y="4876800"/>
            <a:ext cx="457966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83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fast an enzyme catalyzed reaction goes</a:t>
            </a:r>
          </a:p>
          <a:p>
            <a:r>
              <a:rPr lang="en-US" dirty="0" smtClean="0"/>
              <a:t>Why study enzyme kinetics?</a:t>
            </a:r>
          </a:p>
          <a:p>
            <a:pPr lvl="1"/>
            <a:r>
              <a:rPr lang="en-US" dirty="0" smtClean="0"/>
              <a:t>Helps us understand mechanism of enzyme (how it works)</a:t>
            </a:r>
          </a:p>
          <a:p>
            <a:pPr lvl="1"/>
            <a:r>
              <a:rPr lang="en-US" dirty="0" smtClean="0"/>
              <a:t>Investigation of mutations in metabolic pathways</a:t>
            </a:r>
          </a:p>
          <a:p>
            <a:pPr lvl="1"/>
            <a:r>
              <a:rPr lang="en-US" dirty="0" smtClean="0"/>
              <a:t>Understanding of regulation of biochemical reactions (up or down regulation of catalyst)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5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mechanism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Enzyme Catalyzed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do we measure kinetics experimentally?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883648"/>
              </p:ext>
            </p:extLst>
          </p:nvPr>
        </p:nvGraphicFramePr>
        <p:xfrm>
          <a:off x="2743200" y="2362200"/>
          <a:ext cx="336046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S ChemDraw Drawing" r:id="rId3" imgW="1945768" imgH="220590" progId="ChemDraw.Document.6.0">
                  <p:embed/>
                </p:oleObj>
              </mc:Choice>
              <mc:Fallback>
                <p:oleObj name="CS ChemDraw Drawing" r:id="rId3" imgW="1945768" imgH="2205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2362200"/>
                        <a:ext cx="336046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603548"/>
              </p:ext>
            </p:extLst>
          </p:nvPr>
        </p:nvGraphicFramePr>
        <p:xfrm>
          <a:off x="1219200" y="3505200"/>
          <a:ext cx="7479644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S ChemDraw Drawing" r:id="rId5" imgW="5414275" imgH="220590" progId="ChemDraw.Document.6.0">
                  <p:embed/>
                </p:oleObj>
              </mc:Choice>
              <mc:Fallback>
                <p:oleObj name="CS ChemDraw Drawing" r:id="rId5" imgW="5414275" imgH="2205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3505200"/>
                        <a:ext cx="7479644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464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547</Words>
  <Application>Microsoft Office PowerPoint</Application>
  <PresentationFormat>On-screen Show (4:3)</PresentationFormat>
  <Paragraphs>144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CS ChemDraw Drawing</vt:lpstr>
      <vt:lpstr>Enzyme Kinetics</vt:lpstr>
      <vt:lpstr>Questions</vt:lpstr>
      <vt:lpstr>PowerPoint Presentation</vt:lpstr>
      <vt:lpstr>Enzymes</vt:lpstr>
      <vt:lpstr>Enzyme Classes</vt:lpstr>
      <vt:lpstr>Enzyme Classes</vt:lpstr>
      <vt:lpstr>Enzyme Classes</vt:lpstr>
      <vt:lpstr>Enzyme Kinetics</vt:lpstr>
      <vt:lpstr>Simple Mechanisms</vt:lpstr>
      <vt:lpstr>Chemical Kinetics</vt:lpstr>
      <vt:lpstr>Chemical Kinetics</vt:lpstr>
      <vt:lpstr>Enzyme Kinetics</vt:lpstr>
      <vt:lpstr>Enzyme Kinetics</vt:lpstr>
      <vt:lpstr>Interpretation of Shape</vt:lpstr>
      <vt:lpstr>Michaelis-Menton Kinetics </vt:lpstr>
      <vt:lpstr>Kinetic Parameters</vt:lpstr>
      <vt:lpstr>Maximum Velocity and  Catalytic Constant</vt:lpstr>
      <vt:lpstr>Michaelis Constant</vt:lpstr>
      <vt:lpstr>Questions</vt:lpstr>
      <vt:lpstr>Enzyme Efficiency</vt:lpstr>
      <vt:lpstr>Catalytic Proficiency</vt:lpstr>
      <vt:lpstr>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 Kinetics</dc:title>
  <dc:creator>Burlingham, Benjamin Todd</dc:creator>
  <cp:lastModifiedBy>Burlingham, Benjamin Todd</cp:lastModifiedBy>
  <cp:revision>16</cp:revision>
  <dcterms:created xsi:type="dcterms:W3CDTF">2013-01-17T21:22:36Z</dcterms:created>
  <dcterms:modified xsi:type="dcterms:W3CDTF">2013-01-30T13:30:47Z</dcterms:modified>
</cp:coreProperties>
</file>