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5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4" r:id="rId19"/>
    <p:sldId id="282" r:id="rId20"/>
    <p:sldId id="285" r:id="rId21"/>
    <p:sldId id="286" r:id="rId22"/>
    <p:sldId id="287" r:id="rId23"/>
    <p:sldId id="26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04990-8EC0-4C25-8854-4FEE5096FBFD}" type="datetimeFigureOut">
              <a:rPr lang="en-US" smtClean="0"/>
              <a:t>1/28/2013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53AF5-F11F-4103-B80F-5459F6D2A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370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04990-8EC0-4C25-8854-4FEE5096FBFD}" type="datetimeFigureOut">
              <a:rPr lang="en-US" smtClean="0"/>
              <a:t>1/28/2013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53AF5-F11F-4103-B80F-5459F6D2A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966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04990-8EC0-4C25-8854-4FEE5096FBFD}" type="datetimeFigureOut">
              <a:rPr lang="en-US" smtClean="0"/>
              <a:t>1/28/2013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53AF5-F11F-4103-B80F-5459F6D2A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337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04990-8EC0-4C25-8854-4FEE5096FBFD}" type="datetimeFigureOut">
              <a:rPr lang="en-US" smtClean="0"/>
              <a:t>1/28/2013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53AF5-F11F-4103-B80F-5459F6D2A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763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04990-8EC0-4C25-8854-4FEE5096FBFD}" type="datetimeFigureOut">
              <a:rPr lang="en-US" smtClean="0"/>
              <a:t>1/28/2013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53AF5-F11F-4103-B80F-5459F6D2A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807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04990-8EC0-4C25-8854-4FEE5096FBFD}" type="datetimeFigureOut">
              <a:rPr lang="en-US" smtClean="0"/>
              <a:t>1/28/2013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53AF5-F11F-4103-B80F-5459F6D2A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659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04990-8EC0-4C25-8854-4FEE5096FBFD}" type="datetimeFigureOut">
              <a:rPr lang="en-US" smtClean="0"/>
              <a:t>1/28/2013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53AF5-F11F-4103-B80F-5459F6D2A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318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04990-8EC0-4C25-8854-4FEE5096FBFD}" type="datetimeFigureOut">
              <a:rPr lang="en-US" smtClean="0"/>
              <a:t>1/28/2013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53AF5-F11F-4103-B80F-5459F6D2A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03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04990-8EC0-4C25-8854-4FEE5096FBFD}" type="datetimeFigureOut">
              <a:rPr lang="en-US" smtClean="0"/>
              <a:t>1/28/2013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53AF5-F11F-4103-B80F-5459F6D2A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912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04990-8EC0-4C25-8854-4FEE5096FBFD}" type="datetimeFigureOut">
              <a:rPr lang="en-US" smtClean="0"/>
              <a:t>1/28/2013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53AF5-F11F-4103-B80F-5459F6D2A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828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04990-8EC0-4C25-8854-4FEE5096FBFD}" type="datetimeFigureOut">
              <a:rPr lang="en-US" smtClean="0"/>
              <a:t>1/28/2013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53AF5-F11F-4103-B80F-5459F6D2A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068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B04990-8EC0-4C25-8854-4FEE5096FBFD}" type="datetimeFigureOut">
              <a:rPr lang="en-US" smtClean="0"/>
              <a:t>1/28/2013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053AF5-F11F-4103-B80F-5459F6D2A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150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Enzyme </a:t>
            </a:r>
            <a:r>
              <a:rPr lang="en-US" dirty="0" smtClean="0"/>
              <a:t>Mechanisms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C483 Spring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6073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Transition State Binding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953000"/>
            <a:ext cx="4953000" cy="12192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Transition State Analogs</a:t>
            </a:r>
          </a:p>
          <a:p>
            <a:r>
              <a:rPr lang="en-US" dirty="0" smtClean="0"/>
              <a:t>Actually, high energy intermediate analog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47800"/>
            <a:ext cx="6019800" cy="2596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895600"/>
            <a:ext cx="3505200" cy="3551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07370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Designing a Transition State Analog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801" y="1600200"/>
            <a:ext cx="8092398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95689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Binding of Transition State Analog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6400"/>
            <a:ext cx="8229600" cy="4167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28530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Binding Catalysis and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572000" cy="4525963"/>
          </a:xfrm>
        </p:spPr>
        <p:txBody>
          <a:bodyPr/>
          <a:lstStyle/>
          <a:p>
            <a:r>
              <a:rPr lang="en-US" dirty="0" smtClean="0"/>
              <a:t>Some </a:t>
            </a:r>
            <a:r>
              <a:rPr lang="en-US" dirty="0" err="1"/>
              <a:t>s</a:t>
            </a:r>
            <a:r>
              <a:rPr lang="en-US" dirty="0" err="1" smtClean="0"/>
              <a:t>idechains</a:t>
            </a:r>
            <a:r>
              <a:rPr lang="en-US" dirty="0" smtClean="0"/>
              <a:t> occur often in active site</a:t>
            </a:r>
          </a:p>
          <a:p>
            <a:r>
              <a:rPr lang="en-US" dirty="0" smtClean="0"/>
              <a:t>From previous slide, polar and charged amino acids make specific contacts</a:t>
            </a:r>
          </a:p>
          <a:p>
            <a:r>
              <a:rPr lang="en-US" dirty="0" smtClean="0"/>
              <a:t>Charge/charge, H-bond, </a:t>
            </a:r>
            <a:r>
              <a:rPr lang="en-US" dirty="0" err="1" smtClean="0"/>
              <a:t>etc</a:t>
            </a:r>
            <a:endParaRPr lang="en-US" dirty="0" smtClean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905000"/>
            <a:ext cx="2729272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55217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…Chemical Catalysis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267200" cy="4525963"/>
          </a:xfrm>
        </p:spPr>
        <p:txBody>
          <a:bodyPr/>
          <a:lstStyle/>
          <a:p>
            <a:r>
              <a:rPr lang="en-US" dirty="0" smtClean="0"/>
              <a:t>The same </a:t>
            </a:r>
            <a:r>
              <a:rPr lang="en-US" dirty="0" err="1" smtClean="0"/>
              <a:t>sidechains</a:t>
            </a:r>
            <a:r>
              <a:rPr lang="en-US" dirty="0" smtClean="0"/>
              <a:t> that bind can </a:t>
            </a:r>
            <a:r>
              <a:rPr lang="en-US" dirty="0" err="1" smtClean="0"/>
              <a:t>ofter</a:t>
            </a:r>
            <a:r>
              <a:rPr lang="en-US" dirty="0" smtClean="0"/>
              <a:t> conduct proton transfers</a:t>
            </a:r>
          </a:p>
          <a:p>
            <a:r>
              <a:rPr lang="en-US" dirty="0" smtClean="0"/>
              <a:t>Acid-Base Catalysis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828800"/>
            <a:ext cx="3200400" cy="3611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78050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Acid-Base Catalysis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US" dirty="0" smtClean="0"/>
              <a:t>H</a:t>
            </a:r>
            <a:r>
              <a:rPr lang="en-US" baseline="30000" dirty="0" smtClean="0"/>
              <a:t>+</a:t>
            </a:r>
            <a:r>
              <a:rPr lang="en-US" dirty="0" smtClean="0"/>
              <a:t> and HO</a:t>
            </a:r>
            <a:r>
              <a:rPr lang="en-US" baseline="30000" dirty="0" smtClean="0"/>
              <a:t>-</a:t>
            </a:r>
            <a:r>
              <a:rPr lang="en-US" dirty="0" smtClean="0"/>
              <a:t> are “specific acid/base” and depend on pH</a:t>
            </a:r>
          </a:p>
          <a:p>
            <a:r>
              <a:rPr lang="en-US" dirty="0" smtClean="0"/>
              <a:t>Amino acid </a:t>
            </a:r>
            <a:r>
              <a:rPr lang="en-US" dirty="0" err="1" smtClean="0"/>
              <a:t>sidechains</a:t>
            </a:r>
            <a:r>
              <a:rPr lang="en-US" dirty="0" smtClean="0"/>
              <a:t> are general acid-base, and can conduct reactions inside active site pocket that aren‘t possible in solution</a:t>
            </a:r>
            <a:endParaRPr lang="en-US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584" y="3942650"/>
            <a:ext cx="5638800" cy="825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584" y="4800600"/>
            <a:ext cx="5410200" cy="1665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752600" y="3942650"/>
            <a:ext cx="5867400" cy="7055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752600" y="4768122"/>
            <a:ext cx="5776784" cy="1698007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3554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Covalent Catalysis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Active site nucleophile</a:t>
            </a:r>
          </a:p>
          <a:p>
            <a:r>
              <a:rPr lang="en-US" dirty="0" smtClean="0"/>
              <a:t>Group transfer reaction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971800"/>
            <a:ext cx="7086600" cy="1989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80436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 affects Enzyme Catalysis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68" y="2438400"/>
            <a:ext cx="5029200" cy="2407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598027"/>
            <a:ext cx="3505200" cy="2456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0" y="5638800"/>
            <a:ext cx="64849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Propose possible explanations of pH profile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202522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52400"/>
            <a:ext cx="2292350" cy="658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83903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Case Study: </a:t>
            </a:r>
            <a:br>
              <a:rPr lang="en-US" dirty="0" smtClean="0"/>
            </a:br>
            <a:r>
              <a:rPr lang="en-US" dirty="0" smtClean="0"/>
              <a:t>Diffusion Controlled Enzymes</a:t>
            </a:r>
            <a:endParaRPr lang="en-US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52531"/>
            <a:ext cx="8229600" cy="322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9482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1022" y="1295400"/>
            <a:ext cx="8001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1. </a:t>
            </a:r>
            <a:r>
              <a:rPr lang="en-US" dirty="0"/>
              <a:t>Replacement of the amino acid ________ at or near an active site of an enzyme is more likely to change enzyme activity than the replacement of ________ at or near the active site.</a:t>
            </a:r>
          </a:p>
          <a:p>
            <a:r>
              <a:rPr lang="en-US" dirty="0"/>
              <a:t>A) </a:t>
            </a:r>
            <a:r>
              <a:rPr lang="en-US" dirty="0" err="1"/>
              <a:t>histidine</a:t>
            </a:r>
            <a:r>
              <a:rPr lang="en-US" dirty="0"/>
              <a:t>; </a:t>
            </a:r>
            <a:r>
              <a:rPr lang="en-US" dirty="0" err="1"/>
              <a:t>leucine</a:t>
            </a:r>
            <a:endParaRPr lang="en-US" dirty="0"/>
          </a:p>
          <a:p>
            <a:r>
              <a:rPr lang="en-US" dirty="0"/>
              <a:t>B) </a:t>
            </a:r>
            <a:r>
              <a:rPr lang="en-US" dirty="0" err="1"/>
              <a:t>leucine</a:t>
            </a:r>
            <a:r>
              <a:rPr lang="en-US" dirty="0"/>
              <a:t>; </a:t>
            </a:r>
            <a:r>
              <a:rPr lang="en-US" dirty="0" err="1"/>
              <a:t>histidine</a:t>
            </a:r>
            <a:endParaRPr lang="en-US" dirty="0"/>
          </a:p>
          <a:p>
            <a:r>
              <a:rPr lang="en-US" dirty="0"/>
              <a:t>C) </a:t>
            </a:r>
            <a:r>
              <a:rPr lang="en-US" dirty="0" err="1"/>
              <a:t>leucine</a:t>
            </a:r>
            <a:r>
              <a:rPr lang="en-US" dirty="0"/>
              <a:t>; isoleucine</a:t>
            </a:r>
          </a:p>
          <a:p>
            <a:r>
              <a:rPr lang="en-US" dirty="0"/>
              <a:t>D) </a:t>
            </a:r>
            <a:r>
              <a:rPr lang="en-US" dirty="0" err="1"/>
              <a:t>histidine</a:t>
            </a:r>
            <a:r>
              <a:rPr lang="en-US" dirty="0"/>
              <a:t>; aspartate</a:t>
            </a:r>
          </a:p>
          <a:p>
            <a:endParaRPr lang="en-US" dirty="0" smtClean="0"/>
          </a:p>
          <a:p>
            <a:r>
              <a:rPr lang="en-US" dirty="0" smtClean="0"/>
              <a:t>2. </a:t>
            </a:r>
            <a:r>
              <a:rPr lang="en-US" dirty="0"/>
              <a:t>The following pH dependence was found for the activity of a certain enzyme-catalyzed reaction</a:t>
            </a:r>
            <a:r>
              <a:rPr lang="en-US" dirty="0" smtClean="0"/>
              <a:t>. </a:t>
            </a:r>
            <a:r>
              <a:rPr lang="en-US" dirty="0"/>
              <a:t>If it is known that the only two </a:t>
            </a:r>
            <a:r>
              <a:rPr lang="en-US" dirty="0" err="1"/>
              <a:t>ionizable</a:t>
            </a:r>
            <a:r>
              <a:rPr lang="en-US" dirty="0"/>
              <a:t> residues in the active site are both glutamates, which conclusion can be drawn? </a:t>
            </a:r>
          </a:p>
          <a:p>
            <a:r>
              <a:rPr lang="en-US" dirty="0" smtClean="0"/>
              <a:t>A</a:t>
            </a:r>
            <a:r>
              <a:rPr lang="en-US" dirty="0"/>
              <a:t>) The glutamates have different microenvironments which cause their </a:t>
            </a:r>
            <a:r>
              <a:rPr lang="en-US" dirty="0" err="1"/>
              <a:t>pKa's</a:t>
            </a:r>
            <a:r>
              <a:rPr lang="en-US" dirty="0"/>
              <a:t> to differ. </a:t>
            </a:r>
          </a:p>
          <a:p>
            <a:r>
              <a:rPr lang="en-US" dirty="0"/>
              <a:t>B) One of the glutamates must be </a:t>
            </a:r>
            <a:r>
              <a:rPr lang="en-US" dirty="0" err="1"/>
              <a:t>amidated</a:t>
            </a:r>
            <a:r>
              <a:rPr lang="en-US" dirty="0"/>
              <a:t>. </a:t>
            </a:r>
          </a:p>
          <a:p>
            <a:r>
              <a:rPr lang="en-US" dirty="0"/>
              <a:t>C) Both glutamates have a </a:t>
            </a:r>
            <a:r>
              <a:rPr lang="en-US" dirty="0" err="1"/>
              <a:t>pKa</a:t>
            </a:r>
            <a:r>
              <a:rPr lang="en-US" dirty="0"/>
              <a:t> equal to 5.0. </a:t>
            </a:r>
          </a:p>
          <a:p>
            <a:r>
              <a:rPr lang="en-US" dirty="0"/>
              <a:t>D) Both glutamates are deprotonated during the reaction.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422" y="5029200"/>
            <a:ext cx="2895600" cy="121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96272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Triose Phosphate </a:t>
            </a:r>
            <a:r>
              <a:rPr lang="en-US" dirty="0" err="1" smtClean="0"/>
              <a:t>Isomerase</a:t>
            </a:r>
            <a:endParaRPr lang="en-US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4572000" cy="2217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2419" y="2971799"/>
            <a:ext cx="2971800" cy="2930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58024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Mechanism</a:t>
            </a:r>
            <a:endParaRPr lang="en-US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143000"/>
            <a:ext cx="6858000" cy="5212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00600" y="5105399"/>
            <a:ext cx="373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Be able to explain catalytic function of AA in each step of a mechanism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203071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Superoxide Dismutase:  </a:t>
            </a:r>
            <a:br>
              <a:rPr lang="en-US" dirty="0" smtClean="0"/>
            </a:br>
            <a:r>
              <a:rPr lang="en-US" dirty="0" smtClean="0"/>
              <a:t>Better than Diffusion!</a:t>
            </a: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52600"/>
            <a:ext cx="5029200" cy="1142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0"/>
            <a:ext cx="4495800" cy="607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191000"/>
            <a:ext cx="5181600" cy="566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785551"/>
            <a:ext cx="3352800" cy="3435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43790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A</a:t>
            </a:r>
          </a:p>
          <a:p>
            <a:pPr marL="514350" indent="-514350">
              <a:buAutoNum type="arabicPeriod"/>
            </a:pPr>
            <a:r>
              <a:rPr lang="en-US" dirty="0"/>
              <a:t>A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/>
              <a:t>C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/>
              <a:t>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999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533400"/>
            <a:ext cx="73152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3. </a:t>
            </a:r>
            <a:r>
              <a:rPr lang="en-US" dirty="0"/>
              <a:t>An update of Fischer's lock-and-key theory of enzyme specificity views the ________ as the lock and ________ as the key. </a:t>
            </a:r>
          </a:p>
          <a:p>
            <a:r>
              <a:rPr lang="en-US" dirty="0"/>
              <a:t>A) enzyme; substrate </a:t>
            </a:r>
          </a:p>
          <a:p>
            <a:r>
              <a:rPr lang="en-US" dirty="0"/>
              <a:t>B) substrate; enzyme </a:t>
            </a:r>
          </a:p>
          <a:p>
            <a:r>
              <a:rPr lang="en-US" dirty="0"/>
              <a:t>C) enzyme; transition state </a:t>
            </a:r>
          </a:p>
          <a:p>
            <a:r>
              <a:rPr lang="en-US" dirty="0"/>
              <a:t>D) transition state; enzyme </a:t>
            </a:r>
          </a:p>
          <a:p>
            <a:r>
              <a:rPr lang="en-US" dirty="0"/>
              <a:t>E) substrate; transition state </a:t>
            </a:r>
          </a:p>
          <a:p>
            <a:endParaRPr lang="en-US" dirty="0" smtClean="0"/>
          </a:p>
          <a:p>
            <a:r>
              <a:rPr lang="en-US" dirty="0" smtClean="0"/>
              <a:t>4. </a:t>
            </a:r>
            <a:r>
              <a:rPr lang="en-US" dirty="0"/>
              <a:t>One reason the proximity effect enhances catalysis is because</a:t>
            </a:r>
          </a:p>
          <a:p>
            <a:r>
              <a:rPr lang="en-US" dirty="0"/>
              <a:t>A) the effective molarity of reactive substrate groups increases.</a:t>
            </a:r>
          </a:p>
          <a:p>
            <a:r>
              <a:rPr lang="en-US" dirty="0"/>
              <a:t>B) the enzyme changes conformation to more readily accept the substrate as it approaches the active site.</a:t>
            </a:r>
          </a:p>
          <a:p>
            <a:r>
              <a:rPr lang="en-US" dirty="0"/>
              <a:t>C) the active site becomes smaller.</a:t>
            </a:r>
          </a:p>
          <a:p>
            <a:r>
              <a:rPr lang="en-US" dirty="0"/>
              <a:t>D) the catalytic triad in the active site becomes more flexible.</a:t>
            </a:r>
          </a:p>
          <a:p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23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Mechanisms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Four major mechanisms—any or all may be used in a given enzyme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Binding Mechanisms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Proximity effect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Transition State Stabilization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Chemical Mechanisms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Acid-base catalysis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Covalent Catalysis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9091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Binding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657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Binding based on intermolecular forces</a:t>
            </a:r>
          </a:p>
          <a:p>
            <a:r>
              <a:rPr lang="en-US" dirty="0" smtClean="0"/>
              <a:t>“Lock and Key”</a:t>
            </a:r>
          </a:p>
          <a:p>
            <a:r>
              <a:rPr lang="en-US" dirty="0" smtClean="0"/>
              <a:t>Selectivity</a:t>
            </a:r>
          </a:p>
          <a:p>
            <a:r>
              <a:rPr lang="en-US" dirty="0" smtClean="0"/>
              <a:t>Rate Enhancement</a:t>
            </a:r>
          </a:p>
          <a:p>
            <a:pPr lvl="1"/>
            <a:r>
              <a:rPr lang="en-US" dirty="0" smtClean="0"/>
              <a:t>Effective concentration</a:t>
            </a:r>
          </a:p>
          <a:p>
            <a:pPr lvl="1"/>
            <a:r>
              <a:rPr lang="en-US" dirty="0" smtClean="0"/>
              <a:t>Entropy trap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295400"/>
            <a:ext cx="3429000" cy="3499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24400" y="5257800"/>
            <a:ext cx="40071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Productive orientation of two molecules </a:t>
            </a:r>
          </a:p>
          <a:p>
            <a:r>
              <a:rPr lang="en-US" dirty="0" smtClean="0"/>
              <a:t>in the active site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6696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Effective Molarity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438400" cy="4525963"/>
          </a:xfrm>
        </p:spPr>
        <p:txBody>
          <a:bodyPr/>
          <a:lstStyle/>
          <a:p>
            <a:r>
              <a:rPr lang="en-US" dirty="0" smtClean="0"/>
              <a:t>May be higher than actual molarity possibility</a:t>
            </a:r>
          </a:p>
          <a:p>
            <a:r>
              <a:rPr lang="en-US" dirty="0" smtClean="0"/>
              <a:t>Entropic help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799" y="1371600"/>
            <a:ext cx="5570409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59480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Induced Fit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“Lock and Key” too simplistic</a:t>
            </a:r>
          </a:p>
          <a:p>
            <a:r>
              <a:rPr lang="en-US" dirty="0" smtClean="0"/>
              <a:t>Enzymes are actually somewhat flexible</a:t>
            </a:r>
          </a:p>
          <a:p>
            <a:r>
              <a:rPr lang="en-US" dirty="0" smtClean="0"/>
              <a:t>Substrate specificity comes at catalytic price</a:t>
            </a:r>
          </a:p>
          <a:p>
            <a:r>
              <a:rPr lang="en-US" dirty="0" err="1"/>
              <a:t>k</a:t>
            </a:r>
            <a:r>
              <a:rPr lang="en-US" baseline="-25000" dirty="0" err="1" smtClean="0"/>
              <a:t>cat</a:t>
            </a:r>
            <a:r>
              <a:rPr lang="en-US" dirty="0" smtClean="0"/>
              <a:t> = 10</a:t>
            </a:r>
            <a:r>
              <a:rPr lang="en-US" baseline="30000" dirty="0" smtClean="0"/>
              <a:t>3 </a:t>
            </a:r>
            <a:r>
              <a:rPr lang="en-US" dirty="0" smtClean="0"/>
              <a:t>per second, but worth cost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524000"/>
            <a:ext cx="2362200" cy="4346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943600"/>
            <a:ext cx="4191000" cy="30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7415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Lowering Activation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5410200"/>
            <a:ext cx="8229600" cy="685800"/>
          </a:xfrm>
        </p:spPr>
        <p:txBody>
          <a:bodyPr/>
          <a:lstStyle/>
          <a:p>
            <a:r>
              <a:rPr lang="en-US" dirty="0" smtClean="0"/>
              <a:t>Transition state stabilization is half the story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87475"/>
            <a:ext cx="8534400" cy="387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19836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Weak Binding of Substrate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276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Substrate binding:  too much of a good thing</a:t>
            </a:r>
          </a:p>
          <a:p>
            <a:r>
              <a:rPr lang="en-US" dirty="0" smtClean="0"/>
              <a:t>Thermodynamic pit</a:t>
            </a:r>
          </a:p>
          <a:p>
            <a:r>
              <a:rPr lang="en-US" dirty="0" smtClean="0"/>
              <a:t>K</a:t>
            </a:r>
            <a:r>
              <a:rPr lang="en-US" baseline="-25000" dirty="0" smtClean="0"/>
              <a:t>M</a:t>
            </a:r>
            <a:r>
              <a:rPr lang="en-US" dirty="0" smtClean="0"/>
              <a:t> ~ 10</a:t>
            </a:r>
            <a:r>
              <a:rPr lang="en-US" baseline="30000" dirty="0" smtClean="0"/>
              <a:t>-4</a:t>
            </a:r>
            <a:r>
              <a:rPr lang="en-US" dirty="0" smtClean="0"/>
              <a:t> M</a:t>
            </a:r>
          </a:p>
          <a:p>
            <a:r>
              <a:rPr lang="en-US" dirty="0" smtClean="0"/>
              <a:t>Can be 10</a:t>
            </a:r>
            <a:r>
              <a:rPr lang="en-US" baseline="30000" dirty="0" smtClean="0"/>
              <a:t>-6</a:t>
            </a:r>
            <a:r>
              <a:rPr lang="en-US" dirty="0" smtClean="0"/>
              <a:t> M for cofactors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209800"/>
            <a:ext cx="4653735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5902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</TotalTime>
  <Words>539</Words>
  <Application>Microsoft Office PowerPoint</Application>
  <PresentationFormat>On-screen Show (4:3)</PresentationFormat>
  <Paragraphs>89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Enzyme Mechanisms</vt:lpstr>
      <vt:lpstr>Questions</vt:lpstr>
      <vt:lpstr>PowerPoint Presentation</vt:lpstr>
      <vt:lpstr>Mechanisms</vt:lpstr>
      <vt:lpstr>Binding Energy</vt:lpstr>
      <vt:lpstr>Effective Molarity</vt:lpstr>
      <vt:lpstr>Induced Fit</vt:lpstr>
      <vt:lpstr>Lowering Activation Energy</vt:lpstr>
      <vt:lpstr>Weak Binding of Substrate</vt:lpstr>
      <vt:lpstr>Transition State Binding</vt:lpstr>
      <vt:lpstr>Designing a Transition State Analog</vt:lpstr>
      <vt:lpstr>Binding of Transition State Analog</vt:lpstr>
      <vt:lpstr>Binding Catalysis and …</vt:lpstr>
      <vt:lpstr>…Chemical Catalysis</vt:lpstr>
      <vt:lpstr>General Acid-Base Catalysis</vt:lpstr>
      <vt:lpstr>Covalent Catalysis</vt:lpstr>
      <vt:lpstr>pH affects Enzyme Catalysis</vt:lpstr>
      <vt:lpstr>PowerPoint Presentation</vt:lpstr>
      <vt:lpstr>Case Study:  Diffusion Controlled Enzymes</vt:lpstr>
      <vt:lpstr>Triose Phosphate Isomerase</vt:lpstr>
      <vt:lpstr>Mechanism</vt:lpstr>
      <vt:lpstr>Superoxide Dismutase:   Better than Diffusion!</vt:lpstr>
      <vt:lpstr>Answers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Enzyme Regulation</dc:title>
  <dc:creator>Burlingham, Benjamin Todd</dc:creator>
  <cp:lastModifiedBy>Burlingham, Benjamin Todd</cp:lastModifiedBy>
  <cp:revision>20</cp:revision>
  <dcterms:created xsi:type="dcterms:W3CDTF">2013-01-23T21:28:28Z</dcterms:created>
  <dcterms:modified xsi:type="dcterms:W3CDTF">2013-01-28T22:35:34Z</dcterms:modified>
</cp:coreProperties>
</file>