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823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823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823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823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823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696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روشها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8/34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روشها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257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روشها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114300" y="5946775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9/34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نمونه ذغال سنگ و شرایط کشت سویه های </a:t>
            </a:r>
            <a:r>
              <a:rPr lang="fa-IR" sz="2800" b="1" u="sng" dirty="0" smtClean="0">
                <a:cs typeface="B Nazanin" panose="00000400000000000000" pitchFamily="2" charset="-78"/>
              </a:rPr>
              <a:t>باکتریایی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نمونه ذغال سنگ مورد استفاده در این </a:t>
            </a:r>
            <a:r>
              <a:rPr lang="fa-IR" sz="2600" dirty="0" smtClean="0">
                <a:cs typeface="B Nazanin" panose="00000400000000000000" pitchFamily="2" charset="-78"/>
              </a:rPr>
              <a:t>آزمایش </a:t>
            </a:r>
            <a:r>
              <a:rPr lang="fa-IR" sz="2600" dirty="0">
                <a:cs typeface="B Nazanin" panose="00000400000000000000" pitchFamily="2" charset="-78"/>
              </a:rPr>
              <a:t>از منطقه ای در اندونزی موسوم به </a:t>
            </a:r>
            <a:r>
              <a:rPr lang="en-US" sz="2600" dirty="0">
                <a:cs typeface="B Nazanin" panose="00000400000000000000" pitchFamily="2" charset="-78"/>
              </a:rPr>
              <a:t>MTWL-7</a:t>
            </a:r>
            <a:r>
              <a:rPr lang="fa-IR" sz="2600" dirty="0">
                <a:cs typeface="B Nazanin" panose="00000400000000000000" pitchFamily="2" charset="-78"/>
              </a:rPr>
              <a:t> جمع آوری گردید و کل گوگرد آن 2.15% بود که در دمای 120 درجه به مدت 20 دقیقه استریلیزه گردید.پودر های پیریت مورد استفاده در </a:t>
            </a:r>
            <a:r>
              <a:rPr lang="fa-IR" sz="2600" dirty="0" smtClean="0">
                <a:cs typeface="B Nazanin" panose="00000400000000000000" pitchFamily="2" charset="-78"/>
              </a:rPr>
              <a:t>آزمایش </a:t>
            </a:r>
            <a:r>
              <a:rPr lang="fa-IR" sz="2600" dirty="0">
                <a:cs typeface="B Nazanin" panose="00000400000000000000" pitchFamily="2" charset="-78"/>
              </a:rPr>
              <a:t>ها از نمونه های ذغال سنگ برداشته شد و نمونه ها با </a:t>
            </a:r>
            <a:r>
              <a:rPr lang="en-US" sz="2600" dirty="0">
                <a:cs typeface="B Nazanin" panose="00000400000000000000" pitchFamily="2" charset="-78"/>
              </a:rPr>
              <a:t>XRD</a:t>
            </a:r>
            <a:r>
              <a:rPr lang="fa-IR" sz="2600" dirty="0">
                <a:cs typeface="B Nazanin" panose="00000400000000000000" pitchFamily="2" charset="-78"/>
              </a:rPr>
              <a:t> تجزیه تحلیل شد. </a:t>
            </a:r>
            <a:r>
              <a:rPr lang="en-US" sz="2600" dirty="0">
                <a:cs typeface="B Nazanin" panose="00000400000000000000" pitchFamily="2" charset="-78"/>
              </a:rPr>
              <a:t> A. </a:t>
            </a:r>
            <a:r>
              <a:rPr lang="en-US" sz="2600" dirty="0" err="1">
                <a:cs typeface="B Nazanin" panose="00000400000000000000" pitchFamily="2" charset="-78"/>
              </a:rPr>
              <a:t>caldus</a:t>
            </a:r>
            <a:r>
              <a:rPr lang="fa-IR" sz="2600" dirty="0">
                <a:cs typeface="B Nazanin" panose="00000400000000000000" pitchFamily="2" charset="-78"/>
              </a:rPr>
              <a:t> بر گرفته شده از چشمه آب گرم اسیدی در استان یان نان در جنوب شرق چین در محیط شور بازی استارکی همراه با پودر گوگرد</a:t>
            </a:r>
            <a:r>
              <a:rPr lang="fa-IR" sz="2600" dirty="0" smtClean="0">
                <a:cs typeface="B Nazanin" panose="00000400000000000000" pitchFamily="2" charset="-78"/>
              </a:rPr>
              <a:t>، پیریت، ذغال </a:t>
            </a:r>
            <a:r>
              <a:rPr lang="fa-IR" sz="2600" dirty="0">
                <a:cs typeface="B Nazanin" panose="00000400000000000000" pitchFamily="2" charset="-78"/>
              </a:rPr>
              <a:t>سنگ و تیوسولفات کشت شد و اسیدیته </a:t>
            </a:r>
            <a:r>
              <a:rPr lang="fa-IR" sz="2600" dirty="0" smtClean="0">
                <a:cs typeface="B Nazanin" panose="00000400000000000000" pitchFamily="2" charset="-78"/>
              </a:rPr>
              <a:t>اولیه محیط </a:t>
            </a:r>
            <a:r>
              <a:rPr lang="fa-IR" sz="2600" dirty="0">
                <a:cs typeface="B Nazanin" panose="00000400000000000000" pitchFamily="2" charset="-78"/>
              </a:rPr>
              <a:t>کشت به ترتیب </a:t>
            </a:r>
            <a:r>
              <a:rPr lang="en-US" sz="2600" dirty="0">
                <a:cs typeface="B Nazanin" panose="00000400000000000000" pitchFamily="2" charset="-78"/>
              </a:rPr>
              <a:t>2.5, 2.5, 2.5 </a:t>
            </a:r>
            <a:r>
              <a:rPr lang="fa-IR" sz="2600" dirty="0">
                <a:cs typeface="B Nazanin" panose="00000400000000000000" pitchFamily="2" charset="-78"/>
              </a:rPr>
              <a:t>و</a:t>
            </a:r>
            <a:r>
              <a:rPr lang="en-US" sz="2600" dirty="0">
                <a:cs typeface="B Nazanin" panose="00000400000000000000" pitchFamily="2" charset="-78"/>
              </a:rPr>
              <a:t> 4.8</a:t>
            </a:r>
            <a:r>
              <a:rPr lang="fa-IR" sz="2600" dirty="0">
                <a:cs typeface="B Nazanin" panose="00000400000000000000" pitchFamily="2" charset="-78"/>
              </a:rPr>
              <a:t> بود. سویه های اکلادوس در یک محفظه 250 میلی ایتری حاوی 100 میلی لیتر محیط کشت رشد یافته و در دمای 40 درجه با همزنی 170 دور در دقیقه انکوبات شد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263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روشها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10/34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آزمایش </a:t>
            </a:r>
            <a:r>
              <a:rPr lang="fa-IR" sz="2800" b="1" u="sng" dirty="0">
                <a:cs typeface="B Nazanin" panose="00000400000000000000" pitchFamily="2" charset="-78"/>
              </a:rPr>
              <a:t>گوگرد زدایی زیستی ذغال </a:t>
            </a:r>
            <a:r>
              <a:rPr lang="fa-IR" sz="2800" b="1" u="sng" dirty="0" smtClean="0">
                <a:cs typeface="B Nazanin" panose="00000400000000000000" pitchFamily="2" charset="-78"/>
              </a:rPr>
              <a:t>سنگ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فرایند های گوگرد زدایی زیستی در فلاسک هایی با ظرفیت حجمی 100 میلی لیتر در 250 میلی لیتر محیط اب نمک بازی</a:t>
            </a:r>
            <a:r>
              <a:rPr lang="fa-IR" sz="2800" dirty="0" smtClean="0">
                <a:cs typeface="B Nazanin" panose="00000400000000000000" pitchFamily="2" charset="-78"/>
              </a:rPr>
              <a:t>، 10 </a:t>
            </a:r>
            <a:r>
              <a:rPr lang="fa-IR" sz="2800" dirty="0">
                <a:cs typeface="B Nazanin" panose="00000400000000000000" pitchFamily="2" charset="-78"/>
              </a:rPr>
              <a:t>درصد </a:t>
            </a:r>
            <a:r>
              <a:rPr lang="en-US" sz="2800" dirty="0">
                <a:cs typeface="B Nazanin" panose="00000400000000000000" pitchFamily="2" charset="-78"/>
              </a:rPr>
              <a:t>w/v</a:t>
            </a:r>
            <a:r>
              <a:rPr lang="fa-IR" sz="2800" dirty="0">
                <a:cs typeface="B Nazanin" panose="00000400000000000000" pitchFamily="2" charset="-78"/>
              </a:rPr>
              <a:t> تراکم خمیر،اندازه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ذرات 65- تایلر مش،غلظت اولیه سلول </a:t>
            </a:r>
            <a:r>
              <a:rPr lang="en-US" sz="2800" dirty="0">
                <a:cs typeface="B Nazanin" panose="00000400000000000000" pitchFamily="2" charset="-78"/>
              </a:rPr>
              <a:t>1.0×10</a:t>
            </a:r>
            <a:r>
              <a:rPr lang="en-US" sz="2800" baseline="30000" dirty="0">
                <a:cs typeface="B Nazanin" panose="00000400000000000000" pitchFamily="2" charset="-78"/>
              </a:rPr>
              <a:t>6</a:t>
            </a:r>
            <a:r>
              <a:rPr lang="fa-IR" sz="2800" dirty="0">
                <a:cs typeface="B Nazanin" panose="00000400000000000000" pitchFamily="2" charset="-78"/>
              </a:rPr>
              <a:t> بر میلی لیتر ،زمان فراوری 30 روز انجام شد. هر 4 روز یک بار مقادیر اسید و غلظت اهن سیستم گوگرد زدایی زیستی تعیین شد. در انتهای ازمایش گونه های ذغال سنگ تهیه شده سپس گوگرد کل و مقدار نسبی گوگرد در نمونه های ذغال سنگ اندازه گیری 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539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5380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5949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5949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5949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5949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5949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4679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روشها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3100" y="3885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 و 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پیشنهادات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0" y="586461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11/34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28698"/>
            <a:ext cx="9407525" cy="592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آزمایش فرو شویی زیستی </a:t>
            </a:r>
            <a:r>
              <a:rPr lang="fa-IR" sz="2800" b="1" u="sng" dirty="0" smtClean="0">
                <a:cs typeface="B Nazanin" panose="00000400000000000000" pitchFamily="2" charset="-78"/>
              </a:rPr>
              <a:t>پیریت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فروشویی پیریت،سلول های </a:t>
            </a:r>
            <a:r>
              <a:rPr lang="en-US" sz="2800" dirty="0">
                <a:cs typeface="B Nazanin" panose="00000400000000000000" pitchFamily="2" charset="-78"/>
              </a:rPr>
              <a:t>A. </a:t>
            </a:r>
            <a:r>
              <a:rPr lang="en-US" sz="2800" dirty="0" err="1">
                <a:cs typeface="B Nazanin" panose="00000400000000000000" pitchFamily="2" charset="-78"/>
              </a:rPr>
              <a:t>caldus</a:t>
            </a:r>
            <a:r>
              <a:rPr lang="fa-IR" sz="2800" dirty="0">
                <a:cs typeface="B Nazanin" panose="00000400000000000000" pitchFamily="2" charset="-78"/>
              </a:rPr>
              <a:t> به فلاسک های 250 میلی لیتری حاوی 100 میلی لیتر محیط کشت استریلیزه و 3 گرم پیریت تلقیح شدند و سپس در دمای 40 درجه با 170 دور بر دقیقه هم زده شده و زمان فراوری 40 روز بود. هر 4 روز یک بار مقادیر اسیدیته و اهن سیستم فروشویی زیستی تعیین شد از سوی دیگر یک نمونه 10 میلی لیتری از محفظه گرفته شده و در 4000 دور بر دقیقه به مدت 10 دقیقه سانتریفیوژ شدند. اجزای جامد با همین فرایند آماده و با روش</a:t>
            </a:r>
            <a:r>
              <a:rPr lang="en-US" sz="2800" dirty="0">
                <a:cs typeface="B Nazanin" panose="00000400000000000000" pitchFamily="2" charset="-78"/>
              </a:rPr>
              <a:t>FT-IR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 smtClean="0">
                <a:cs typeface="B Nazanin" panose="00000400000000000000" pitchFamily="2" charset="-78"/>
              </a:rPr>
              <a:t>SEM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en-US" sz="2800" dirty="0">
                <a:cs typeface="B Nazanin" panose="00000400000000000000" pitchFamily="2" charset="-78"/>
              </a:rPr>
              <a:t>XANES</a:t>
            </a:r>
            <a:r>
              <a:rPr lang="fa-IR" sz="2800" dirty="0">
                <a:cs typeface="B Nazanin" panose="00000400000000000000" pitchFamily="2" charset="-78"/>
              </a:rPr>
              <a:t> به منظور تثبیت تبدیلات اناسی پیریت تحلیل شدند. آزمایشات فروشویی با 3 تکرار تحت شرایط مشابه انجام شد. 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533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449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25</cp:revision>
  <dcterms:created xsi:type="dcterms:W3CDTF">2014-08-21T18:02:58Z</dcterms:created>
  <dcterms:modified xsi:type="dcterms:W3CDTF">2017-11-23T08:26:02Z</dcterms:modified>
</cp:coreProperties>
</file>