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4178" r:id="rId5"/>
  </p:sldMasterIdLst>
  <p:notesMasterIdLst>
    <p:notesMasterId r:id="rId37"/>
  </p:notesMasterIdLst>
  <p:handoutMasterIdLst>
    <p:handoutMasterId r:id="rId38"/>
  </p:handoutMasterIdLst>
  <p:sldIdLst>
    <p:sldId id="314" r:id="rId6"/>
    <p:sldId id="257" r:id="rId7"/>
    <p:sldId id="262" r:id="rId8"/>
    <p:sldId id="317" r:id="rId9"/>
    <p:sldId id="263" r:id="rId10"/>
    <p:sldId id="264" r:id="rId11"/>
    <p:sldId id="290" r:id="rId12"/>
    <p:sldId id="267" r:id="rId13"/>
    <p:sldId id="291" r:id="rId14"/>
    <p:sldId id="270" r:id="rId15"/>
    <p:sldId id="269" r:id="rId16"/>
    <p:sldId id="273" r:id="rId17"/>
    <p:sldId id="274" r:id="rId18"/>
    <p:sldId id="277" r:id="rId19"/>
    <p:sldId id="292" r:id="rId20"/>
    <p:sldId id="279" r:id="rId21"/>
    <p:sldId id="281" r:id="rId22"/>
    <p:sldId id="282" r:id="rId23"/>
    <p:sldId id="285" r:id="rId24"/>
    <p:sldId id="294" r:id="rId25"/>
    <p:sldId id="296" r:id="rId26"/>
    <p:sldId id="306" r:id="rId27"/>
    <p:sldId id="305" r:id="rId28"/>
    <p:sldId id="307" r:id="rId29"/>
    <p:sldId id="308" r:id="rId30"/>
    <p:sldId id="309" r:id="rId31"/>
    <p:sldId id="310" r:id="rId32"/>
    <p:sldId id="311" r:id="rId33"/>
    <p:sldId id="312" r:id="rId34"/>
    <p:sldId id="313" r:id="rId35"/>
    <p:sldId id="30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E8108D-09D9-400C-AC3E-53CEDDC2C4CC}" type="datetimeFigureOut">
              <a:rPr lang="en-US" smtClean="0"/>
              <a:t>10/20/2014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A48F9-91AE-43E0-B185-A4F90E2EF8E0}" type="slidenum">
              <a:rPr lang="en-US" smtClean="0"/>
              <a:t>‹#›</a:t>
            </a:fld>
            <a:endParaRPr lang="en-US"/>
          </a:p>
        </p:txBody>
      </p:sp>
    </p:spTree>
    <p:extLst>
      <p:ext uri="{BB962C8B-B14F-4D97-AF65-F5344CB8AC3E}">
        <p14:creationId xmlns:p14="http://schemas.microsoft.com/office/powerpoint/2010/main" val="355642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7EEAD30-F022-4F5B-B542-836B2A9B3A9E}" type="datetimeFigureOut">
              <a:rPr lang="en-US"/>
              <a:pPr>
                <a:defRPr/>
              </a:pPr>
              <a:t>10/20/2014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6FE2F6-CBBE-454B-9DB1-D72EB4C22FA4}" type="slidenum">
              <a:rPr lang="en-US"/>
              <a:pPr>
                <a:defRPr/>
              </a:pPr>
              <a:t>‹#›</a:t>
            </a:fld>
            <a:endParaRPr lang="en-US" dirty="0"/>
          </a:p>
        </p:txBody>
      </p:sp>
    </p:spTree>
    <p:extLst>
      <p:ext uri="{BB962C8B-B14F-4D97-AF65-F5344CB8AC3E}">
        <p14:creationId xmlns:p14="http://schemas.microsoft.com/office/powerpoint/2010/main" val="32539842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6FE2F6-CBBE-454B-9DB1-D72EB4C22FA4}" type="slidenum">
              <a:rPr lang="en-US" smtClean="0"/>
              <a:pPr>
                <a:defRPr/>
              </a:pPr>
              <a:t>2</a:t>
            </a:fld>
            <a:endParaRPr lang="en-US" dirty="0"/>
          </a:p>
        </p:txBody>
      </p:sp>
    </p:spTree>
    <p:extLst>
      <p:ext uri="{BB962C8B-B14F-4D97-AF65-F5344CB8AC3E}">
        <p14:creationId xmlns:p14="http://schemas.microsoft.com/office/powerpoint/2010/main" val="325465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6FE2F6-CBBE-454B-9DB1-D72EB4C22FA4}" type="slidenum">
              <a:rPr lang="en-US" smtClean="0"/>
              <a:pPr>
                <a:defRPr/>
              </a:pPr>
              <a:t>4</a:t>
            </a:fld>
            <a:endParaRPr lang="en-US" dirty="0"/>
          </a:p>
        </p:txBody>
      </p:sp>
    </p:spTree>
    <p:extLst>
      <p:ext uri="{BB962C8B-B14F-4D97-AF65-F5344CB8AC3E}">
        <p14:creationId xmlns:p14="http://schemas.microsoft.com/office/powerpoint/2010/main" val="115397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benefit of the investment get only in the future. Now we get the benefit from the past</a:t>
            </a:r>
          </a:p>
        </p:txBody>
      </p:sp>
      <p:sp>
        <p:nvSpPr>
          <p:cNvPr id="4" name="Slide Number Placeholder 3"/>
          <p:cNvSpPr>
            <a:spLocks noGrp="1"/>
          </p:cNvSpPr>
          <p:nvPr>
            <p:ph type="sldNum" sz="quarter" idx="10"/>
          </p:nvPr>
        </p:nvSpPr>
        <p:spPr/>
        <p:txBody>
          <a:bodyPr/>
          <a:lstStyle/>
          <a:p>
            <a:pPr>
              <a:defRPr/>
            </a:pPr>
            <a:fld id="{396FE2F6-CBBE-454B-9DB1-D72EB4C22FA4}" type="slidenum">
              <a:rPr lang="en-US" smtClean="0"/>
              <a:pPr>
                <a:defRPr/>
              </a:pPr>
              <a:t>6</a:t>
            </a:fld>
            <a:endParaRPr lang="en-US" dirty="0"/>
          </a:p>
        </p:txBody>
      </p:sp>
    </p:spTree>
    <p:extLst>
      <p:ext uri="{BB962C8B-B14F-4D97-AF65-F5344CB8AC3E}">
        <p14:creationId xmlns:p14="http://schemas.microsoft.com/office/powerpoint/2010/main" val="154142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Times New Roman" panose="02020603050405020304" pitchFamily="18" charset="0"/>
                <a:cs typeface="Times New Roman" panose="02020603050405020304" pitchFamily="18" charset="0"/>
              </a:rPr>
              <a:t>This method corresponds to the historical cost method.</a:t>
            </a:r>
            <a:r>
              <a:rPr lang="en-US" sz="1200" baseline="0" dirty="0" smtClean="0">
                <a:solidFill>
                  <a:srgbClr val="000000"/>
                </a:solidFill>
                <a:latin typeface="Times New Roman" panose="02020603050405020304" pitchFamily="18" charset="0"/>
                <a:cs typeface="Times New Roman" panose="02020603050405020304" pitchFamily="18" charset="0"/>
              </a:rPr>
              <a:t> The cost of replacing employee is used as the measure of company's human resource. </a:t>
            </a:r>
            <a:r>
              <a:rPr lang="en-US" sz="1200" dirty="0" smtClean="0">
                <a:solidFill>
                  <a:srgbClr val="000000"/>
                </a:solidFill>
                <a:latin typeface="Times New Roman" panose="02020603050405020304" pitchFamily="18" charset="0"/>
                <a:cs typeface="Times New Roman" panose="02020603050405020304" pitchFamily="18" charset="0"/>
              </a:rPr>
              <a:t>it allows for changes in the cost of acquiring and developing employees in place of taking their historical cost.</a:t>
            </a:r>
            <a:endParaRPr lang="en-US" dirty="0"/>
          </a:p>
        </p:txBody>
      </p:sp>
      <p:sp>
        <p:nvSpPr>
          <p:cNvPr id="4" name="Slide Number Placeholder 3"/>
          <p:cNvSpPr>
            <a:spLocks noGrp="1"/>
          </p:cNvSpPr>
          <p:nvPr>
            <p:ph type="sldNum" sz="quarter" idx="10"/>
          </p:nvPr>
        </p:nvSpPr>
        <p:spPr/>
        <p:txBody>
          <a:bodyPr/>
          <a:lstStyle/>
          <a:p>
            <a:pPr>
              <a:defRPr/>
            </a:pPr>
            <a:fld id="{396FE2F6-CBBE-454B-9DB1-D72EB4C22FA4}" type="slidenum">
              <a:rPr lang="en-US" smtClean="0"/>
              <a:pPr>
                <a:defRPr/>
              </a:pPr>
              <a:t>8</a:t>
            </a:fld>
            <a:endParaRPr lang="en-US" dirty="0"/>
          </a:p>
        </p:txBody>
      </p:sp>
    </p:spTree>
    <p:extLst>
      <p:ext uri="{BB962C8B-B14F-4D97-AF65-F5344CB8AC3E}">
        <p14:creationId xmlns:p14="http://schemas.microsoft.com/office/powerpoint/2010/main" val="5408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other divisions are willing to pay for the services of an employee working in another division of an organization. </a:t>
            </a:r>
          </a:p>
          <a:p>
            <a:endParaRPr lang="en-US" dirty="0"/>
          </a:p>
        </p:txBody>
      </p:sp>
      <p:sp>
        <p:nvSpPr>
          <p:cNvPr id="4" name="Slide Number Placeholder 3"/>
          <p:cNvSpPr>
            <a:spLocks noGrp="1"/>
          </p:cNvSpPr>
          <p:nvPr>
            <p:ph type="sldNum" sz="quarter" idx="10"/>
          </p:nvPr>
        </p:nvSpPr>
        <p:spPr/>
        <p:txBody>
          <a:bodyPr/>
          <a:lstStyle/>
          <a:p>
            <a:pPr>
              <a:defRPr/>
            </a:pPr>
            <a:fld id="{396FE2F6-CBBE-454B-9DB1-D72EB4C22FA4}" type="slidenum">
              <a:rPr lang="en-US" smtClean="0"/>
              <a:pPr>
                <a:defRPr/>
              </a:pPr>
              <a:t>10</a:t>
            </a:fld>
            <a:endParaRPr lang="en-US" dirty="0"/>
          </a:p>
        </p:txBody>
      </p:sp>
    </p:spTree>
    <p:extLst>
      <p:ext uri="{BB962C8B-B14F-4D97-AF65-F5344CB8AC3E}">
        <p14:creationId xmlns:p14="http://schemas.microsoft.com/office/powerpoint/2010/main" val="3370479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6"/>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fld id="{C0FE896B-C3A7-46D0-A09A-8645DAABE9DB}" type="datetime5">
              <a:rPr lang="en-US" smtClean="0"/>
              <a:t>20-Oct-14</a:t>
            </a:fld>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BA6CC2BA-3E84-4337-A965-0EC2DB163DAA}" type="slidenum">
              <a:rPr lang="en-US"/>
              <a:pPr>
                <a:defRPr/>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F117B6-6C89-4E57-8FDF-02FB368C6B3C}"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D4A78-A4B0-4360-8306-7A476DF5AF63}" type="slidenum">
              <a:rPr lang="en-US"/>
              <a:pPr>
                <a:defRPr/>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6" y="274639"/>
            <a:ext cx="158115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9"/>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A53DA4-C152-44CD-A6E4-AE522F0F4630}"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19A16-FD34-4E79-B15E-34760F9FE7CB}" type="slidenum">
              <a:rPr lang="en-US"/>
              <a:pPr>
                <a:defRPr/>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9699" name="Rectangle 3"/>
          <p:cNvSpPr>
            <a:spLocks noGrp="1" noChangeArrowheads="1"/>
          </p:cNvSpPr>
          <p:nvPr>
            <p:ph type="ctrTitle"/>
          </p:nvPr>
        </p:nvSpPr>
        <p:spPr>
          <a:xfrm>
            <a:off x="455614" y="2130426"/>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nvPr>
        </p:nvSpPr>
        <p:spPr>
          <a:xfrm>
            <a:off x="455614"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dirty="0"/>
            </a:lvl1pPr>
          </a:lstStyle>
          <a:p>
            <a:pPr>
              <a:defRPr/>
            </a:pPr>
            <a:fld id="{9E124C94-5CE7-4F17-92D9-BD59B2DA8B8A}" type="datetime5">
              <a:rPr lang="en-US" smtClean="0"/>
              <a:t>20-Oct-14</a:t>
            </a:fld>
            <a:endParaRPr lang="en-US"/>
          </a:p>
        </p:txBody>
      </p:sp>
      <p:sp>
        <p:nvSpPr>
          <p:cNvPr id="6" name="Rectangle 6"/>
          <p:cNvSpPr>
            <a:spLocks noGrp="1" noChangeArrowheads="1"/>
          </p:cNvSpPr>
          <p:nvPr>
            <p:ph type="ftr" sz="quarter" idx="11"/>
          </p:nvPr>
        </p:nvSpPr>
        <p:spPr/>
        <p:txBody>
          <a:bodyPr/>
          <a:lstStyle>
            <a:lvl1pPr>
              <a:defRPr dirty="0"/>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BB8821B-0A1B-4E5E-87FC-3DD77B167C5A}" type="slidenum">
              <a:rPr lang="en-US"/>
              <a:pPr>
                <a:defRPr/>
              </a:pPr>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97FDCF8-0E50-4B20-9E3E-B61A71229F69}"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C22295-A9CD-4B60-BBF2-B69F6EEA1505}" type="slidenum">
              <a:rPr lang="en-US"/>
              <a:pPr>
                <a:defRPr/>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2F3FEBB6-7D36-4B1F-90CB-93E430D442AA}"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2C20261-2EC3-4988-B4C1-735FF9C4780C}" type="slidenum">
              <a:rPr lang="en-US"/>
              <a:pPr>
                <a:defRPr/>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600201"/>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6" y="1600201"/>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10E5DFA-8C20-4682-8A78-6F91A9CD4ECA}"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E646469-0A41-4C79-A34C-845BF42CC50E}" type="slidenum">
              <a:rPr lang="en-US"/>
              <a:pPr>
                <a:defRPr/>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BE567700-8CD0-479A-93E8-8F38082D71E3}" type="datetime5">
              <a:rPr lang="en-US" smtClean="0"/>
              <a:t>20-Oct-14</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3CC2602-1ECB-4A2B-AA4F-11F266DB464E}" type="slidenum">
              <a:rPr lang="en-US"/>
              <a:pPr>
                <a:defRPr/>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FA53B3C-9790-4737-8165-6DCE9EA6D631}" type="datetime5">
              <a:rPr lang="en-US" smtClean="0"/>
              <a:t>20-Oct-14</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3658473-DCEF-451C-902B-110B1C392FF0}" type="slidenum">
              <a:rPr lang="en-US"/>
              <a:pPr>
                <a:defRPr/>
              </a:pPr>
              <a:t>‹#›</a:t>
            </a:fld>
            <a:endParaRPr lang="en-US" dirty="0"/>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784A4BC-F8A8-4815-A3FA-A4268D6DFC70}" type="datetime5">
              <a:rPr lang="en-US" smtClean="0"/>
              <a:t>20-Oct-14</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64BCFA1-BF1F-4650-840D-E758E05274F0}" type="slidenum">
              <a:rPr lang="en-US"/>
              <a:pPr>
                <a:defRPr/>
              </a:pPr>
              <a:t>‹#›</a:t>
            </a:fld>
            <a:endParaRPr lang="en-US" dirty="0"/>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DAF66CB-BFC6-42C9-B556-5F13C2D29004}"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7BD57EC-C1F5-4827-AF8F-C929CF8F5DBC}" type="slidenum">
              <a:rPr lang="en-US"/>
              <a:pPr>
                <a:defRPr/>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428AB-D9B2-4474-A4FA-A370BECE9A28}"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45B9B-9613-4A1D-807A-658A04042A6A}" type="slidenum">
              <a:rPr lang="en-US"/>
              <a:pPr>
                <a:defRPr/>
              </a:pPr>
              <a:t>‹#›</a:t>
            </a:fld>
            <a:endParaRPr lang="en-US" dirty="0"/>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F288487-2248-4CC5-8DB7-808D109D6A52}"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17F115B-E504-43E2-BEC5-C2916EFF12EB}" type="slidenum">
              <a:rPr lang="en-US"/>
              <a:pPr>
                <a:defRPr/>
              </a:pPr>
              <a:t>‹#›</a:t>
            </a:fld>
            <a:endParaRPr lang="en-US" dirty="0"/>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24D976C-38ED-4673-825B-6F7A44292BEF}"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1FA7FF-CCFE-442A-B7CE-E771F720D1F9}" type="slidenum">
              <a:rPr lang="en-US"/>
              <a:pPr>
                <a:defRPr/>
              </a:pPr>
              <a:t>‹#›</a:t>
            </a:fld>
            <a:endParaRPr lang="en-US" dirty="0"/>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6" y="274639"/>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274639"/>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78045CA-E289-43F9-8050-FD2CAF58C051}"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531DE52-F9C8-4C26-89D5-B3E12AFD32FE}" type="slidenum">
              <a:rPr lang="en-US"/>
              <a:pPr>
                <a:defRPr/>
              </a:pPr>
              <a:t>‹#›</a:t>
            </a:fld>
            <a:endParaRPr lang="en-US" dirty="0"/>
          </a:p>
        </p:txBody>
      </p:sp>
    </p:spTree>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6"/>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fld id="{E4CC28B6-16D4-41E0-B9EA-1D151DCAAE0A}" type="datetime5">
              <a:rPr lang="en-US" smtClean="0"/>
              <a:t>20-Oct-14</a:t>
            </a:fld>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1F456CEE-3142-4B8C-8B4C-92037154C4E7}" type="slidenum">
              <a:rPr lang="en-US"/>
              <a:pPr>
                <a:defRPr/>
              </a:pPr>
              <a:t>‹#›</a:t>
            </a:fld>
            <a:endParaRPr lang="en-US" dirty="0"/>
          </a:p>
        </p:txBody>
      </p:sp>
    </p:spTree>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3925AE-404E-4B69-9C2D-30CE5E3E8EB6}"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5215F-7F5A-45D9-9289-4E536B5946A4}" type="slidenum">
              <a:rPr lang="en-US"/>
              <a:pPr>
                <a:defRPr/>
              </a:pPr>
              <a:t>‹#›</a:t>
            </a:fld>
            <a:endParaRPr lang="en-US" dirty="0"/>
          </a:p>
        </p:txBody>
      </p:sp>
    </p:spTree>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C16199-3746-48C6-8D42-30E824889ABD}"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418402-13C3-49CE-B5FD-D8FCD3796339}" type="slidenum">
              <a:rPr lang="en-US"/>
              <a:pPr>
                <a:defRPr/>
              </a:pPr>
              <a:t>‹#›</a:t>
            </a:fld>
            <a:endParaRPr lang="en-US" dirty="0"/>
          </a:p>
        </p:txBody>
      </p:sp>
    </p:spTree>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9" y="1600201"/>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90" y="1600201"/>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3305DD5-1FDC-4BF5-B9DB-672DE3C0990B}"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7A2D07-43DE-4067-BFEA-6368B3E5B911}" type="slidenum">
              <a:rPr lang="en-US"/>
              <a:pPr>
                <a:defRPr/>
              </a:pPr>
              <a:t>‹#›</a:t>
            </a:fld>
            <a:endParaRPr lang="en-US" dirty="0"/>
          </a:p>
        </p:txBody>
      </p:sp>
    </p:spTree>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A281297-2D95-4D63-BE1C-512C715E2773}" type="datetime5">
              <a:rPr lang="en-US" smtClean="0"/>
              <a:t>20-Oct-14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7CF672-C58F-4389-9ACD-9F489534D4B2}" type="slidenum">
              <a:rPr lang="en-US"/>
              <a:pPr>
                <a:defRPr/>
              </a:pPr>
              <a:t>‹#›</a:t>
            </a:fld>
            <a:endParaRPr lang="en-US" dirty="0"/>
          </a:p>
        </p:txBody>
      </p:sp>
    </p:spTree>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0870867-CB79-4B1F-89B4-969803F4C77F}" type="datetime5">
              <a:rPr lang="en-US" smtClean="0"/>
              <a:t>20-Oct-14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88C8A0-0B25-4EAF-8F9C-7CDCBAE6E149}" type="slidenum">
              <a:rPr lang="en-US"/>
              <a:pPr>
                <a:defRPr/>
              </a:pPr>
              <a:t>‹#›</a:t>
            </a:fld>
            <a:endParaRPr lang="en-US" dirty="0"/>
          </a:p>
        </p:txBody>
      </p:sp>
    </p:spTree>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40A1AD-6350-4081-A196-06C03246C19D}" type="datetime5">
              <a:rPr lang="en-US" smtClean="0"/>
              <a:t>20-Oct-14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4B8E3-136D-49C7-9904-5FA84C8670CC}" type="slidenum">
              <a:rPr lang="en-US"/>
              <a:pPr>
                <a:defRPr/>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B0C38C9-38FD-433B-9E96-BA6AD7DF440D}"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C6EA4-831D-4273-8661-381C7A1066DE}" type="slidenum">
              <a:rPr lang="en-US"/>
              <a:pPr>
                <a:defRPr/>
              </a:pPr>
              <a:t>‹#›</a:t>
            </a:fld>
            <a:endParaRPr lang="en-US" dirty="0"/>
          </a:p>
        </p:txBody>
      </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75CBB6-3F8F-4FE5-BAC2-04AA32DED947}"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AB4E45-8227-4BF9-BFB0-609A3867705D}" type="slidenum">
              <a:rPr lang="en-US"/>
              <a:pPr>
                <a:defRPr/>
              </a:pPr>
              <a:t>‹#›</a:t>
            </a:fld>
            <a:endParaRPr lang="en-US" dirty="0"/>
          </a:p>
        </p:txBody>
      </p:sp>
    </p:spTree>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9E73B8-4571-4B96-9060-0518218F619A}"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AA733E-D530-48A1-AEC5-4C78D5BFB6CE}" type="slidenum">
              <a:rPr lang="en-US"/>
              <a:pPr>
                <a:defRPr/>
              </a:pPr>
              <a:t>‹#›</a:t>
            </a:fld>
            <a:endParaRPr lang="en-US" dirty="0"/>
          </a:p>
        </p:txBody>
      </p:sp>
    </p:spTree>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37447A-5602-4CA5-91A8-89CE8C302E10}"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71AAF1-75BE-4521-B0D3-A48CC05FFF6C}" type="slidenum">
              <a:rPr lang="en-US"/>
              <a:pPr>
                <a:defRPr/>
              </a:pPr>
              <a:t>‹#›</a:t>
            </a:fld>
            <a:endParaRPr lang="en-US" dirty="0"/>
          </a:p>
        </p:txBody>
      </p:sp>
    </p:spTree>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6" y="274639"/>
            <a:ext cx="158115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9"/>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742B56-E0DA-4D01-9EF7-7CD6AAC5E0D6}" type="datetime5">
              <a:rPr lang="en-US" smtClean="0"/>
              <a:t>20-Oct-14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A054-396D-4B89-8DC4-45F4846B4A4C}" type="slidenum">
              <a:rPr lang="en-US"/>
              <a:pPr>
                <a:defRPr/>
              </a:pPr>
              <a:t>‹#›</a:t>
            </a:fld>
            <a:endParaRPr lang="en-US" dirty="0"/>
          </a:p>
        </p:txBody>
      </p:sp>
    </p:spTree>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9699" name="Rectangle 3"/>
          <p:cNvSpPr>
            <a:spLocks noGrp="1" noChangeArrowheads="1"/>
          </p:cNvSpPr>
          <p:nvPr>
            <p:ph type="ctrTitle"/>
          </p:nvPr>
        </p:nvSpPr>
        <p:spPr>
          <a:xfrm>
            <a:off x="455614" y="2130426"/>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nvPr>
        </p:nvSpPr>
        <p:spPr>
          <a:xfrm>
            <a:off x="455614"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dirty="0"/>
            </a:lvl1pPr>
          </a:lstStyle>
          <a:p>
            <a:pPr>
              <a:defRPr/>
            </a:pPr>
            <a:fld id="{557F8D96-22CE-4249-8392-2954DE01ED89}" type="datetime5">
              <a:rPr lang="en-US" smtClean="0"/>
              <a:t>20-Oct-14</a:t>
            </a:fld>
            <a:endParaRPr lang="en-US"/>
          </a:p>
        </p:txBody>
      </p:sp>
      <p:sp>
        <p:nvSpPr>
          <p:cNvPr id="6" name="Rectangle 6"/>
          <p:cNvSpPr>
            <a:spLocks noGrp="1" noChangeArrowheads="1"/>
          </p:cNvSpPr>
          <p:nvPr>
            <p:ph type="ftr" sz="quarter" idx="11"/>
          </p:nvPr>
        </p:nvSpPr>
        <p:spPr/>
        <p:txBody>
          <a:bodyPr/>
          <a:lstStyle>
            <a:lvl1pPr>
              <a:defRPr dirty="0"/>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5A3D0AA7-6440-4E2B-8C77-A45776652428}" type="slidenum">
              <a:rPr lang="en-US"/>
              <a:pPr>
                <a:defRPr/>
              </a:pPr>
              <a:t>‹#›</a:t>
            </a:fld>
            <a:endParaRPr lang="en-US" dirty="0"/>
          </a:p>
        </p:txBody>
      </p:sp>
    </p:spTree>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858926E-13BA-4305-985B-5AEA005BF943}"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38DBDD5-2BE3-49A3-B579-5EA07B0D2715}" type="slidenum">
              <a:rPr lang="en-US"/>
              <a:pPr>
                <a:defRPr/>
              </a:pPr>
              <a:t>‹#›</a:t>
            </a:fld>
            <a:endParaRPr lang="en-US" dirty="0"/>
          </a:p>
        </p:txBody>
      </p:sp>
    </p:spTree>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3D2EC203-15C5-4690-9814-77FA0DD11EF0}"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5BD78DB-F25B-4A08-8C14-86E9CA4558A6}" type="slidenum">
              <a:rPr lang="en-US"/>
              <a:pPr>
                <a:defRPr/>
              </a:pPr>
              <a:t>‹#›</a:t>
            </a:fld>
            <a:endParaRPr lang="en-US" dirty="0"/>
          </a:p>
        </p:txBody>
      </p:sp>
    </p:spTree>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600201"/>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6" y="1600201"/>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53D755A-BC08-4765-BF6E-E7150CDF3DB2}"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A44939F-E40C-49FB-ABF0-066DA54E3416}" type="slidenum">
              <a:rPr lang="en-US"/>
              <a:pPr>
                <a:defRPr/>
              </a:pPr>
              <a:t>‹#›</a:t>
            </a:fld>
            <a:endParaRPr lang="en-US" dirty="0"/>
          </a:p>
        </p:txBody>
      </p:sp>
    </p:spTree>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2F405A14-A63F-4AA5-8E18-03FD5B180045}" type="datetime5">
              <a:rPr lang="en-US" smtClean="0"/>
              <a:t>20-Oct-14</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CAD2244-68AD-4B9E-87D8-0F425CD802FE}" type="slidenum">
              <a:rPr lang="en-US"/>
              <a:pPr>
                <a:defRPr/>
              </a:pPr>
              <a:t>‹#›</a:t>
            </a:fld>
            <a:endParaRPr lang="en-US" dirty="0"/>
          </a:p>
        </p:txBody>
      </p:sp>
    </p:spTree>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CF2416E-37F1-4E6F-B8C9-128F5A104FBE}" type="datetime5">
              <a:rPr lang="en-US" smtClean="0"/>
              <a:t>20-Oct-14</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520F43D-048E-47CE-8D64-41676D3F1543}" type="slidenum">
              <a:rPr lang="en-US"/>
              <a:pPr>
                <a:defRPr/>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9" y="1600201"/>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90" y="1600201"/>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0BBDAFA-EEAA-492B-BD0B-3D0234D308CE}"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A5B3BF-4F60-4807-94FC-45C57D10EA1E}" type="slidenum">
              <a:rPr lang="en-US"/>
              <a:pPr>
                <a:defRPr/>
              </a:pPr>
              <a:t>‹#›</a:t>
            </a:fld>
            <a:endParaRPr lang="en-US" dirty="0"/>
          </a:p>
        </p:txBody>
      </p:sp>
    </p:spTree>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BB00756-5592-44E4-9FDD-EA3C8771FC81}" type="datetime5">
              <a:rPr lang="en-US" smtClean="0"/>
              <a:t>20-Oct-14</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9154D4B-913D-47BA-BB43-E21E5C930C20}" type="slidenum">
              <a:rPr lang="en-US"/>
              <a:pPr>
                <a:defRPr/>
              </a:pPr>
              <a:t>‹#›</a:t>
            </a:fld>
            <a:endParaRPr lang="en-US" dirty="0"/>
          </a:p>
        </p:txBody>
      </p:sp>
    </p:spTree>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C2D100F-C3A3-4120-9EC5-417C243CFA50}"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0376365-CCB9-4472-8AED-C4B4652981CD}" type="slidenum">
              <a:rPr lang="en-US"/>
              <a:pPr>
                <a:defRPr/>
              </a:pPr>
              <a:t>‹#›</a:t>
            </a:fld>
            <a:endParaRPr lang="en-US" dirty="0"/>
          </a:p>
        </p:txBody>
      </p:sp>
    </p:spTree>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E2F08A8-834F-4E72-A501-478F57EE8020}" type="datetime5">
              <a:rPr lang="en-US" smtClean="0"/>
              <a:t>20-Oct-14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502B928-E098-4156-87CD-27610546F6CE}" type="slidenum">
              <a:rPr lang="en-US"/>
              <a:pPr>
                <a:defRPr/>
              </a:pPr>
              <a:t>‹#›</a:t>
            </a:fld>
            <a:endParaRPr lang="en-US" dirty="0"/>
          </a:p>
        </p:txBody>
      </p:sp>
    </p:spTree>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A4BC857-1741-4801-9FFD-7027C037D085}"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ECC931C-A4B8-4F72-BF21-562981478F5C}" type="slidenum">
              <a:rPr lang="en-US"/>
              <a:pPr>
                <a:defRPr/>
              </a:pPr>
              <a:t>‹#›</a:t>
            </a:fld>
            <a:endParaRPr lang="en-US" dirty="0"/>
          </a:p>
        </p:txBody>
      </p:sp>
    </p:spTree>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6" y="274639"/>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274639"/>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C02EDC7-7229-46C6-B440-5BD2FE46A724}" type="datetime5">
              <a:rPr lang="en-US" smtClean="0"/>
              <a:t>20-Oct-14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2421430-B290-4150-8AED-B2C075C77D8C}" type="slidenum">
              <a:rPr lang="en-US"/>
              <a:pPr>
                <a:defRPr/>
              </a:pPr>
              <a:t>‹#›</a:t>
            </a:fld>
            <a:endParaRPr lang="en-US" dirty="0"/>
          </a:p>
        </p:txBody>
      </p:sp>
    </p:spTree>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24CC35C-646E-4D1B-ACD6-CAB80ACFA86B}" type="datetime5">
              <a:rPr lang="en-US" smtClean="0"/>
              <a:t>20-Oct-14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BB8821B-0A1B-4E5E-87FC-3DD77B167C5A}" type="slidenum">
              <a:rPr lang="en-US" smtClean="0"/>
              <a:pPr>
                <a:defRPr/>
              </a:pPr>
              <a:t>‹#›</a:t>
            </a:fld>
            <a:endParaRPr lang="en-US" dirty="0"/>
          </a:p>
        </p:txBody>
      </p:sp>
    </p:spTree>
    <p:extLst>
      <p:ext uri="{BB962C8B-B14F-4D97-AF65-F5344CB8AC3E}">
        <p14:creationId xmlns:p14="http://schemas.microsoft.com/office/powerpoint/2010/main" val="3501273623"/>
      </p:ext>
    </p:extLst>
  </p:cSld>
  <p:clrMapOvr>
    <a:masterClrMapping/>
  </p:clrMapOvr>
  <p:transition spd="slow">
    <p:randomBar dir="ver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B067061-EFA3-4D09-9B73-BBCA1CA6DA34}" type="datetime5">
              <a:rPr lang="en-US" smtClean="0"/>
              <a:t>20-Oct-14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5C22295-A9CD-4B60-BBF2-B69F6EEA1505}" type="slidenum">
              <a:rPr lang="en-US" smtClean="0"/>
              <a:pPr>
                <a:defRPr/>
              </a:pPr>
              <a:t>‹#›</a:t>
            </a:fld>
            <a:endParaRPr lang="en-US" dirty="0"/>
          </a:p>
        </p:txBody>
      </p:sp>
    </p:spTree>
    <p:extLst>
      <p:ext uri="{BB962C8B-B14F-4D97-AF65-F5344CB8AC3E}">
        <p14:creationId xmlns:p14="http://schemas.microsoft.com/office/powerpoint/2010/main" val="3500882803"/>
      </p:ext>
    </p:extLst>
  </p:cSld>
  <p:clrMapOvr>
    <a:masterClrMapping/>
  </p:clrMapOvr>
  <p:transition spd="slow">
    <p:randomBar dir="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9CB051-4754-475E-9C88-F7E4C5D6B068}" type="datetime5">
              <a:rPr lang="en-US" smtClean="0"/>
              <a:t>20-Oct-14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F2C20261-2EC3-4988-B4C1-735FF9C4780C}" type="slidenum">
              <a:rPr lang="en-US" smtClean="0"/>
              <a:pPr>
                <a:defRPr/>
              </a:pPr>
              <a:t>‹#›</a:t>
            </a:fld>
            <a:endParaRPr lang="en-US" dirty="0"/>
          </a:p>
        </p:txBody>
      </p:sp>
    </p:spTree>
    <p:extLst>
      <p:ext uri="{BB962C8B-B14F-4D97-AF65-F5344CB8AC3E}">
        <p14:creationId xmlns:p14="http://schemas.microsoft.com/office/powerpoint/2010/main" val="2298725547"/>
      </p:ext>
    </p:extLst>
  </p:cSld>
  <p:clrMapOvr>
    <a:masterClrMapping/>
  </p:clrMapOvr>
  <p:transition spd="slow">
    <p:randomBar dir="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D9EA339-C383-4B06-B6B2-EE2705C7A016}" type="datetime5">
              <a:rPr lang="en-US" smtClean="0"/>
              <a:t>20-Oct-14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pPr>
              <a:defRPr/>
            </a:pPr>
            <a:fld id="{AE646469-0A41-4C79-A34C-845BF42CC50E}" type="slidenum">
              <a:rPr lang="en-US" smtClean="0"/>
              <a:pPr>
                <a:defRPr/>
              </a:pPr>
              <a:t>‹#›</a:t>
            </a:fld>
            <a:endParaRPr lang="en-US" dirty="0"/>
          </a:p>
        </p:txBody>
      </p:sp>
    </p:spTree>
    <p:extLst>
      <p:ext uri="{BB962C8B-B14F-4D97-AF65-F5344CB8AC3E}">
        <p14:creationId xmlns:p14="http://schemas.microsoft.com/office/powerpoint/2010/main" val="287880138"/>
      </p:ext>
    </p:extLst>
  </p:cSld>
  <p:clrMapOvr>
    <a:masterClrMapping/>
  </p:clrMapOvr>
  <p:transition spd="slow">
    <p:randomBar dir="ver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A30630F-E9E6-46B8-96CB-B64124F223B1}" type="datetime5">
              <a:rPr lang="en-US" smtClean="0"/>
              <a:t>20-Oct-14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E3CC2602-1ECB-4A2B-AA4F-11F266DB464E}" type="slidenum">
              <a:rPr lang="en-US" smtClean="0"/>
              <a:pPr>
                <a:defRPr/>
              </a:pPr>
              <a:t>‹#›</a:t>
            </a:fld>
            <a:endParaRPr lang="en-US" dirty="0"/>
          </a:p>
        </p:txBody>
      </p:sp>
    </p:spTree>
    <p:extLst>
      <p:ext uri="{BB962C8B-B14F-4D97-AF65-F5344CB8AC3E}">
        <p14:creationId xmlns:p14="http://schemas.microsoft.com/office/powerpoint/2010/main" val="578911595"/>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4FDD669-B77B-4BD9-B6DF-CF9935555937}" type="datetime5">
              <a:rPr lang="en-US" smtClean="0"/>
              <a:t>20-Oct-14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5C4D2A-B4E3-4BD4-9657-0283EAA6688D}" type="slidenum">
              <a:rPr lang="en-US"/>
              <a:pPr>
                <a:defRPr/>
              </a:pPr>
              <a:t>‹#›</a:t>
            </a:fld>
            <a:endParaRPr lang="en-US" dirty="0"/>
          </a:p>
        </p:txBody>
      </p:sp>
    </p:spTree>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5C2B451-C739-4F5A-9401-B5AFCFAD0A7A}" type="datetime5">
              <a:rPr lang="en-US" smtClean="0"/>
              <a:t>20-Oct-14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13658473-DCEF-451C-902B-110B1C392FF0}" type="slidenum">
              <a:rPr lang="en-US" smtClean="0"/>
              <a:pPr>
                <a:defRPr/>
              </a:pPr>
              <a:t>‹#›</a:t>
            </a:fld>
            <a:endParaRPr lang="en-US" dirty="0"/>
          </a:p>
        </p:txBody>
      </p:sp>
    </p:spTree>
    <p:extLst>
      <p:ext uri="{BB962C8B-B14F-4D97-AF65-F5344CB8AC3E}">
        <p14:creationId xmlns:p14="http://schemas.microsoft.com/office/powerpoint/2010/main" val="3632615188"/>
      </p:ext>
    </p:extLst>
  </p:cSld>
  <p:clrMapOvr>
    <a:masterClrMapping/>
  </p:clrMapOvr>
  <p:transition spd="slow">
    <p:randomBar dir="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A3077F-7FB0-41C2-A087-60C8AABE377D}" type="datetime5">
              <a:rPr lang="en-US" smtClean="0"/>
              <a:t>20-Oct-14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864BCFA1-BF1F-4650-840D-E758E05274F0}" type="slidenum">
              <a:rPr lang="en-US" smtClean="0"/>
              <a:pPr>
                <a:defRPr/>
              </a:pPr>
              <a:t>‹#›</a:t>
            </a:fld>
            <a:endParaRPr lang="en-US" dirty="0"/>
          </a:p>
        </p:txBody>
      </p:sp>
    </p:spTree>
    <p:extLst>
      <p:ext uri="{BB962C8B-B14F-4D97-AF65-F5344CB8AC3E}">
        <p14:creationId xmlns:p14="http://schemas.microsoft.com/office/powerpoint/2010/main" val="622615406"/>
      </p:ext>
    </p:extLst>
  </p:cSld>
  <p:clrMapOvr>
    <a:masterClrMapping/>
  </p:clrMapOvr>
  <p:transition spd="slow">
    <p:randomBar dir="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5782B43-F176-4D7A-957F-2B4178649736}" type="datetime5">
              <a:rPr lang="en-US" smtClean="0"/>
              <a:t>20-Oct-14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A7BD57EC-C1F5-4827-AF8F-C929CF8F5DBC}" type="slidenum">
              <a:rPr lang="en-US" smtClean="0"/>
              <a:pPr>
                <a:defRPr/>
              </a:pPr>
              <a:t>‹#›</a:t>
            </a:fld>
            <a:endParaRPr lang="en-US" dirty="0"/>
          </a:p>
        </p:txBody>
      </p:sp>
    </p:spTree>
    <p:extLst>
      <p:ext uri="{BB962C8B-B14F-4D97-AF65-F5344CB8AC3E}">
        <p14:creationId xmlns:p14="http://schemas.microsoft.com/office/powerpoint/2010/main" val="3623984411"/>
      </p:ext>
    </p:extLst>
  </p:cSld>
  <p:clrMapOvr>
    <a:masterClrMapping/>
  </p:clrMapOvr>
  <p:transition spd="slow">
    <p:randomBar dir="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A739311-18E7-4F85-B929-5CF1FAD5335E}" type="datetime5">
              <a:rPr lang="en-US" smtClean="0"/>
              <a:t>20-Oct-14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17F115B-E504-43E2-BEC5-C2916EFF12EB}" type="slidenum">
              <a:rPr lang="en-US" smtClean="0"/>
              <a:pPr>
                <a:defRPr/>
              </a:pPr>
              <a:t>‹#›</a:t>
            </a:fld>
            <a:endParaRPr lang="en-US" dirty="0"/>
          </a:p>
        </p:txBody>
      </p:sp>
    </p:spTree>
    <p:extLst>
      <p:ext uri="{BB962C8B-B14F-4D97-AF65-F5344CB8AC3E}">
        <p14:creationId xmlns:p14="http://schemas.microsoft.com/office/powerpoint/2010/main" val="3704888891"/>
      </p:ext>
    </p:extLst>
  </p:cSld>
  <p:clrMapOvr>
    <a:masterClrMapping/>
  </p:clrMapOvr>
  <p:transition spd="slow">
    <p:randomBar dir="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F719D7D-30CD-4A72-92A1-D0CB13F495C5}" type="datetime5">
              <a:rPr lang="en-US" smtClean="0"/>
              <a:t>20-Oct-14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DD7D5B3-A56B-40B0-B4D4-3B835C4BE45A}" type="slidenum">
              <a:rPr lang="en-US" smtClean="0"/>
              <a:pPr>
                <a:defRPr/>
              </a:pPr>
              <a:t>‹#›</a:t>
            </a:fld>
            <a:endParaRPr lang="en-US" dirty="0"/>
          </a:p>
        </p:txBody>
      </p:sp>
    </p:spTree>
    <p:extLst>
      <p:ext uri="{BB962C8B-B14F-4D97-AF65-F5344CB8AC3E}">
        <p14:creationId xmlns:p14="http://schemas.microsoft.com/office/powerpoint/2010/main" val="3807497785"/>
      </p:ext>
    </p:extLst>
  </p:cSld>
  <p:clrMapOvr>
    <a:masterClrMapping/>
  </p:clrMapOvr>
  <p:transition spd="slow">
    <p:randomBar dir="vert"/>
  </p:transition>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F719D7D-30CD-4A72-92A1-D0CB13F495C5}" type="datetime5">
              <a:rPr lang="en-US" smtClean="0"/>
              <a:t>20-Oct-14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DD7D5B3-A56B-40B0-B4D4-3B835C4BE45A}" type="slidenum">
              <a:rPr lang="en-US" smtClean="0"/>
              <a:pPr>
                <a:defRPr/>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2101756"/>
      </p:ext>
    </p:extLst>
  </p:cSld>
  <p:clrMapOvr>
    <a:masterClrMapping/>
  </p:clrMapOvr>
  <p:transition spd="slow">
    <p:randomBar dir="vert"/>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7F719D7D-30CD-4A72-92A1-D0CB13F495C5}" type="datetime5">
              <a:rPr lang="en-US" smtClean="0"/>
              <a:t>20-Oct-14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DD7D5B3-A56B-40B0-B4D4-3B835C4BE45A}" type="slidenum">
              <a:rPr lang="en-US" smtClean="0"/>
              <a:pPr>
                <a:defRPr/>
              </a:pPr>
              <a:t>‹#›</a:t>
            </a:fld>
            <a:endParaRPr lang="en-US" dirty="0"/>
          </a:p>
        </p:txBody>
      </p:sp>
    </p:spTree>
    <p:extLst>
      <p:ext uri="{BB962C8B-B14F-4D97-AF65-F5344CB8AC3E}">
        <p14:creationId xmlns:p14="http://schemas.microsoft.com/office/powerpoint/2010/main" val="245258812"/>
      </p:ext>
    </p:extLst>
  </p:cSld>
  <p:clrMapOvr>
    <a:masterClrMapping/>
  </p:clrMapOvr>
  <p:transition spd="slow">
    <p:randomBar dir="vert"/>
  </p:transition>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7F719D7D-30CD-4A72-92A1-D0CB13F495C5}" type="datetime5">
              <a:rPr lang="en-US" smtClean="0"/>
              <a:t>20-Oct-14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DD7D5B3-A56B-40B0-B4D4-3B835C4BE45A}" type="slidenum">
              <a:rPr lang="en-US" smtClean="0"/>
              <a:pPr>
                <a:defRPr/>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2293334"/>
      </p:ext>
    </p:extLst>
  </p:cSld>
  <p:clrMapOvr>
    <a:masterClrMapping/>
  </p:clrMapOvr>
  <p:transition spd="slow">
    <p:randomBar dir="vert"/>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7F719D7D-30CD-4A72-92A1-D0CB13F495C5}" type="datetime5">
              <a:rPr lang="en-US" smtClean="0"/>
              <a:t>20-Oct-14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DD7D5B3-A56B-40B0-B4D4-3B835C4BE45A}" type="slidenum">
              <a:rPr lang="en-US" smtClean="0"/>
              <a:pPr>
                <a:defRPr/>
              </a:pPr>
              <a:t>‹#›</a:t>
            </a:fld>
            <a:endParaRPr lang="en-US" dirty="0"/>
          </a:p>
        </p:txBody>
      </p:sp>
    </p:spTree>
    <p:extLst>
      <p:ext uri="{BB962C8B-B14F-4D97-AF65-F5344CB8AC3E}">
        <p14:creationId xmlns:p14="http://schemas.microsoft.com/office/powerpoint/2010/main" val="2147030927"/>
      </p:ext>
    </p:extLst>
  </p:cSld>
  <p:clrMapOvr>
    <a:masterClrMapping/>
  </p:clrMapOvr>
  <p:transition spd="slow">
    <p:randomBar dir="vert"/>
  </p:transition>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D6A1DB4-FEDD-433D-9464-57725CAB5B3F}" type="datetime5">
              <a:rPr lang="en-US" smtClean="0"/>
              <a:t>20-Oct-14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A1FA7FF-CCFE-442A-B7CE-E771F720D1F9}" type="slidenum">
              <a:rPr lang="en-US" smtClean="0"/>
              <a:pPr>
                <a:defRPr/>
              </a:pPr>
              <a:t>‹#›</a:t>
            </a:fld>
            <a:endParaRPr lang="en-US" dirty="0"/>
          </a:p>
        </p:txBody>
      </p:sp>
    </p:spTree>
    <p:extLst>
      <p:ext uri="{BB962C8B-B14F-4D97-AF65-F5344CB8AC3E}">
        <p14:creationId xmlns:p14="http://schemas.microsoft.com/office/powerpoint/2010/main" val="3861064607"/>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73AF73-401E-433F-9F14-C0E4FFB3B8A8}" type="datetime5">
              <a:rPr lang="en-US" smtClean="0"/>
              <a:t>20-Oct-14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4366AA-BC50-454B-BFA0-E1A7740C8982}" type="slidenum">
              <a:rPr lang="en-US"/>
              <a:pPr>
                <a:defRPr/>
              </a:pPr>
              <a:t>‹#›</a:t>
            </a:fld>
            <a:endParaRPr lang="en-US" dirty="0"/>
          </a:p>
        </p:txBody>
      </p:sp>
    </p:spTree>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5CB904E-6161-4DD8-8610-DE2032400AFD}" type="datetime5">
              <a:rPr lang="en-US" smtClean="0"/>
              <a:t>20-Oct-14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531DE52-F9C8-4C26-89D5-B3E12AFD32FE}" type="slidenum">
              <a:rPr lang="en-US" smtClean="0"/>
              <a:pPr>
                <a:defRPr/>
              </a:pPr>
              <a:t>‹#›</a:t>
            </a:fld>
            <a:endParaRPr lang="en-US" dirty="0"/>
          </a:p>
        </p:txBody>
      </p:sp>
    </p:spTree>
    <p:extLst>
      <p:ext uri="{BB962C8B-B14F-4D97-AF65-F5344CB8AC3E}">
        <p14:creationId xmlns:p14="http://schemas.microsoft.com/office/powerpoint/2010/main" val="865462432"/>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703971-59AE-4AA6-BAB2-6626A51F8F00}" type="datetime5">
              <a:rPr lang="en-US" smtClean="0"/>
              <a:t>20-Oct-14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6FAE3-6438-412D-ABD7-C1116828FD07}" type="slidenum">
              <a:rPr lang="en-US"/>
              <a:pPr>
                <a:defRPr/>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E8989A-7E9F-4E18-A2E9-E3B37DB199FA}"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2F7BC-EDEB-4A0F-991F-3BB0651B1BA3}" type="slidenum">
              <a:rPr lang="en-US"/>
              <a:pPr>
                <a:defRPr/>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985F4D-EFED-4DC3-B688-4A3ECDEB89D1}" type="datetime5">
              <a:rPr lang="en-US" smtClean="0"/>
              <a:t>20-Oct-14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7D34BD-DBB8-4AA4-8424-4FBC81EA9DD7}" type="slidenum">
              <a:rPr lang="en-US"/>
              <a:pPr>
                <a:defRPr/>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7F719D7D-30CD-4A72-92A1-D0CB13F495C5}" type="datetime5">
              <a:rPr lang="en-US" smtClean="0"/>
              <a:t>20-Oct-14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EDD7D5B3-A56B-40B0-B4D4-3B835C4BE4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randomBar dir="vert"/>
  </p:transition>
  <p:hf hdr="0" ft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30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cs typeface="+mn-cs"/>
              </a:defRPr>
            </a:lvl1pPr>
          </a:lstStyle>
          <a:p>
            <a:pPr>
              <a:defRPr/>
            </a:pPr>
            <a:fld id="{A05046A7-04AC-4F98-9BB2-53A1FF9D3200}" type="datetime5">
              <a:rPr lang="en-US" smtClean="0"/>
              <a:t>20-Oct-14</a:t>
            </a:fld>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A7450928-A268-47C3-89DA-7108017B21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randomBar dir="vert"/>
  </p:transition>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2DFD7318-0161-49C4-924F-7981834B8AC7}" type="datetime5">
              <a:rPr lang="en-US" smtClean="0"/>
              <a:t>20-Oct-14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E1E07538-DA1C-4F6A-A1A0-6971B2F41B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spd="slow">
    <p:randomBar dir="vert"/>
  </p:transition>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5123"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cs typeface="+mn-cs"/>
              </a:defRPr>
            </a:lvl1pPr>
          </a:lstStyle>
          <a:p>
            <a:pPr>
              <a:defRPr/>
            </a:pPr>
            <a:fld id="{D51236F2-DE70-48B3-9D15-EB839E7EE81B}" type="datetime5">
              <a:rPr lang="en-US" smtClean="0"/>
              <a:t>20-Oct-14</a:t>
            </a:fld>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669FD9A-9900-47EB-8418-905AAF7503B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slow">
    <p:randomBar dir="vert"/>
  </p:transition>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F719D7D-30CD-4A72-92A1-D0CB13F495C5}" type="datetime5">
              <a:rPr lang="en-US" smtClean="0"/>
              <a:t>20-Oct-14</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EDD7D5B3-A56B-40B0-B4D4-3B835C4BE45A}" type="slidenum">
              <a:rPr lang="en-US" smtClean="0"/>
              <a:pPr>
                <a:defRPr/>
              </a:pPr>
              <a:t>‹#›</a:t>
            </a:fld>
            <a:endParaRPr lang="en-US" dirty="0"/>
          </a:p>
        </p:txBody>
      </p:sp>
    </p:spTree>
    <p:extLst>
      <p:ext uri="{BB962C8B-B14F-4D97-AF65-F5344CB8AC3E}">
        <p14:creationId xmlns:p14="http://schemas.microsoft.com/office/powerpoint/2010/main" val="3674728757"/>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Lst>
  <p:transition spd="slow">
    <p:randomBar dir="vert"/>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6600" dirty="0" smtClean="0">
                <a:latin typeface="Sanvito Pro" pitchFamily="66" charset="0"/>
              </a:rPr>
              <a:t>        </a:t>
            </a:r>
          </a:p>
          <a:p>
            <a:pPr marL="0" indent="0">
              <a:buNone/>
            </a:pPr>
            <a:r>
              <a:rPr lang="en-US" sz="6600" dirty="0">
                <a:solidFill>
                  <a:schemeClr val="bg2">
                    <a:lumMod val="10000"/>
                  </a:schemeClr>
                </a:solidFill>
                <a:latin typeface="Sanvito Pro" pitchFamily="66" charset="0"/>
              </a:rPr>
              <a:t> </a:t>
            </a:r>
            <a:r>
              <a:rPr lang="en-US" sz="6600" dirty="0" smtClean="0">
                <a:solidFill>
                  <a:schemeClr val="bg2">
                    <a:lumMod val="10000"/>
                  </a:schemeClr>
                </a:solidFill>
                <a:latin typeface="Sanvito Pro" pitchFamily="66" charset="0"/>
              </a:rPr>
              <a:t>         </a:t>
            </a:r>
            <a:r>
              <a:rPr lang="en-US" sz="6600" dirty="0" smtClean="0">
                <a:solidFill>
                  <a:srgbClr val="C00000"/>
                </a:solidFill>
                <a:latin typeface="Sanvito Pro" pitchFamily="66" charset="0"/>
              </a:rPr>
              <a:t>Human Resource Accounting  And Inventory</a:t>
            </a:r>
          </a:p>
          <a:p>
            <a:pPr marL="0" indent="0">
              <a:buNone/>
            </a:pPr>
            <a:r>
              <a:rPr lang="en-US" dirty="0" smtClean="0">
                <a:solidFill>
                  <a:srgbClr val="C00000"/>
                </a:solidFill>
                <a:latin typeface="Sanvito Pro" pitchFamily="66" charset="0"/>
              </a:rPr>
              <a:t>                                  </a:t>
            </a:r>
          </a:p>
          <a:p>
            <a:pPr marL="0" indent="0">
              <a:buNone/>
            </a:pPr>
            <a:r>
              <a:rPr lang="en-US" dirty="0">
                <a:solidFill>
                  <a:srgbClr val="C00000"/>
                </a:solidFill>
                <a:latin typeface="Sanvito Pro" pitchFamily="66" charset="0"/>
              </a:rPr>
              <a:t> </a:t>
            </a:r>
            <a:r>
              <a:rPr lang="en-US" dirty="0" smtClean="0">
                <a:solidFill>
                  <a:srgbClr val="C00000"/>
                </a:solidFill>
                <a:latin typeface="Sanvito Pro" pitchFamily="66" charset="0"/>
              </a:rPr>
              <a:t>                               </a:t>
            </a:r>
            <a:r>
              <a:rPr lang="en-US" dirty="0" smtClean="0">
                <a:solidFill>
                  <a:srgbClr val="C00000"/>
                </a:solidFill>
                <a:latin typeface="Sanvito Pro" pitchFamily="66" charset="0"/>
              </a:rPr>
              <a:t>                                                                                           </a:t>
            </a:r>
            <a:r>
              <a:rPr lang="en-US" u="sng" dirty="0" smtClean="0">
                <a:solidFill>
                  <a:srgbClr val="C00000"/>
                </a:solidFill>
                <a:latin typeface="Sanvito Pro" pitchFamily="66" charset="0"/>
              </a:rPr>
              <a:t>Prepared </a:t>
            </a:r>
            <a:r>
              <a:rPr lang="en-US" u="sng" dirty="0">
                <a:solidFill>
                  <a:srgbClr val="C00000"/>
                </a:solidFill>
                <a:latin typeface="Sanvito Pro" pitchFamily="66" charset="0"/>
              </a:rPr>
              <a:t>By </a:t>
            </a:r>
            <a:r>
              <a:rPr lang="en-US" u="sng" dirty="0" smtClean="0">
                <a:solidFill>
                  <a:srgbClr val="C00000"/>
                </a:solidFill>
                <a:latin typeface="Sanvito Pro" pitchFamily="66" charset="0"/>
              </a:rPr>
              <a:t>:-</a:t>
            </a:r>
          </a:p>
          <a:p>
            <a:pPr marL="0" indent="0">
              <a:buNone/>
            </a:pPr>
            <a:r>
              <a:rPr lang="en-US" dirty="0">
                <a:solidFill>
                  <a:srgbClr val="C00000"/>
                </a:solidFill>
                <a:latin typeface="Sanvito Pro" pitchFamily="66" charset="0"/>
              </a:rPr>
              <a:t> </a:t>
            </a:r>
            <a:r>
              <a:rPr lang="en-US" dirty="0" smtClean="0">
                <a:solidFill>
                  <a:srgbClr val="C00000"/>
                </a:solidFill>
                <a:latin typeface="Sanvito Pro" pitchFamily="66" charset="0"/>
              </a:rPr>
              <a:t>                                  </a:t>
            </a:r>
            <a:r>
              <a:rPr lang="en-US" dirty="0" smtClean="0">
                <a:solidFill>
                  <a:srgbClr val="C00000"/>
                </a:solidFill>
                <a:latin typeface="Sanvito Pro" pitchFamily="66" charset="0"/>
              </a:rPr>
              <a:t>                                                                                        </a:t>
            </a:r>
            <a:r>
              <a:rPr lang="en-US" u="sng" dirty="0" smtClean="0">
                <a:solidFill>
                  <a:srgbClr val="C00000"/>
                </a:solidFill>
                <a:latin typeface="Sanvito Pro" pitchFamily="66" charset="0"/>
              </a:rPr>
              <a:t>                           </a:t>
            </a:r>
            <a:r>
              <a:rPr lang="en-US" u="sng" dirty="0" smtClean="0">
                <a:solidFill>
                  <a:srgbClr val="C00000"/>
                </a:solidFill>
                <a:latin typeface="Sanvito Pro" pitchFamily="66" charset="0"/>
              </a:rPr>
              <a:t>Deepak K </a:t>
            </a:r>
            <a:r>
              <a:rPr lang="en-US" u="sng" dirty="0" err="1" smtClean="0">
                <a:solidFill>
                  <a:srgbClr val="C00000"/>
                </a:solidFill>
                <a:latin typeface="Sanvito Pro" pitchFamily="66" charset="0"/>
              </a:rPr>
              <a:t>Ajayan</a:t>
            </a:r>
            <a:endParaRPr lang="en-US" u="sng" dirty="0">
              <a:solidFill>
                <a:srgbClr val="C00000"/>
              </a:solidFill>
              <a:latin typeface="Sanvito Pro" pitchFamily="66" charset="0"/>
            </a:endParaRPr>
          </a:p>
          <a:p>
            <a:pPr marL="0" indent="0">
              <a:buNone/>
            </a:pPr>
            <a:endParaRPr lang="en-US" u="sng" dirty="0">
              <a:latin typeface="Sanvito Pro" pitchFamily="66"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1</a:t>
            </a:fld>
            <a:endParaRPr lang="en-US" dirty="0"/>
          </a:p>
        </p:txBody>
      </p:sp>
    </p:spTree>
    <p:extLst>
      <p:ext uri="{BB962C8B-B14F-4D97-AF65-F5344CB8AC3E}">
        <p14:creationId xmlns:p14="http://schemas.microsoft.com/office/powerpoint/2010/main" val="95915918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04800" y="712242"/>
            <a:ext cx="5562600" cy="5693866"/>
          </a:xfrm>
          <a:prstGeom prst="rect">
            <a:avLst/>
          </a:prstGeom>
          <a:noFill/>
          <a:ln w="9525">
            <a:noFill/>
            <a:miter lim="800000"/>
            <a:headEnd/>
            <a:tailEnd/>
          </a:ln>
        </p:spPr>
        <p:txBody>
          <a:bodyPr wrap="square" anchor="ctr">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In order to overcome the limitations of replacement cost method, </a:t>
            </a:r>
            <a:r>
              <a:rPr lang="en-US" sz="2800" dirty="0" err="1">
                <a:solidFill>
                  <a:srgbClr val="000000"/>
                </a:solidFill>
                <a:latin typeface="Times New Roman" panose="02020603050405020304" pitchFamily="18" charset="0"/>
                <a:cs typeface="Times New Roman" panose="02020603050405020304" pitchFamily="18" charset="0"/>
              </a:rPr>
              <a:t>Hekimian</a:t>
            </a:r>
            <a:r>
              <a:rPr lang="en-US" sz="2800" dirty="0">
                <a:solidFill>
                  <a:srgbClr val="000000"/>
                </a:solidFill>
                <a:latin typeface="Times New Roman" panose="02020603050405020304" pitchFamily="18" charset="0"/>
                <a:cs typeface="Times New Roman" panose="02020603050405020304" pitchFamily="18" charset="0"/>
              </a:rPr>
              <a:t> and Jones suggested the use of opportunity cost method which determines the value of human resource on the basis of an </a:t>
            </a:r>
            <a:r>
              <a:rPr lang="en-US" sz="2800" b="1" i="1" dirty="0">
                <a:solidFill>
                  <a:srgbClr val="000000"/>
                </a:solidFill>
                <a:latin typeface="Times New Roman" panose="02020603050405020304" pitchFamily="18" charset="0"/>
                <a:cs typeface="Times New Roman" panose="02020603050405020304" pitchFamily="18" charset="0"/>
              </a:rPr>
              <a:t>employee’s value in alternative uses</a:t>
            </a:r>
            <a:r>
              <a:rPr lang="en-US" sz="2800" dirty="0">
                <a:solidFill>
                  <a:srgbClr val="000000"/>
                </a:solidFill>
                <a:latin typeface="Times New Roman" panose="02020603050405020304" pitchFamily="18" charset="0"/>
                <a:cs typeface="Times New Roman" panose="02020603050405020304" pitchFamily="18" charset="0"/>
              </a:rPr>
              <a:t>. Accordingly the value of an employee is based on his opportunity cost-the rice other divisions are willing to pay for the services of an employee working in another division of an organization. </a:t>
            </a:r>
          </a:p>
        </p:txBody>
      </p:sp>
      <p:sp>
        <p:nvSpPr>
          <p:cNvPr id="25603" name="Rectangle 3"/>
          <p:cNvSpPr>
            <a:spLocks noChangeArrowheads="1"/>
          </p:cNvSpPr>
          <p:nvPr/>
        </p:nvSpPr>
        <p:spPr bwMode="auto">
          <a:xfrm>
            <a:off x="685800" y="189022"/>
            <a:ext cx="5943600" cy="523220"/>
          </a:xfrm>
          <a:prstGeom prst="rect">
            <a:avLst/>
          </a:prstGeom>
          <a:noFill/>
          <a:ln w="9525">
            <a:noFill/>
            <a:miter lim="800000"/>
            <a:headEnd/>
            <a:tailEnd/>
          </a:ln>
        </p:spPr>
        <p:txBody>
          <a:bodyPr>
            <a:spAutoFit/>
          </a:bodyPr>
          <a:lstStyle/>
          <a:p>
            <a:pPr marL="514350" indent="-514350">
              <a:buSzPct val="115000"/>
              <a:buFont typeface="Times New Roman" pitchFamily="18" charset="0"/>
              <a:buAutoNum type="arabicParenR" startAt="3"/>
            </a:pPr>
            <a:r>
              <a:rPr lang="en-US" sz="2800" dirty="0">
                <a:solidFill>
                  <a:srgbClr val="000000"/>
                </a:solidFill>
                <a:latin typeface="Times New Roman" panose="02020603050405020304" pitchFamily="18" charset="0"/>
                <a:cs typeface="Times New Roman" panose="02020603050405020304" pitchFamily="18" charset="0"/>
              </a:rPr>
              <a:t>Opportunity cost method:-</a:t>
            </a:r>
          </a:p>
        </p:txBody>
      </p:sp>
      <p:pic>
        <p:nvPicPr>
          <p:cNvPr id="5" name="Picture 4"/>
          <p:cNvPicPr/>
          <p:nvPr/>
        </p:nvPicPr>
        <p:blipFill>
          <a:blip r:embed="rId3"/>
          <a:srcRect/>
          <a:stretch>
            <a:fillRect/>
          </a:stretch>
        </p:blipFill>
        <p:spPr bwMode="auto">
          <a:xfrm>
            <a:off x="6096000" y="1676400"/>
            <a:ext cx="2819400" cy="3505200"/>
          </a:xfrm>
          <a:prstGeom prst="rect">
            <a:avLst/>
          </a:prstGeom>
          <a:noFill/>
          <a:ln w="95250">
            <a:solidFill>
              <a:schemeClr val="accent6">
                <a:lumMod val="60000"/>
                <a:lumOff val="40000"/>
              </a:schemeClr>
            </a:solidFill>
            <a:miter lim="800000"/>
            <a:headEnd/>
            <a:tailEnd/>
          </a:ln>
        </p:spPr>
      </p:pic>
      <p:sp>
        <p:nvSpPr>
          <p:cNvPr id="7" name="Slide Number Placeholder 6"/>
          <p:cNvSpPr>
            <a:spLocks noGrp="1"/>
          </p:cNvSpPr>
          <p:nvPr>
            <p:ph type="sldNum" sz="quarter" idx="12"/>
          </p:nvPr>
        </p:nvSpPr>
        <p:spPr/>
        <p:txBody>
          <a:bodyPr/>
          <a:lstStyle/>
          <a:p>
            <a:pPr>
              <a:defRPr/>
            </a:pPr>
            <a:fld id="{2572E0A3-C10D-41D2-A7EA-37DB76891381}" type="slidenum">
              <a:rPr lang="en-US" sz="2800" smtClean="0">
                <a:latin typeface="Times New Roman" panose="02020603050405020304" pitchFamily="18" charset="0"/>
                <a:cs typeface="Times New Roman" panose="02020603050405020304" pitchFamily="18" charset="0"/>
              </a:rPr>
              <a:pPr>
                <a:defRPr/>
              </a:pPr>
              <a:t>10</a:t>
            </a:fld>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914400" y="838200"/>
            <a:ext cx="8001000" cy="430213"/>
          </a:xfrm>
          <a:prstGeom prst="rect">
            <a:avLst/>
          </a:prstGeom>
          <a:noFill/>
          <a:ln w="9525">
            <a:noFill/>
            <a:miter lim="800000"/>
            <a:headEnd/>
            <a:tailEnd/>
          </a:ln>
        </p:spPr>
        <p:txBody>
          <a:bodyPr>
            <a:spAutoFit/>
          </a:bodyPr>
          <a:lstStyle/>
          <a:p>
            <a:pPr eaLnBrk="0" hangingPunct="0">
              <a:buSzPct val="130000"/>
            </a:pPr>
            <a:r>
              <a:rPr lang="en-US" sz="2200">
                <a:solidFill>
                  <a:srgbClr val="000000"/>
                </a:solidFill>
                <a:latin typeface="Times New Roman" panose="02020603050405020304" pitchFamily="18" charset="0"/>
                <a:cs typeface="Times New Roman" panose="02020603050405020304" pitchFamily="18" charset="0"/>
              </a:rPr>
              <a:t> </a:t>
            </a:r>
          </a:p>
        </p:txBody>
      </p:sp>
      <p:sp>
        <p:nvSpPr>
          <p:cNvPr id="26627" name="Rectangle 3"/>
          <p:cNvSpPr>
            <a:spLocks noChangeArrowheads="1"/>
          </p:cNvSpPr>
          <p:nvPr/>
        </p:nvSpPr>
        <p:spPr bwMode="auto">
          <a:xfrm>
            <a:off x="990600" y="304800"/>
            <a:ext cx="7696200" cy="3539430"/>
          </a:xfrm>
          <a:prstGeom prst="rect">
            <a:avLst/>
          </a:prstGeom>
          <a:noFill/>
          <a:ln w="9525">
            <a:noFill/>
            <a:miter lim="800000"/>
            <a:headEnd/>
            <a:tailEnd/>
          </a:ln>
        </p:spPr>
        <p:txBody>
          <a:bodyPr>
            <a:spAutoFit/>
          </a:bodyPr>
          <a:lstStyle/>
          <a:p>
            <a:pPr algn="just"/>
            <a:r>
              <a:rPr lang="en-US" sz="22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Thus, </a:t>
            </a:r>
            <a:r>
              <a:rPr lang="en-US" sz="2800" b="1" i="1" dirty="0">
                <a:solidFill>
                  <a:srgbClr val="000000"/>
                </a:solidFill>
                <a:latin typeface="Times New Roman" panose="02020603050405020304" pitchFamily="18" charset="0"/>
                <a:cs typeface="Times New Roman" panose="02020603050405020304" pitchFamily="18" charset="0"/>
              </a:rPr>
              <a:t>the value of an employee would be high if he has several alternative uses for employment in the various division of an enterprise. </a:t>
            </a:r>
            <a:r>
              <a:rPr lang="en-US" sz="2800" dirty="0">
                <a:solidFill>
                  <a:srgbClr val="000000"/>
                </a:solidFill>
                <a:latin typeface="Times New Roman" panose="02020603050405020304" pitchFamily="18" charset="0"/>
                <a:cs typeface="Times New Roman" panose="02020603050405020304" pitchFamily="18" charset="0"/>
              </a:rPr>
              <a:t>This brings to light an important fact that the opportunity cost is linked with scarcity. This method determines the value of human resources by establishing competitive bidding within an organization.</a:t>
            </a:r>
          </a:p>
        </p:txBody>
      </p:sp>
      <p:sp>
        <p:nvSpPr>
          <p:cNvPr id="6" name="Slide Number Placeholder 5"/>
          <p:cNvSpPr>
            <a:spLocks noGrp="1"/>
          </p:cNvSpPr>
          <p:nvPr>
            <p:ph type="sldNum" sz="quarter" idx="12"/>
          </p:nvPr>
        </p:nvSpPr>
        <p:spPr/>
        <p:txBody>
          <a:bodyPr/>
          <a:lstStyle/>
          <a:p>
            <a:pPr>
              <a:defRPr/>
            </a:pPr>
            <a:fld id="{2572E0A3-C10D-41D2-A7EA-37DB76891381}" type="slidenum">
              <a:rPr lang="en-US" smtClean="0">
                <a:latin typeface="Times New Roman" panose="02020603050405020304" pitchFamily="18" charset="0"/>
                <a:cs typeface="Times New Roman" panose="02020603050405020304" pitchFamily="18" charset="0"/>
              </a:rPr>
              <a:pPr>
                <a:defRPr/>
              </a:pPr>
              <a:t>11</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914400" y="304800"/>
            <a:ext cx="7543800" cy="738188"/>
          </a:xfrm>
          <a:prstGeom prst="rect">
            <a:avLst/>
          </a:prstGeom>
          <a:noFill/>
          <a:ln w="9525">
            <a:noFill/>
            <a:miter lim="800000"/>
            <a:headEnd/>
            <a:tailEnd/>
          </a:ln>
          <a:effectLst/>
        </p:spPr>
        <p:txBody>
          <a:bodyPr anchor="ctr">
            <a:spAutoFit/>
          </a:bodyPr>
          <a:lstStyle/>
          <a:p>
            <a:pPr marL="514350" indent="-514350">
              <a:buSzPct val="115000"/>
              <a:buFont typeface="+mj-lt"/>
              <a:buAutoNum type="arabicParenR" startAt="4"/>
              <a:defRPr/>
            </a:pPr>
            <a:r>
              <a:rPr lang="en-US" sz="2800" b="1" dirty="0">
                <a:solidFill>
                  <a:srgbClr val="000000"/>
                </a:solidFill>
                <a:latin typeface="Algerian" pitchFamily="82" charset="0"/>
                <a:ea typeface="Times New Roman" pitchFamily="18" charset="0"/>
              </a:rPr>
              <a:t>Capitalization of salary method:-</a:t>
            </a:r>
          </a:p>
          <a:p>
            <a:pPr algn="just" eaLnBrk="0" hangingPunct="0">
              <a:defRPr/>
            </a:pPr>
            <a:r>
              <a:rPr lang="en-US" sz="1400" dirty="0">
                <a:ea typeface="Times New Roman" pitchFamily="18" charset="0"/>
              </a:rPr>
              <a:t>                         </a:t>
            </a:r>
            <a:endParaRPr lang="en-US" sz="2200" b="1" dirty="0">
              <a:solidFill>
                <a:srgbClr val="000000"/>
              </a:solidFill>
              <a:ea typeface="Times New Roman" pitchFamily="18" charset="0"/>
            </a:endParaRPr>
          </a:p>
        </p:txBody>
      </p:sp>
      <p:sp>
        <p:nvSpPr>
          <p:cNvPr id="28675" name="Rectangle 4"/>
          <p:cNvSpPr>
            <a:spLocks noChangeArrowheads="1"/>
          </p:cNvSpPr>
          <p:nvPr/>
        </p:nvSpPr>
        <p:spPr bwMode="auto">
          <a:xfrm>
            <a:off x="304800" y="914400"/>
            <a:ext cx="5638800" cy="5632311"/>
          </a:xfrm>
          <a:prstGeom prst="rect">
            <a:avLst/>
          </a:prstGeom>
          <a:noFill/>
          <a:ln w="9525">
            <a:noFill/>
            <a:miter lim="800000"/>
            <a:headEnd/>
            <a:tailEnd/>
          </a:ln>
        </p:spPr>
        <p:txBody>
          <a:bodyPr wrap="square">
            <a:spAutoFit/>
          </a:bodyPr>
          <a:lstStyle/>
          <a:p>
            <a:pPr algn="just" eaLnBrk="0" hangingPunct="0">
              <a:buSzPct val="130000"/>
            </a:pPr>
            <a:r>
              <a:rPr lang="en-US" sz="2400" dirty="0">
                <a:solidFill>
                  <a:srgbClr val="000000"/>
                </a:solidFill>
                <a:cs typeface="Times New Roman" pitchFamily="18" charset="0"/>
              </a:rPr>
              <a:t>                 The advocates of this method Baruch Lev and Aba Schwartz have used the concept of human resources in terms of economic value in this model. According to them the </a:t>
            </a:r>
            <a:r>
              <a:rPr lang="en-US" sz="2400" b="1" i="1" dirty="0">
                <a:solidFill>
                  <a:srgbClr val="000000"/>
                </a:solidFill>
                <a:cs typeface="Times New Roman" pitchFamily="18" charset="0"/>
              </a:rPr>
              <a:t>salaries payable </a:t>
            </a:r>
            <a:r>
              <a:rPr lang="en-US" sz="2400" dirty="0">
                <a:solidFill>
                  <a:srgbClr val="000000"/>
                </a:solidFill>
                <a:cs typeface="Times New Roman" pitchFamily="18" charset="0"/>
              </a:rPr>
              <a:t>to </a:t>
            </a:r>
            <a:r>
              <a:rPr lang="en-US" sz="2400" i="1" dirty="0">
                <a:solidFill>
                  <a:srgbClr val="000000"/>
                </a:solidFill>
                <a:cs typeface="Times New Roman" pitchFamily="18" charset="0"/>
              </a:rPr>
              <a:t>employees</a:t>
            </a:r>
            <a:r>
              <a:rPr lang="en-US" sz="2400" dirty="0">
                <a:solidFill>
                  <a:srgbClr val="000000"/>
                </a:solidFill>
                <a:cs typeface="Times New Roman" pitchFamily="18" charset="0"/>
              </a:rPr>
              <a:t> </a:t>
            </a:r>
            <a:r>
              <a:rPr lang="en-US" sz="2400" i="1" dirty="0">
                <a:solidFill>
                  <a:srgbClr val="000000"/>
                </a:solidFill>
                <a:cs typeface="Times New Roman" pitchFamily="18" charset="0"/>
              </a:rPr>
              <a:t>during their stay </a:t>
            </a:r>
            <a:r>
              <a:rPr lang="en-US" sz="2400" dirty="0">
                <a:solidFill>
                  <a:srgbClr val="000000"/>
                </a:solidFill>
                <a:cs typeface="Times New Roman" pitchFamily="18" charset="0"/>
              </a:rPr>
              <a:t>with the organization may be used as a replacement for the value of human resources, in view of the close co-relation between employees’ compensation and their value to the organization. Thus the value of human resources is the present value of future earnings of homogeneous group of employees</a:t>
            </a:r>
            <a:r>
              <a:rPr lang="en-US" sz="2400" b="1" dirty="0">
                <a:solidFill>
                  <a:srgbClr val="000000"/>
                </a:solidFill>
                <a:cs typeface="Times New Roman" pitchFamily="18" charset="0"/>
              </a:rPr>
              <a:t>. </a:t>
            </a:r>
          </a:p>
        </p:txBody>
      </p:sp>
      <p:pic>
        <p:nvPicPr>
          <p:cNvPr id="6" name="Picture 5"/>
          <p:cNvPicPr/>
          <p:nvPr/>
        </p:nvPicPr>
        <p:blipFill>
          <a:blip r:embed="rId2"/>
          <a:srcRect/>
          <a:stretch>
            <a:fillRect/>
          </a:stretch>
        </p:blipFill>
        <p:spPr bwMode="auto">
          <a:xfrm>
            <a:off x="6248400" y="1828800"/>
            <a:ext cx="2286000" cy="2590800"/>
          </a:xfrm>
          <a:prstGeom prst="rect">
            <a:avLst/>
          </a:prstGeom>
          <a:noFill/>
          <a:ln w="88900">
            <a:solidFill>
              <a:schemeClr val="accent6">
                <a:lumMod val="60000"/>
                <a:lumOff val="40000"/>
              </a:schemeClr>
            </a:solidFill>
            <a:miter lim="800000"/>
            <a:headEnd/>
            <a:tailEnd/>
          </a:ln>
        </p:spPr>
      </p:pic>
      <p:sp>
        <p:nvSpPr>
          <p:cNvPr id="7" name="Slide Number Placeholder 6"/>
          <p:cNvSpPr>
            <a:spLocks noGrp="1"/>
          </p:cNvSpPr>
          <p:nvPr>
            <p:ph type="sldNum" sz="quarter" idx="12"/>
          </p:nvPr>
        </p:nvSpPr>
        <p:spPr/>
        <p:txBody>
          <a:bodyPr/>
          <a:lstStyle/>
          <a:p>
            <a:pPr>
              <a:defRPr/>
            </a:pPr>
            <a:fld id="{2572E0A3-C10D-41D2-A7EA-37DB76891381}" type="slidenum">
              <a:rPr lang="en-US" smtClean="0"/>
              <a:pPr>
                <a:defRPr/>
              </a:pPr>
              <a:t>12</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914400" y="457200"/>
            <a:ext cx="7848600" cy="5170488"/>
          </a:xfrm>
          <a:prstGeom prst="rect">
            <a:avLst/>
          </a:prstGeom>
          <a:noFill/>
          <a:ln w="9525">
            <a:noFill/>
            <a:miter lim="800000"/>
            <a:headEnd/>
            <a:tailEnd/>
          </a:ln>
        </p:spPr>
        <p:txBody>
          <a:bodyPr>
            <a:spAutoFit/>
          </a:bodyPr>
          <a:lstStyle/>
          <a:p>
            <a:pPr eaLnBrk="0" hangingPunct="0">
              <a:buSzPct val="130000"/>
            </a:pPr>
            <a:r>
              <a:rPr lang="en-US" sz="2200" b="1" dirty="0">
                <a:solidFill>
                  <a:srgbClr val="000000"/>
                </a:solidFill>
                <a:cs typeface="Times New Roman" pitchFamily="18" charset="0"/>
              </a:rPr>
              <a:t>      The application of this method involves the following steps:</a:t>
            </a:r>
          </a:p>
          <a:p>
            <a:pPr eaLnBrk="0" hangingPunct="0">
              <a:buSzPct val="130000"/>
            </a:pPr>
            <a:endParaRPr lang="en-US" sz="2200" b="1" dirty="0">
              <a:solidFill>
                <a:srgbClr val="000000"/>
              </a:solidFill>
              <a:cs typeface="Times New Roman" pitchFamily="18" charset="0"/>
            </a:endParaRPr>
          </a:p>
          <a:p>
            <a:pPr eaLnBrk="0" hangingPunct="0">
              <a:buSzPct val="130000"/>
              <a:buFont typeface="Wingdings" pitchFamily="2" charset="2"/>
              <a:buChar char=""/>
            </a:pPr>
            <a:r>
              <a:rPr lang="en-US" sz="2200" b="1" dirty="0">
                <a:solidFill>
                  <a:srgbClr val="000000"/>
                </a:solidFill>
                <a:cs typeface="Times New Roman" pitchFamily="18" charset="0"/>
              </a:rPr>
              <a:t>Division of employees into homogeneous groups. The</a:t>
            </a:r>
          </a:p>
          <a:p>
            <a:pPr eaLnBrk="0" hangingPunct="0">
              <a:buSzPct val="130000"/>
            </a:pPr>
            <a:r>
              <a:rPr lang="en-US" sz="2200" b="1" dirty="0">
                <a:solidFill>
                  <a:srgbClr val="000000"/>
                </a:solidFill>
                <a:cs typeface="Times New Roman" pitchFamily="18" charset="0"/>
              </a:rPr>
              <a:t>     basis of employees’ division include their age,</a:t>
            </a:r>
          </a:p>
          <a:p>
            <a:pPr eaLnBrk="0" hangingPunct="0">
              <a:buSzPct val="130000"/>
            </a:pPr>
            <a:r>
              <a:rPr lang="en-US" sz="2200" b="1" dirty="0">
                <a:solidFill>
                  <a:srgbClr val="000000"/>
                </a:solidFill>
                <a:cs typeface="Times New Roman" pitchFamily="18" charset="0"/>
              </a:rPr>
              <a:t>     designation, skill and task; </a:t>
            </a:r>
          </a:p>
          <a:p>
            <a:pPr>
              <a:buSzPct val="130000"/>
            </a:pPr>
            <a:endParaRPr lang="en-US" sz="2200" b="1" dirty="0">
              <a:solidFill>
                <a:srgbClr val="000000"/>
              </a:solidFill>
              <a:cs typeface="Times New Roman" pitchFamily="18" charset="0"/>
            </a:endParaRPr>
          </a:p>
          <a:p>
            <a:pPr>
              <a:buSzPct val="130000"/>
              <a:buFont typeface="Wingdings" pitchFamily="2" charset="2"/>
              <a:buChar char="Ø"/>
            </a:pPr>
            <a:r>
              <a:rPr lang="en-US" sz="2200" b="1" dirty="0">
                <a:solidFill>
                  <a:srgbClr val="000000"/>
                </a:solidFill>
                <a:cs typeface="Times New Roman" pitchFamily="18" charset="0"/>
              </a:rPr>
              <a:t>Determination of the average annual earnings for</a:t>
            </a:r>
          </a:p>
          <a:p>
            <a:pPr>
              <a:buSzPct val="130000"/>
            </a:pPr>
            <a:r>
              <a:rPr lang="en-US" sz="2200" b="1">
                <a:solidFill>
                  <a:srgbClr val="000000"/>
                </a:solidFill>
                <a:cs typeface="Times New Roman" pitchFamily="18" charset="0"/>
              </a:rPr>
              <a:t>     each group of employees; </a:t>
            </a:r>
          </a:p>
          <a:p>
            <a:pPr>
              <a:buSzPct val="130000"/>
            </a:pPr>
            <a:endParaRPr lang="en-US" sz="2200" b="1" dirty="0">
              <a:solidFill>
                <a:srgbClr val="000000"/>
              </a:solidFill>
              <a:cs typeface="Times New Roman" pitchFamily="18" charset="0"/>
            </a:endParaRPr>
          </a:p>
          <a:p>
            <a:pPr>
              <a:buSzPct val="130000"/>
              <a:buFont typeface="Wingdings" pitchFamily="2" charset="2"/>
              <a:buChar char="Ø"/>
            </a:pPr>
            <a:r>
              <a:rPr lang="en-US" sz="2200" b="1" dirty="0">
                <a:solidFill>
                  <a:srgbClr val="000000"/>
                </a:solidFill>
                <a:cs typeface="Times New Roman" pitchFamily="18" charset="0"/>
              </a:rPr>
              <a:t> Calculation of the present value of the total earnings</a:t>
            </a:r>
          </a:p>
          <a:p>
            <a:pPr>
              <a:buSzPct val="130000"/>
            </a:pPr>
            <a:r>
              <a:rPr lang="en-US" sz="2200" b="1" dirty="0">
                <a:solidFill>
                  <a:srgbClr val="000000"/>
                </a:solidFill>
                <a:cs typeface="Times New Roman" pitchFamily="18" charset="0"/>
              </a:rPr>
              <a:t>     of each class of employees with the help of an</a:t>
            </a:r>
          </a:p>
          <a:p>
            <a:pPr>
              <a:buSzPct val="130000"/>
            </a:pPr>
            <a:r>
              <a:rPr lang="en-US" sz="2200" b="1" dirty="0">
                <a:solidFill>
                  <a:srgbClr val="000000"/>
                </a:solidFill>
                <a:cs typeface="Times New Roman" pitchFamily="18" charset="0"/>
              </a:rPr>
              <a:t>     appropriate discount rate. </a:t>
            </a:r>
          </a:p>
          <a:p>
            <a:pPr>
              <a:buSzPct val="130000"/>
            </a:pPr>
            <a:endParaRPr lang="en-US" sz="2200" b="1" dirty="0">
              <a:solidFill>
                <a:srgbClr val="000000"/>
              </a:solidFill>
              <a:cs typeface="Times New Roman" pitchFamily="18" charset="0"/>
            </a:endParaRPr>
          </a:p>
          <a:p>
            <a:pPr>
              <a:buSzPct val="130000"/>
            </a:pPr>
            <a:r>
              <a:rPr lang="en-US" sz="2200" b="1" dirty="0">
                <a:solidFill>
                  <a:srgbClr val="000000"/>
                </a:solidFill>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2572E0A3-C10D-41D2-A7EA-37DB76891381}" type="slidenum">
              <a:rPr lang="en-US" smtClean="0"/>
              <a:pPr>
                <a:defRPr/>
              </a:pPr>
              <a:t>13</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990600" y="457200"/>
            <a:ext cx="7924800" cy="954088"/>
          </a:xfrm>
          <a:prstGeom prst="rect">
            <a:avLst/>
          </a:prstGeom>
          <a:noFill/>
          <a:ln w="9525">
            <a:noFill/>
            <a:miter lim="800000"/>
            <a:headEnd/>
            <a:tailEnd/>
          </a:ln>
        </p:spPr>
        <p:txBody>
          <a:bodyPr>
            <a:spAutoFit/>
          </a:bodyPr>
          <a:lstStyle/>
          <a:p>
            <a:pPr marL="342900" indent="-342900">
              <a:buSzPct val="115000"/>
              <a:buFont typeface="Times New Roman" pitchFamily="18" charset="0"/>
              <a:buAutoNum type="arabicParenR" startAt="5"/>
            </a:pPr>
            <a:r>
              <a:rPr lang="en-US" sz="2800" b="1">
                <a:solidFill>
                  <a:srgbClr val="000000"/>
                </a:solidFill>
                <a:latin typeface="Algerian" pitchFamily="82" charset="0"/>
                <a:cs typeface="Times New Roman" pitchFamily="18" charset="0"/>
              </a:rPr>
              <a:t> Economic valuation  method:-</a:t>
            </a:r>
          </a:p>
          <a:p>
            <a:pPr marL="342900" indent="-342900">
              <a:buSzPct val="115000"/>
            </a:pPr>
            <a:r>
              <a:rPr lang="en-US" sz="2800" b="1">
                <a:solidFill>
                  <a:srgbClr val="000000"/>
                </a:solidFill>
                <a:cs typeface="Times New Roman" pitchFamily="18" charset="0"/>
              </a:rPr>
              <a:t>                                </a:t>
            </a:r>
            <a:endParaRPr lang="en-US" sz="2200" b="1">
              <a:solidFill>
                <a:srgbClr val="000000"/>
              </a:solidFill>
              <a:cs typeface="Times New Roman" pitchFamily="18" charset="0"/>
            </a:endParaRPr>
          </a:p>
        </p:txBody>
      </p:sp>
      <p:sp>
        <p:nvSpPr>
          <p:cNvPr id="33795" name="Rectangle 2"/>
          <p:cNvSpPr>
            <a:spLocks noChangeArrowheads="1"/>
          </p:cNvSpPr>
          <p:nvPr/>
        </p:nvSpPr>
        <p:spPr bwMode="auto">
          <a:xfrm>
            <a:off x="914400" y="1066800"/>
            <a:ext cx="7848600" cy="5724644"/>
          </a:xfrm>
          <a:prstGeom prst="rect">
            <a:avLst/>
          </a:prstGeom>
          <a:noFill/>
          <a:ln w="9525">
            <a:noFill/>
            <a:miter lim="800000"/>
            <a:headEnd/>
            <a:tailEnd/>
          </a:ln>
        </p:spPr>
        <p:txBody>
          <a:bodyPr>
            <a:spAutoFit/>
          </a:bodyPr>
          <a:lstStyle/>
          <a:p>
            <a:pPr algn="just"/>
            <a:r>
              <a:rPr lang="en-US" dirty="0">
                <a:latin typeface="Times New Roman" pitchFamily="18" charset="0"/>
              </a:rPr>
              <a:t>                                             </a:t>
            </a:r>
          </a:p>
          <a:p>
            <a:pPr algn="just"/>
            <a:endParaRPr lang="en-US" sz="2200" b="1" dirty="0">
              <a:solidFill>
                <a:srgbClr val="000000"/>
              </a:solidFill>
              <a:cs typeface="Times New Roman" pitchFamily="18" charset="0"/>
            </a:endParaRPr>
          </a:p>
          <a:p>
            <a:pPr algn="just"/>
            <a:endParaRPr lang="en-US" sz="2200" b="1" dirty="0">
              <a:solidFill>
                <a:srgbClr val="000000"/>
              </a:solidFill>
              <a:cs typeface="Times New Roman" pitchFamily="18" charset="0"/>
            </a:endParaRPr>
          </a:p>
          <a:p>
            <a:pPr algn="just"/>
            <a:endParaRPr lang="en-US" sz="2200" b="1" dirty="0">
              <a:solidFill>
                <a:srgbClr val="000000"/>
              </a:solidFill>
              <a:cs typeface="Times New Roman" pitchFamily="18" charset="0"/>
            </a:endParaRPr>
          </a:p>
          <a:p>
            <a:pPr algn="just"/>
            <a:endParaRPr lang="en-US" sz="2200" b="1" dirty="0">
              <a:solidFill>
                <a:srgbClr val="000000"/>
              </a:solidFill>
              <a:cs typeface="Times New Roman" pitchFamily="18" charset="0"/>
            </a:endParaRPr>
          </a:p>
          <a:p>
            <a:pPr algn="just"/>
            <a:endParaRPr lang="en-US" sz="2200" b="1" dirty="0">
              <a:solidFill>
                <a:srgbClr val="000000"/>
              </a:solidFill>
              <a:cs typeface="Times New Roman" pitchFamily="18" charset="0"/>
            </a:endParaRPr>
          </a:p>
          <a:p>
            <a:pPr algn="just"/>
            <a:endParaRPr lang="en-US" sz="2200" b="1" dirty="0">
              <a:solidFill>
                <a:srgbClr val="000000"/>
              </a:solidFill>
              <a:cs typeface="Times New Roman" pitchFamily="18" charset="0"/>
            </a:endParaRPr>
          </a:p>
          <a:p>
            <a:pPr algn="just"/>
            <a:endParaRPr lang="en-US" sz="2400" dirty="0">
              <a:solidFill>
                <a:srgbClr val="000000"/>
              </a:solidFill>
              <a:cs typeface="Times New Roman" pitchFamily="18" charset="0"/>
            </a:endParaRPr>
          </a:p>
          <a:p>
            <a:pPr algn="just"/>
            <a:r>
              <a:rPr lang="en-US" sz="2400" dirty="0">
                <a:solidFill>
                  <a:srgbClr val="000000"/>
                </a:solidFill>
                <a:cs typeface="Times New Roman" pitchFamily="18" charset="0"/>
              </a:rPr>
              <a:t>             Economic valuation method considers the </a:t>
            </a:r>
            <a:r>
              <a:rPr lang="en-US" sz="2400" i="1" dirty="0">
                <a:solidFill>
                  <a:srgbClr val="000000"/>
                </a:solidFill>
                <a:cs typeface="Times New Roman" pitchFamily="18" charset="0"/>
              </a:rPr>
              <a:t>present worth of the employee’s future service expected to be derived during their stay with the organization as the value of firm’s human resource</a:t>
            </a:r>
            <a:r>
              <a:rPr lang="en-US" sz="2400" dirty="0">
                <a:solidFill>
                  <a:srgbClr val="000000"/>
                </a:solidFill>
                <a:cs typeface="Times New Roman" pitchFamily="18" charset="0"/>
              </a:rPr>
              <a:t>. Although there are some resemblances between earlier model i.e., capitalization of salary method and this model, yet they differ with each other. The economic valuation model recommends the capitalization</a:t>
            </a:r>
            <a:r>
              <a:rPr lang="en-US" sz="2200" b="1" dirty="0">
                <a:solidFill>
                  <a:srgbClr val="000000"/>
                </a:solidFill>
                <a:cs typeface="Times New Roman" pitchFamily="18" charset="0"/>
              </a:rPr>
              <a:t>. </a:t>
            </a:r>
          </a:p>
        </p:txBody>
      </p:sp>
      <p:pic>
        <p:nvPicPr>
          <p:cNvPr id="5" name="Picture 4"/>
          <p:cNvPicPr/>
          <p:nvPr/>
        </p:nvPicPr>
        <p:blipFill>
          <a:blip r:embed="rId2"/>
          <a:srcRect/>
          <a:stretch>
            <a:fillRect/>
          </a:stretch>
        </p:blipFill>
        <p:spPr bwMode="auto">
          <a:xfrm>
            <a:off x="2362200" y="1066800"/>
            <a:ext cx="5029200" cy="2533650"/>
          </a:xfrm>
          <a:prstGeom prst="rect">
            <a:avLst/>
          </a:prstGeom>
          <a:noFill/>
          <a:ln w="88900">
            <a:solidFill>
              <a:schemeClr val="accent6">
                <a:lumMod val="60000"/>
                <a:lumOff val="40000"/>
              </a:schemeClr>
            </a:solidFill>
            <a:miter lim="800000"/>
            <a:headEnd/>
            <a:tailEnd/>
          </a:ln>
        </p:spPr>
      </p:pic>
      <p:sp>
        <p:nvSpPr>
          <p:cNvPr id="7" name="Slide Number Placeholder 6"/>
          <p:cNvSpPr>
            <a:spLocks noGrp="1"/>
          </p:cNvSpPr>
          <p:nvPr>
            <p:ph type="sldNum" sz="quarter" idx="12"/>
          </p:nvPr>
        </p:nvSpPr>
        <p:spPr/>
        <p:txBody>
          <a:bodyPr/>
          <a:lstStyle/>
          <a:p>
            <a:pPr>
              <a:defRPr/>
            </a:pPr>
            <a:fld id="{2572E0A3-C10D-41D2-A7EA-37DB76891381}" type="slidenum">
              <a:rPr lang="en-US" smtClean="0"/>
              <a:pPr>
                <a:defRPr/>
              </a:pPr>
              <a:t>14</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914400" y="304800"/>
            <a:ext cx="7848600" cy="1938992"/>
          </a:xfrm>
          <a:prstGeom prst="rect">
            <a:avLst/>
          </a:prstGeom>
          <a:noFill/>
          <a:ln w="9525">
            <a:noFill/>
            <a:miter lim="800000"/>
            <a:headEnd/>
            <a:tailEnd/>
          </a:ln>
        </p:spPr>
        <p:txBody>
          <a:bodyPr>
            <a:spAutoFit/>
          </a:bodyPr>
          <a:lstStyle/>
          <a:p>
            <a:pPr algn="just"/>
            <a:r>
              <a:rPr lang="en-US" sz="2400" dirty="0">
                <a:solidFill>
                  <a:srgbClr val="000000"/>
                </a:solidFill>
                <a:cs typeface="Times New Roman" pitchFamily="18" charset="0"/>
              </a:rPr>
              <a:t>                        According to economic valuation method, the value of human resources is determine on the basis of the </a:t>
            </a:r>
            <a:r>
              <a:rPr lang="en-US" sz="2400" b="1" i="1" dirty="0">
                <a:solidFill>
                  <a:srgbClr val="000000"/>
                </a:solidFill>
                <a:cs typeface="Times New Roman" pitchFamily="18" charset="0"/>
              </a:rPr>
              <a:t>expected services </a:t>
            </a:r>
            <a:r>
              <a:rPr lang="en-US" sz="2400" dirty="0">
                <a:solidFill>
                  <a:srgbClr val="000000"/>
                </a:solidFill>
                <a:cs typeface="Times New Roman" pitchFamily="18" charset="0"/>
              </a:rPr>
              <a:t>of the employees in each service state that they may occupy during their association with the organization</a:t>
            </a:r>
            <a:r>
              <a:rPr lang="en-US" sz="2400" dirty="0" smtClean="0">
                <a:solidFill>
                  <a:srgbClr val="000000"/>
                </a:solidFill>
                <a:cs typeface="Times New Roman" pitchFamily="18" charset="0"/>
              </a:rPr>
              <a:t>.</a:t>
            </a:r>
            <a:endParaRPr lang="en-US" sz="2400" dirty="0">
              <a:solidFill>
                <a:srgbClr val="000000"/>
              </a:solidFill>
              <a:cs typeface="Times New Roman" pitchFamily="18" charset="0"/>
            </a:endParaRPr>
          </a:p>
        </p:txBody>
      </p:sp>
      <p:sp>
        <p:nvSpPr>
          <p:cNvPr id="5" name="Slide Number Placeholder 4"/>
          <p:cNvSpPr>
            <a:spLocks noGrp="1"/>
          </p:cNvSpPr>
          <p:nvPr>
            <p:ph type="sldNum" sz="quarter" idx="12"/>
          </p:nvPr>
        </p:nvSpPr>
        <p:spPr/>
        <p:txBody>
          <a:bodyPr/>
          <a:lstStyle/>
          <a:p>
            <a:pPr>
              <a:defRPr/>
            </a:pPr>
            <a:fld id="{2572E0A3-C10D-41D2-A7EA-37DB76891381}" type="slidenum">
              <a:rPr lang="en-US" sz="2400" smtClean="0"/>
              <a:pPr>
                <a:defRPr/>
              </a:pPr>
              <a:t>15</a:t>
            </a:fld>
            <a:endParaRPr lang="en-US" sz="2400" dirty="0"/>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914400" y="304800"/>
            <a:ext cx="7664450" cy="523875"/>
          </a:xfrm>
          <a:prstGeom prst="rect">
            <a:avLst/>
          </a:prstGeom>
          <a:noFill/>
          <a:ln w="9525">
            <a:noFill/>
            <a:miter lim="800000"/>
            <a:headEnd/>
            <a:tailEnd/>
          </a:ln>
        </p:spPr>
        <p:txBody>
          <a:bodyPr wrap="none">
            <a:spAutoFit/>
          </a:bodyPr>
          <a:lstStyle/>
          <a:p>
            <a:pPr marL="514350" indent="-514350">
              <a:buSzPct val="115000"/>
              <a:buFont typeface="Times New Roman" pitchFamily="18" charset="0"/>
              <a:buAutoNum type="arabicParenR" startAt="6"/>
            </a:pPr>
            <a:r>
              <a:rPr lang="en-US" sz="2800" b="1">
                <a:solidFill>
                  <a:srgbClr val="000000"/>
                </a:solidFill>
                <a:latin typeface="Algerian" pitchFamily="82" charset="0"/>
                <a:cs typeface="Times New Roman" pitchFamily="18" charset="0"/>
              </a:rPr>
              <a:t>Return on efforts employed method:-</a:t>
            </a:r>
          </a:p>
        </p:txBody>
      </p:sp>
      <p:sp>
        <p:nvSpPr>
          <p:cNvPr id="37891" name="Rectangle 1"/>
          <p:cNvSpPr>
            <a:spLocks noChangeArrowheads="1"/>
          </p:cNvSpPr>
          <p:nvPr/>
        </p:nvSpPr>
        <p:spPr bwMode="auto">
          <a:xfrm>
            <a:off x="685800" y="3241457"/>
            <a:ext cx="8001000" cy="3754874"/>
          </a:xfrm>
          <a:prstGeom prst="rect">
            <a:avLst/>
          </a:prstGeom>
          <a:noFill/>
          <a:ln w="9525">
            <a:noFill/>
            <a:miter lim="800000"/>
            <a:headEnd/>
            <a:tailEnd/>
          </a:ln>
        </p:spPr>
        <p:txBody>
          <a:bodyPr anchor="ctr">
            <a:spAutoFit/>
          </a:bodyPr>
          <a:lstStyle/>
          <a:p>
            <a:pPr algn="just"/>
            <a:r>
              <a:rPr lang="en-US" sz="2400" dirty="0">
                <a:solidFill>
                  <a:srgbClr val="000000"/>
                </a:solidFill>
                <a:cs typeface="Times New Roman" pitchFamily="18" charset="0"/>
              </a:rPr>
              <a:t>                           This method measures the value of the firm’s human resources on the basis of </a:t>
            </a:r>
            <a:r>
              <a:rPr lang="en-US" sz="2400" b="1" i="1" dirty="0">
                <a:solidFill>
                  <a:srgbClr val="000000"/>
                </a:solidFill>
                <a:cs typeface="Times New Roman" pitchFamily="18" charset="0"/>
              </a:rPr>
              <a:t>efforts</a:t>
            </a:r>
            <a:r>
              <a:rPr lang="en-US" sz="2400" dirty="0">
                <a:solidFill>
                  <a:srgbClr val="000000"/>
                </a:solidFill>
                <a:cs typeface="Times New Roman" pitchFamily="18" charset="0"/>
              </a:rPr>
              <a:t> </a:t>
            </a:r>
            <a:r>
              <a:rPr lang="en-US" sz="2400" i="1" dirty="0">
                <a:solidFill>
                  <a:srgbClr val="000000"/>
                </a:solidFill>
                <a:cs typeface="Times New Roman" pitchFamily="18" charset="0"/>
              </a:rPr>
              <a:t>made by the individual for the organizational benefits. </a:t>
            </a:r>
            <a:r>
              <a:rPr lang="en-US" sz="2400" dirty="0">
                <a:solidFill>
                  <a:srgbClr val="000000"/>
                </a:solidFill>
                <a:cs typeface="Times New Roman" pitchFamily="18" charset="0"/>
              </a:rPr>
              <a:t>These efforts are evaluated in the light of the following factors :</a:t>
            </a:r>
          </a:p>
          <a:p>
            <a:pPr algn="just"/>
            <a:endParaRPr lang="en-US" sz="2400" dirty="0">
              <a:solidFill>
                <a:srgbClr val="000000"/>
              </a:solidFill>
              <a:cs typeface="Times New Roman" pitchFamily="18" charset="0"/>
            </a:endParaRPr>
          </a:p>
          <a:p>
            <a:pPr algn="just">
              <a:buSzPct val="130000"/>
              <a:buFont typeface="Wingdings" pitchFamily="2" charset="2"/>
              <a:buChar char="Ø"/>
            </a:pPr>
            <a:r>
              <a:rPr lang="en-US" sz="2400" dirty="0">
                <a:solidFill>
                  <a:srgbClr val="000000"/>
                </a:solidFill>
                <a:cs typeface="Times New Roman" pitchFamily="18" charset="0"/>
              </a:rPr>
              <a:t> Positions an employee holds;</a:t>
            </a:r>
          </a:p>
          <a:p>
            <a:pPr algn="just">
              <a:buSzPct val="130000"/>
              <a:buFont typeface="Wingdings" pitchFamily="2" charset="2"/>
              <a:buChar char="Ø"/>
            </a:pPr>
            <a:r>
              <a:rPr lang="en-US" sz="2400" dirty="0">
                <a:solidFill>
                  <a:srgbClr val="000000"/>
                </a:solidFill>
                <a:cs typeface="Times New Roman" pitchFamily="18" charset="0"/>
              </a:rPr>
              <a:t> Degree of excellence employee achieves;</a:t>
            </a:r>
          </a:p>
          <a:p>
            <a:pPr algn="just">
              <a:buSzPct val="130000"/>
              <a:buFont typeface="Wingdings" pitchFamily="2" charset="2"/>
              <a:buChar char="Ø"/>
            </a:pPr>
            <a:r>
              <a:rPr lang="en-US" sz="2400" dirty="0">
                <a:solidFill>
                  <a:srgbClr val="000000"/>
                </a:solidFill>
                <a:cs typeface="Times New Roman" pitchFamily="18" charset="0"/>
              </a:rPr>
              <a:t> Experience profile of the employee.</a:t>
            </a:r>
          </a:p>
          <a:p>
            <a:pPr algn="just">
              <a:buSzPct val="130000"/>
              <a:buFont typeface="Wingdings" pitchFamily="2" charset="2"/>
              <a:buChar char="Ø"/>
            </a:pPr>
            <a:endParaRPr lang="en-US" sz="2400" dirty="0">
              <a:solidFill>
                <a:srgbClr val="000000"/>
              </a:solidFill>
              <a:cs typeface="Times New Roman" pitchFamily="18" charset="0"/>
            </a:endParaRPr>
          </a:p>
          <a:p>
            <a:pPr algn="just">
              <a:buSzPct val="130000"/>
            </a:pPr>
            <a:endParaRPr lang="en-US" sz="2200" b="1" dirty="0">
              <a:solidFill>
                <a:srgbClr val="000000"/>
              </a:solidFill>
              <a:cs typeface="Times New Roman" pitchFamily="18" charset="0"/>
            </a:endParaRPr>
          </a:p>
        </p:txBody>
      </p:sp>
      <p:pic>
        <p:nvPicPr>
          <p:cNvPr id="4" name="Picture 3" descr="http://t2.gstatic.com/images?q=tbn:IvDIPsITcL1ZYM:http://corporate-resource.net/var/ax/46403/538346-vidoe-placeholder.jpg"/>
          <p:cNvPicPr/>
          <p:nvPr/>
        </p:nvPicPr>
        <p:blipFill>
          <a:blip r:embed="rId2"/>
          <a:srcRect/>
          <a:stretch>
            <a:fillRect/>
          </a:stretch>
        </p:blipFill>
        <p:spPr bwMode="auto">
          <a:xfrm>
            <a:off x="2514600" y="914400"/>
            <a:ext cx="4800600" cy="2133600"/>
          </a:xfrm>
          <a:prstGeom prst="rect">
            <a:avLst/>
          </a:prstGeom>
          <a:noFill/>
          <a:ln w="88900">
            <a:solidFill>
              <a:schemeClr val="accent6">
                <a:lumMod val="60000"/>
                <a:lumOff val="40000"/>
              </a:schemeClr>
            </a:solidFill>
          </a:ln>
        </p:spPr>
      </p:pic>
      <p:sp>
        <p:nvSpPr>
          <p:cNvPr id="6" name="Slide Number Placeholder 5"/>
          <p:cNvSpPr>
            <a:spLocks noGrp="1"/>
          </p:cNvSpPr>
          <p:nvPr>
            <p:ph type="sldNum" sz="quarter" idx="12"/>
          </p:nvPr>
        </p:nvSpPr>
        <p:spPr/>
        <p:txBody>
          <a:bodyPr/>
          <a:lstStyle/>
          <a:p>
            <a:pPr>
              <a:defRPr/>
            </a:pPr>
            <a:fld id="{2572E0A3-C10D-41D2-A7EA-37DB76891381}" type="slidenum">
              <a:rPr lang="en-US" smtClean="0"/>
              <a:pPr>
                <a:defRPr/>
              </a:pPr>
              <a:t>16</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38200" y="304800"/>
            <a:ext cx="8077200" cy="954088"/>
          </a:xfrm>
          <a:prstGeom prst="rect">
            <a:avLst/>
          </a:prstGeom>
          <a:noFill/>
          <a:ln w="9525">
            <a:noFill/>
            <a:miter lim="800000"/>
            <a:headEnd/>
            <a:tailEnd/>
          </a:ln>
        </p:spPr>
        <p:txBody>
          <a:bodyPr>
            <a:spAutoFit/>
          </a:bodyPr>
          <a:lstStyle/>
          <a:p>
            <a:pPr marL="342900" indent="-342900">
              <a:buSzPct val="115000"/>
              <a:buFont typeface="Times New Roman" pitchFamily="18" charset="0"/>
              <a:buAutoNum type="arabicParenR" startAt="7"/>
            </a:pPr>
            <a:r>
              <a:rPr lang="en-US" sz="2800" b="1">
                <a:solidFill>
                  <a:srgbClr val="000000"/>
                </a:solidFill>
                <a:latin typeface="Algerian" pitchFamily="82" charset="0"/>
                <a:cs typeface="Times New Roman" pitchFamily="18" charset="0"/>
              </a:rPr>
              <a:t>Adjusted discounted future wages method:-</a:t>
            </a:r>
          </a:p>
        </p:txBody>
      </p:sp>
      <p:sp>
        <p:nvSpPr>
          <p:cNvPr id="40963" name="Rectangle 1"/>
          <p:cNvSpPr>
            <a:spLocks noChangeArrowheads="1"/>
          </p:cNvSpPr>
          <p:nvPr/>
        </p:nvSpPr>
        <p:spPr bwMode="auto">
          <a:xfrm>
            <a:off x="914400" y="3289280"/>
            <a:ext cx="7848600" cy="3416320"/>
          </a:xfrm>
          <a:prstGeom prst="rect">
            <a:avLst/>
          </a:prstGeom>
          <a:noFill/>
          <a:ln w="9525">
            <a:noFill/>
            <a:miter lim="800000"/>
            <a:headEnd/>
            <a:tailEnd/>
          </a:ln>
        </p:spPr>
        <p:txBody>
          <a:bodyPr anchor="ctr">
            <a:spAutoFit/>
          </a:bodyPr>
          <a:lstStyle/>
          <a:p>
            <a:pPr algn="just"/>
            <a:r>
              <a:rPr lang="en-US" sz="2400" dirty="0">
                <a:solidFill>
                  <a:srgbClr val="000000"/>
                </a:solidFill>
                <a:cs typeface="Times New Roman" pitchFamily="18" charset="0"/>
              </a:rPr>
              <a:t>                              Roger H. </a:t>
            </a:r>
            <a:r>
              <a:rPr lang="en-US" sz="2400" dirty="0" err="1">
                <a:solidFill>
                  <a:srgbClr val="000000"/>
                </a:solidFill>
                <a:cs typeface="Times New Roman" pitchFamily="18" charset="0"/>
              </a:rPr>
              <a:t>Hermanson</a:t>
            </a:r>
            <a:r>
              <a:rPr lang="en-US" sz="2400" dirty="0">
                <a:solidFill>
                  <a:srgbClr val="000000"/>
                </a:solidFill>
                <a:cs typeface="Times New Roman" pitchFamily="18" charset="0"/>
              </a:rPr>
              <a:t> developed this model wherein he recommends measuring the value of human resources on the basis of </a:t>
            </a:r>
            <a:r>
              <a:rPr lang="en-US" sz="2400" b="1" i="1" dirty="0">
                <a:solidFill>
                  <a:srgbClr val="000000"/>
                </a:solidFill>
                <a:cs typeface="Times New Roman" pitchFamily="18" charset="0"/>
              </a:rPr>
              <a:t>relative efficiency of an organization in the industry</a:t>
            </a:r>
            <a:r>
              <a:rPr lang="en-US" sz="2400" dirty="0">
                <a:solidFill>
                  <a:srgbClr val="000000"/>
                </a:solidFill>
                <a:cs typeface="Times New Roman" pitchFamily="18" charset="0"/>
              </a:rPr>
              <a:t>. This model </a:t>
            </a:r>
            <a:r>
              <a:rPr lang="en-US" sz="2400" i="1" dirty="0">
                <a:solidFill>
                  <a:srgbClr val="000000"/>
                </a:solidFill>
                <a:cs typeface="Times New Roman" pitchFamily="18" charset="0"/>
              </a:rPr>
              <a:t>relates the value of human resources with the extra profit the firm earns over and above the industry expectations</a:t>
            </a:r>
            <a:r>
              <a:rPr lang="en-US" sz="2400" dirty="0">
                <a:solidFill>
                  <a:srgbClr val="000000"/>
                </a:solidFill>
                <a:cs typeface="Times New Roman" pitchFamily="18" charset="0"/>
              </a:rPr>
              <a:t>. In fact, this model attributes the difference in profitability rates between firms of an industry to the varying efficiency of their human resources. </a:t>
            </a:r>
          </a:p>
        </p:txBody>
      </p:sp>
      <p:pic>
        <p:nvPicPr>
          <p:cNvPr id="4" name="Picture 3" descr="http://t2.gstatic.com/images?q=tbn:rkNTLDcMWGaTBM:http://www.learn4good.com/schools/frontend/img/courses_img/2/courses_2109_2.jpg"/>
          <p:cNvPicPr/>
          <p:nvPr/>
        </p:nvPicPr>
        <p:blipFill>
          <a:blip r:embed="rId2"/>
          <a:srcRect/>
          <a:stretch>
            <a:fillRect/>
          </a:stretch>
        </p:blipFill>
        <p:spPr bwMode="auto">
          <a:xfrm>
            <a:off x="2438400" y="1143000"/>
            <a:ext cx="4800600" cy="1981200"/>
          </a:xfrm>
          <a:prstGeom prst="rect">
            <a:avLst/>
          </a:prstGeom>
          <a:noFill/>
          <a:ln w="88900">
            <a:solidFill>
              <a:schemeClr val="accent6">
                <a:lumMod val="60000"/>
                <a:lumOff val="40000"/>
              </a:schemeClr>
            </a:solidFill>
          </a:ln>
        </p:spPr>
      </p:pic>
      <p:sp>
        <p:nvSpPr>
          <p:cNvPr id="6" name="Slide Number Placeholder 5"/>
          <p:cNvSpPr>
            <a:spLocks noGrp="1"/>
          </p:cNvSpPr>
          <p:nvPr>
            <p:ph type="sldNum" sz="quarter" idx="12"/>
          </p:nvPr>
        </p:nvSpPr>
        <p:spPr/>
        <p:txBody>
          <a:bodyPr/>
          <a:lstStyle/>
          <a:p>
            <a:pPr>
              <a:defRPr/>
            </a:pPr>
            <a:fld id="{2572E0A3-C10D-41D2-A7EA-37DB76891381}" type="slidenum">
              <a:rPr lang="en-US" smtClean="0"/>
              <a:pPr>
                <a:defRPr/>
              </a:pPr>
              <a:t>17</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990600" y="228600"/>
            <a:ext cx="7696200" cy="1938992"/>
          </a:xfrm>
          <a:prstGeom prst="rect">
            <a:avLst/>
          </a:prstGeom>
          <a:noFill/>
          <a:ln w="9525">
            <a:noFill/>
            <a:miter lim="800000"/>
            <a:headEnd/>
            <a:tailEnd/>
          </a:ln>
        </p:spPr>
        <p:txBody>
          <a:bodyPr>
            <a:spAutoFit/>
          </a:bodyPr>
          <a:lstStyle/>
          <a:p>
            <a:pPr algn="just"/>
            <a:r>
              <a:rPr lang="en-US" sz="2400" dirty="0">
                <a:solidFill>
                  <a:srgbClr val="000000"/>
                </a:solidFill>
                <a:cs typeface="Times New Roman" pitchFamily="18" charset="0"/>
              </a:rPr>
              <a:t>                      It is with this argument </a:t>
            </a:r>
            <a:r>
              <a:rPr lang="en-US" sz="2400" dirty="0" err="1">
                <a:solidFill>
                  <a:srgbClr val="000000"/>
                </a:solidFill>
                <a:cs typeface="Times New Roman" pitchFamily="18" charset="0"/>
              </a:rPr>
              <a:t>Hermanson</a:t>
            </a:r>
            <a:r>
              <a:rPr lang="en-US" sz="2400" dirty="0">
                <a:solidFill>
                  <a:srgbClr val="000000"/>
                </a:solidFill>
                <a:cs typeface="Times New Roman" pitchFamily="18" charset="0"/>
              </a:rPr>
              <a:t> suggested to measure the value of the human resources on the capitalized value of the excess future profits realized by the firm. Accordingly, the valuation of a firm’s human-resources involves the following step:     </a:t>
            </a:r>
          </a:p>
        </p:txBody>
      </p:sp>
      <p:sp>
        <p:nvSpPr>
          <p:cNvPr id="5" name="Slide Number Placeholder 4"/>
          <p:cNvSpPr>
            <a:spLocks noGrp="1"/>
          </p:cNvSpPr>
          <p:nvPr>
            <p:ph type="sldNum" sz="quarter" idx="12"/>
          </p:nvPr>
        </p:nvSpPr>
        <p:spPr/>
        <p:txBody>
          <a:bodyPr/>
          <a:lstStyle/>
          <a:p>
            <a:pPr>
              <a:defRPr/>
            </a:pPr>
            <a:fld id="{2572E0A3-C10D-41D2-A7EA-37DB76891381}" type="slidenum">
              <a:rPr lang="en-US" smtClean="0"/>
              <a:pPr>
                <a:defRPr/>
              </a:pPr>
              <a:t>18</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914400" y="381000"/>
            <a:ext cx="7848600" cy="1384300"/>
          </a:xfrm>
          <a:prstGeom prst="rect">
            <a:avLst/>
          </a:prstGeom>
          <a:noFill/>
          <a:ln w="9525">
            <a:noFill/>
            <a:miter lim="800000"/>
            <a:headEnd/>
            <a:tailEnd/>
          </a:ln>
        </p:spPr>
        <p:txBody>
          <a:bodyPr>
            <a:spAutoFit/>
          </a:bodyPr>
          <a:lstStyle/>
          <a:p>
            <a:pPr marL="514350" indent="-514350">
              <a:buSzPct val="115000"/>
              <a:buFont typeface="Times New Roman" pitchFamily="18" charset="0"/>
              <a:buAutoNum type="arabicParenR" startAt="8"/>
            </a:pPr>
            <a:r>
              <a:rPr lang="en-US" sz="2800" b="1">
                <a:solidFill>
                  <a:srgbClr val="000000"/>
                </a:solidFill>
                <a:latin typeface="Algerian" pitchFamily="82" charset="0"/>
                <a:cs typeface="Times New Roman" pitchFamily="18" charset="0"/>
              </a:rPr>
              <a:t>Reward valuation method:-</a:t>
            </a:r>
          </a:p>
          <a:p>
            <a:pPr marL="514350" indent="-514350" algn="just">
              <a:buSzPct val="115000"/>
            </a:pPr>
            <a:r>
              <a:rPr lang="en-US" sz="2800" b="1">
                <a:solidFill>
                  <a:srgbClr val="000000"/>
                </a:solidFill>
                <a:cs typeface="Times New Roman" pitchFamily="18" charset="0"/>
              </a:rPr>
              <a:t>                                      </a:t>
            </a:r>
            <a:endParaRPr lang="en-US" sz="2200" b="1">
              <a:solidFill>
                <a:srgbClr val="000000"/>
              </a:solidFill>
              <a:cs typeface="Times New Roman" pitchFamily="18" charset="0"/>
            </a:endParaRPr>
          </a:p>
          <a:p>
            <a:pPr marL="514350" indent="-514350">
              <a:buSzPct val="115000"/>
            </a:pPr>
            <a:endParaRPr lang="en-US" sz="2800" b="1">
              <a:solidFill>
                <a:srgbClr val="000000"/>
              </a:solidFill>
              <a:cs typeface="Times New Roman" pitchFamily="18" charset="0"/>
            </a:endParaRPr>
          </a:p>
        </p:txBody>
      </p:sp>
      <p:sp>
        <p:nvSpPr>
          <p:cNvPr id="45059" name="Rectangle 3"/>
          <p:cNvSpPr>
            <a:spLocks noChangeArrowheads="1"/>
          </p:cNvSpPr>
          <p:nvPr/>
        </p:nvSpPr>
        <p:spPr bwMode="auto">
          <a:xfrm>
            <a:off x="990600" y="2954953"/>
            <a:ext cx="7848600" cy="4893647"/>
          </a:xfrm>
          <a:prstGeom prst="rect">
            <a:avLst/>
          </a:prstGeom>
          <a:noFill/>
          <a:ln w="9525">
            <a:noFill/>
            <a:miter lim="800000"/>
            <a:headEnd/>
            <a:tailEnd/>
          </a:ln>
        </p:spPr>
        <p:txBody>
          <a:bodyPr anchor="ctr">
            <a:spAutoFit/>
          </a:bodyPr>
          <a:lstStyle/>
          <a:p>
            <a:pPr algn="just"/>
            <a:r>
              <a:rPr lang="en-US" sz="2400" dirty="0">
                <a:solidFill>
                  <a:srgbClr val="000000"/>
                </a:solidFill>
                <a:cs typeface="Times New Roman" pitchFamily="18" charset="0"/>
              </a:rPr>
              <a:t>                              As an improvement over the capitalization of salary method Flamholtz developed a model commonly known as Stochastic Rewards Valuation Method. </a:t>
            </a:r>
            <a:r>
              <a:rPr lang="en-US" sz="2400" i="1" dirty="0">
                <a:solidFill>
                  <a:srgbClr val="000000"/>
                </a:solidFill>
                <a:cs typeface="Times New Roman" pitchFamily="18" charset="0"/>
              </a:rPr>
              <a:t>The method seeks to measure the value of human resources on the basis of </a:t>
            </a:r>
            <a:r>
              <a:rPr lang="en-US" sz="2400" b="1" i="1" dirty="0" smtClean="0">
                <a:solidFill>
                  <a:srgbClr val="000000"/>
                </a:solidFill>
                <a:cs typeface="Times New Roman" pitchFamily="18" charset="0"/>
              </a:rPr>
              <a:t>an employee’s value to an organization</a:t>
            </a:r>
            <a:r>
              <a:rPr lang="en-US" sz="2400" i="1" dirty="0" smtClean="0">
                <a:solidFill>
                  <a:srgbClr val="000000"/>
                </a:solidFill>
                <a:cs typeface="Times New Roman" pitchFamily="18" charset="0"/>
              </a:rPr>
              <a:t> at </a:t>
            </a:r>
            <a:r>
              <a:rPr lang="en-US" sz="2400" i="1" dirty="0">
                <a:solidFill>
                  <a:srgbClr val="000000"/>
                </a:solidFill>
                <a:cs typeface="Times New Roman" pitchFamily="18" charset="0"/>
              </a:rPr>
              <a:t>various services states (roles) </a:t>
            </a:r>
            <a:r>
              <a:rPr lang="en-US" sz="2400" i="1" dirty="0" smtClean="0">
                <a:solidFill>
                  <a:srgbClr val="000000"/>
                </a:solidFill>
                <a:cs typeface="Times New Roman" pitchFamily="18" charset="0"/>
              </a:rPr>
              <a:t>that </a:t>
            </a:r>
            <a:r>
              <a:rPr lang="en-US" sz="2400" i="1" dirty="0">
                <a:solidFill>
                  <a:srgbClr val="000000"/>
                </a:solidFill>
                <a:cs typeface="Times New Roman" pitchFamily="18" charset="0"/>
              </a:rPr>
              <a:t>he is expected to occupy during the span of his working life with the organization</a:t>
            </a:r>
            <a:r>
              <a:rPr lang="en-US" sz="2400" dirty="0">
                <a:solidFill>
                  <a:srgbClr val="000000"/>
                </a:solidFill>
                <a:cs typeface="Times New Roman" pitchFamily="18" charset="0"/>
              </a:rPr>
              <a:t>. The author has identified the major variables which determine the value of an individual to a firm. </a:t>
            </a:r>
          </a:p>
          <a:p>
            <a:pPr algn="just"/>
            <a:endParaRPr lang="en-US" sz="2400" dirty="0">
              <a:solidFill>
                <a:srgbClr val="000000"/>
              </a:solidFill>
              <a:cs typeface="Times New Roman" pitchFamily="18" charset="0"/>
            </a:endParaRPr>
          </a:p>
          <a:p>
            <a:pPr algn="just">
              <a:buSzPct val="130000"/>
            </a:pPr>
            <a:endParaRPr lang="en-US" sz="2400" dirty="0">
              <a:solidFill>
                <a:srgbClr val="000000"/>
              </a:solidFill>
              <a:cs typeface="Times New Roman" pitchFamily="18" charset="0"/>
            </a:endParaRPr>
          </a:p>
          <a:p>
            <a:pPr algn="just"/>
            <a:endParaRPr lang="en-US" sz="2400" dirty="0">
              <a:solidFill>
                <a:srgbClr val="000000"/>
              </a:solidFill>
              <a:cs typeface="Times New Roman" pitchFamily="18" charset="0"/>
            </a:endParaRPr>
          </a:p>
        </p:txBody>
      </p:sp>
      <p:pic>
        <p:nvPicPr>
          <p:cNvPr id="4" name="Picture 3" descr="http://t2.gstatic.com/images?q=tbn:_e99xlhg3FcFHM:http://www.hpu.edu/images/AcademicPrograms/CBA/CBA_home2_a29259.jpg"/>
          <p:cNvPicPr/>
          <p:nvPr/>
        </p:nvPicPr>
        <p:blipFill>
          <a:blip r:embed="rId2"/>
          <a:srcRect/>
          <a:stretch>
            <a:fillRect/>
          </a:stretch>
        </p:blipFill>
        <p:spPr bwMode="auto">
          <a:xfrm>
            <a:off x="2057400" y="990600"/>
            <a:ext cx="5638800" cy="1828800"/>
          </a:xfrm>
          <a:prstGeom prst="rect">
            <a:avLst/>
          </a:prstGeom>
          <a:noFill/>
          <a:ln w="88900">
            <a:solidFill>
              <a:schemeClr val="accent6">
                <a:lumMod val="60000"/>
                <a:lumOff val="40000"/>
              </a:schemeClr>
            </a:solidFill>
          </a:ln>
        </p:spPr>
      </p:pic>
      <p:sp>
        <p:nvSpPr>
          <p:cNvPr id="6" name="Slide Number Placeholder 5"/>
          <p:cNvSpPr>
            <a:spLocks noGrp="1"/>
          </p:cNvSpPr>
          <p:nvPr>
            <p:ph type="sldNum" sz="quarter" idx="12"/>
          </p:nvPr>
        </p:nvSpPr>
        <p:spPr/>
        <p:txBody>
          <a:bodyPr/>
          <a:lstStyle/>
          <a:p>
            <a:pPr>
              <a:defRPr/>
            </a:pPr>
            <a:fld id="{2572E0A3-C10D-41D2-A7EA-37DB76891381}" type="slidenum">
              <a:rPr lang="en-US" smtClean="0"/>
              <a:pPr>
                <a:defRPr/>
              </a:pPr>
              <a:t>19</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pPr fontAlgn="base">
              <a:spcAft>
                <a:spcPct val="0"/>
              </a:spcAft>
            </a:pPr>
            <a:fld id="{A2C5350F-2F96-4FCE-9898-1CBA64DBD13B}" type="slidenum">
              <a:rPr lang="en-US" b="1">
                <a:solidFill>
                  <a:srgbClr val="002060"/>
                </a:solidFill>
                <a:cs typeface="Arial" pitchFamily="34" charset="0"/>
              </a:rPr>
              <a:pPr fontAlgn="base">
                <a:spcAft>
                  <a:spcPct val="0"/>
                </a:spcAft>
              </a:pPr>
              <a:t>2</a:t>
            </a:fld>
            <a:endParaRPr lang="en-US" b="1">
              <a:solidFill>
                <a:srgbClr val="002060"/>
              </a:solidFill>
              <a:cs typeface="Arial" pitchFamily="34" charset="0"/>
            </a:endParaRPr>
          </a:p>
        </p:txBody>
      </p:sp>
      <p:sp>
        <p:nvSpPr>
          <p:cNvPr id="12294" name="TextBox 14"/>
          <p:cNvSpPr txBox="1">
            <a:spLocks noChangeArrowheads="1"/>
          </p:cNvSpPr>
          <p:nvPr/>
        </p:nvSpPr>
        <p:spPr bwMode="auto">
          <a:xfrm>
            <a:off x="366215" y="1981200"/>
            <a:ext cx="8382000" cy="2862322"/>
          </a:xfrm>
          <a:prstGeom prst="rect">
            <a:avLst/>
          </a:prstGeom>
          <a:noFill/>
          <a:ln w="9525">
            <a:noFill/>
            <a:miter lim="800000"/>
            <a:headEnd/>
            <a:tailEnd/>
          </a:ln>
        </p:spPr>
        <p:txBody>
          <a:bodyPr wrap="square">
            <a:spAutoFit/>
          </a:bodyPr>
          <a:lstStyle/>
          <a:p>
            <a:r>
              <a:rPr lang="en-US" sz="6000" b="1" dirty="0" smtClean="0">
                <a:solidFill>
                  <a:srgbClr val="C00000"/>
                </a:solidFill>
                <a:latin typeface="Sanvito Pro" pitchFamily="66" charset="0"/>
              </a:rPr>
              <a:t>HUMAN  </a:t>
            </a:r>
          </a:p>
          <a:p>
            <a:r>
              <a:rPr lang="en-US" sz="6000" b="1" dirty="0">
                <a:solidFill>
                  <a:srgbClr val="C00000"/>
                </a:solidFill>
                <a:latin typeface="Sanvito Pro" pitchFamily="66" charset="0"/>
              </a:rPr>
              <a:t> </a:t>
            </a:r>
            <a:r>
              <a:rPr lang="en-US" sz="6000" b="1" dirty="0" smtClean="0">
                <a:solidFill>
                  <a:srgbClr val="C00000"/>
                </a:solidFill>
                <a:latin typeface="Sanvito Pro" pitchFamily="66" charset="0"/>
              </a:rPr>
              <a:t>         RESOURCE      </a:t>
            </a:r>
          </a:p>
          <a:p>
            <a:r>
              <a:rPr lang="en-US" sz="6000" b="1" dirty="0" smtClean="0">
                <a:solidFill>
                  <a:srgbClr val="C00000"/>
                </a:solidFill>
                <a:latin typeface="Sanvito Pro" pitchFamily="66" charset="0"/>
              </a:rPr>
              <a:t>                       ACCOUNTING </a:t>
            </a:r>
            <a:endParaRPr lang="en-US" sz="6000" b="1" dirty="0">
              <a:solidFill>
                <a:srgbClr val="C00000"/>
              </a:solidFill>
              <a:latin typeface="Sanvito Pro" pitchFamily="66" charset="0"/>
            </a:endParaRPr>
          </a:p>
        </p:txBody>
      </p:sp>
      <p:sp>
        <p:nvSpPr>
          <p:cNvPr id="12296" name="TextBox 16"/>
          <p:cNvSpPr txBox="1">
            <a:spLocks noChangeArrowheads="1"/>
          </p:cNvSpPr>
          <p:nvPr/>
        </p:nvSpPr>
        <p:spPr bwMode="auto">
          <a:xfrm>
            <a:off x="1371600" y="5410200"/>
            <a:ext cx="6781800" cy="646331"/>
          </a:xfrm>
          <a:prstGeom prst="rect">
            <a:avLst/>
          </a:prstGeom>
          <a:noFill/>
          <a:ln w="9525">
            <a:noFill/>
            <a:miter lim="800000"/>
            <a:headEnd/>
            <a:tailEnd/>
          </a:ln>
        </p:spPr>
        <p:txBody>
          <a:bodyPr>
            <a:spAutoFit/>
          </a:bodyPr>
          <a:lstStyle/>
          <a:p>
            <a:pPr algn="ctr"/>
            <a:endParaRPr lang="en-US" sz="3600" b="1" dirty="0">
              <a:solidFill>
                <a:srgbClr val="002060"/>
              </a:solidFill>
              <a:latin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914400" y="304800"/>
            <a:ext cx="5211763" cy="523875"/>
          </a:xfrm>
          <a:prstGeom prst="rect">
            <a:avLst/>
          </a:prstGeom>
          <a:noFill/>
          <a:ln w="9525">
            <a:noFill/>
            <a:miter lim="800000"/>
            <a:headEnd/>
            <a:tailEnd/>
          </a:ln>
        </p:spPr>
        <p:txBody>
          <a:bodyPr wrap="none">
            <a:spAutoFit/>
          </a:bodyPr>
          <a:lstStyle/>
          <a:p>
            <a:pPr marL="514350" indent="-514350">
              <a:buSzPct val="115000"/>
              <a:buFont typeface="Times New Roman" pitchFamily="18" charset="0"/>
              <a:buAutoNum type="arabicParenR" startAt="9"/>
            </a:pPr>
            <a:r>
              <a:rPr lang="en-US" sz="2800" b="1">
                <a:solidFill>
                  <a:srgbClr val="000000"/>
                </a:solidFill>
                <a:latin typeface="Algerian" pitchFamily="82" charset="0"/>
                <a:cs typeface="Times New Roman" pitchFamily="18" charset="0"/>
              </a:rPr>
              <a:t>Standard Cost Method :-</a:t>
            </a:r>
          </a:p>
        </p:txBody>
      </p:sp>
      <p:sp>
        <p:nvSpPr>
          <p:cNvPr id="49155" name="Rectangle 1"/>
          <p:cNvSpPr>
            <a:spLocks noChangeArrowheads="1"/>
          </p:cNvSpPr>
          <p:nvPr/>
        </p:nvSpPr>
        <p:spPr bwMode="auto">
          <a:xfrm>
            <a:off x="838200" y="3854679"/>
            <a:ext cx="7924800" cy="2677656"/>
          </a:xfrm>
          <a:prstGeom prst="rect">
            <a:avLst/>
          </a:prstGeom>
          <a:noFill/>
          <a:ln w="9525">
            <a:noFill/>
            <a:miter lim="800000"/>
            <a:headEnd/>
            <a:tailEnd/>
          </a:ln>
        </p:spPr>
        <p:txBody>
          <a:bodyPr anchor="ctr">
            <a:spAutoFit/>
          </a:bodyPr>
          <a:lstStyle/>
          <a:p>
            <a:pPr algn="just">
              <a:tabLst>
                <a:tab pos="876300" algn="l"/>
              </a:tabLst>
            </a:pPr>
            <a:r>
              <a:rPr lang="en-US" sz="2400" dirty="0">
                <a:solidFill>
                  <a:srgbClr val="000000"/>
                </a:solidFill>
                <a:cs typeface="Times New Roman" pitchFamily="18" charset="0"/>
              </a:rPr>
              <a:t>                         This method envisages establishment of a </a:t>
            </a:r>
            <a:r>
              <a:rPr lang="en-US" sz="2400" b="1" i="1" dirty="0">
                <a:solidFill>
                  <a:srgbClr val="000000"/>
                </a:solidFill>
                <a:cs typeface="Times New Roman" pitchFamily="18" charset="0"/>
              </a:rPr>
              <a:t>standard cost per grade of employee</a:t>
            </a:r>
            <a:r>
              <a:rPr lang="en-US" sz="2400" dirty="0">
                <a:solidFill>
                  <a:srgbClr val="000000"/>
                </a:solidFill>
                <a:cs typeface="Times New Roman" pitchFamily="18" charset="0"/>
              </a:rPr>
              <a:t>, </a:t>
            </a:r>
            <a:r>
              <a:rPr lang="en-US" sz="2400" i="1" dirty="0">
                <a:solidFill>
                  <a:srgbClr val="000000"/>
                </a:solidFill>
                <a:cs typeface="Times New Roman" pitchFamily="18" charset="0"/>
              </a:rPr>
              <a:t>updated every year</a:t>
            </a:r>
            <a:r>
              <a:rPr lang="en-US" sz="2400" dirty="0">
                <a:solidFill>
                  <a:srgbClr val="000000"/>
                </a:solidFill>
                <a:cs typeface="Times New Roman" pitchFamily="18" charset="0"/>
              </a:rPr>
              <a:t>. Variances produced should be analyzed and would form a useful basis for control. Replacement costs can be used to develop standard costs of recruitment, training and developing individuals, such standards can be used to compare actual results with those planned.  </a:t>
            </a:r>
          </a:p>
        </p:txBody>
      </p:sp>
      <p:pic>
        <p:nvPicPr>
          <p:cNvPr id="49156" name="Picture 3"/>
          <p:cNvPicPr>
            <a:picLocks noChangeAspect="1" noChangeArrowheads="1"/>
          </p:cNvPicPr>
          <p:nvPr/>
        </p:nvPicPr>
        <p:blipFill>
          <a:blip r:embed="rId2"/>
          <a:srcRect/>
          <a:stretch>
            <a:fillRect/>
          </a:stretch>
        </p:blipFill>
        <p:spPr bwMode="auto">
          <a:xfrm>
            <a:off x="2057400" y="1143000"/>
            <a:ext cx="5105400" cy="2667000"/>
          </a:xfrm>
          <a:prstGeom prst="rect">
            <a:avLst/>
          </a:prstGeom>
          <a:noFill/>
          <a:ln w="88900">
            <a:solidFill>
              <a:srgbClr val="000000"/>
            </a:solidFill>
            <a:miter lim="800000"/>
            <a:headEnd/>
            <a:tailEnd/>
          </a:ln>
        </p:spPr>
      </p:pic>
      <p:sp>
        <p:nvSpPr>
          <p:cNvPr id="6" name="Slide Number Placeholder 5"/>
          <p:cNvSpPr>
            <a:spLocks noGrp="1"/>
          </p:cNvSpPr>
          <p:nvPr>
            <p:ph type="sldNum" sz="quarter" idx="12"/>
          </p:nvPr>
        </p:nvSpPr>
        <p:spPr/>
        <p:txBody>
          <a:bodyPr/>
          <a:lstStyle/>
          <a:p>
            <a:pPr>
              <a:defRPr/>
            </a:pPr>
            <a:fld id="{2572E0A3-C10D-41D2-A7EA-37DB76891381}" type="slidenum">
              <a:rPr lang="en-US" smtClean="0"/>
              <a:pPr>
                <a:defRPr/>
              </a:pPr>
              <a:t>20</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14400" y="304800"/>
            <a:ext cx="7766050" cy="523875"/>
          </a:xfrm>
          <a:prstGeom prst="rect">
            <a:avLst/>
          </a:prstGeom>
          <a:noFill/>
          <a:ln w="9525">
            <a:noFill/>
            <a:miter lim="800000"/>
            <a:headEnd/>
            <a:tailEnd/>
          </a:ln>
        </p:spPr>
        <p:txBody>
          <a:bodyPr wrap="none">
            <a:spAutoFit/>
          </a:bodyPr>
          <a:lstStyle/>
          <a:p>
            <a:pPr marL="514350" indent="-514350">
              <a:buSzPct val="115000"/>
              <a:buFont typeface="Times New Roman" pitchFamily="18" charset="0"/>
              <a:buAutoNum type="arabicParenR" startAt="10"/>
            </a:pPr>
            <a:r>
              <a:rPr lang="en-US" sz="2800" b="1">
                <a:solidFill>
                  <a:srgbClr val="000000"/>
                </a:solidFill>
                <a:latin typeface="Algerian" pitchFamily="82" charset="0"/>
                <a:cs typeface="Times New Roman" pitchFamily="18" charset="0"/>
              </a:rPr>
              <a:t> Currant Purchasing Power Method :-</a:t>
            </a:r>
          </a:p>
        </p:txBody>
      </p:sp>
      <p:sp>
        <p:nvSpPr>
          <p:cNvPr id="50179" name="Rectangle 1"/>
          <p:cNvSpPr>
            <a:spLocks noChangeArrowheads="1"/>
          </p:cNvSpPr>
          <p:nvPr/>
        </p:nvSpPr>
        <p:spPr bwMode="auto">
          <a:xfrm>
            <a:off x="914400" y="3723144"/>
            <a:ext cx="7848600" cy="2677656"/>
          </a:xfrm>
          <a:prstGeom prst="rect">
            <a:avLst/>
          </a:prstGeom>
          <a:noFill/>
          <a:ln w="9525">
            <a:noFill/>
            <a:miter lim="800000"/>
            <a:headEnd/>
            <a:tailEnd/>
          </a:ln>
        </p:spPr>
        <p:txBody>
          <a:bodyPr anchor="ctr">
            <a:spAutoFit/>
          </a:bodyPr>
          <a:lstStyle/>
          <a:p>
            <a:pPr algn="just">
              <a:tabLst>
                <a:tab pos="876300" algn="l"/>
              </a:tabLst>
            </a:pPr>
            <a:r>
              <a:rPr lang="en-US" sz="2400" dirty="0">
                <a:solidFill>
                  <a:srgbClr val="000000"/>
                </a:solidFill>
                <a:cs typeface="Times New Roman" pitchFamily="18" charset="0"/>
              </a:rPr>
              <a:t>                            Under it, instead of taking the replacement cost to capitalized, the capitalized </a:t>
            </a:r>
            <a:r>
              <a:rPr lang="en-US" sz="2400" b="1" i="1" dirty="0">
                <a:solidFill>
                  <a:srgbClr val="000000"/>
                </a:solidFill>
                <a:cs typeface="Times New Roman" pitchFamily="18" charset="0"/>
              </a:rPr>
              <a:t>historic cost of investment in human resources is converted into current purchasing power of money </a:t>
            </a:r>
            <a:r>
              <a:rPr lang="en-US" sz="2400" dirty="0">
                <a:solidFill>
                  <a:srgbClr val="000000"/>
                </a:solidFill>
                <a:cs typeface="Times New Roman" pitchFamily="18" charset="0"/>
              </a:rPr>
              <a:t>with help of index numbers. Its great advantage is its simplicity even though it might produce only approximate answers and approximately correct data.</a:t>
            </a:r>
          </a:p>
        </p:txBody>
      </p:sp>
      <p:pic>
        <p:nvPicPr>
          <p:cNvPr id="5" name="Picture 4" descr="http://t2.gstatic.com/images?q=tbn:oBZc3gZEm3pg9M:http://ccollege.co.uk/wp-content/uploads/2010/07/project-management-training.jpg"/>
          <p:cNvPicPr/>
          <p:nvPr/>
        </p:nvPicPr>
        <p:blipFill>
          <a:blip r:embed="rId2"/>
          <a:srcRect/>
          <a:stretch>
            <a:fillRect/>
          </a:stretch>
        </p:blipFill>
        <p:spPr bwMode="auto">
          <a:xfrm>
            <a:off x="1752600" y="1066800"/>
            <a:ext cx="6019800" cy="2286000"/>
          </a:xfrm>
          <a:prstGeom prst="rect">
            <a:avLst/>
          </a:prstGeom>
          <a:noFill/>
          <a:ln w="88900">
            <a:solidFill>
              <a:schemeClr val="accent6">
                <a:lumMod val="60000"/>
                <a:lumOff val="40000"/>
              </a:schemeClr>
            </a:solidFill>
          </a:ln>
        </p:spPr>
      </p:pic>
      <p:sp>
        <p:nvSpPr>
          <p:cNvPr id="7" name="Slide Number Placeholder 6"/>
          <p:cNvSpPr>
            <a:spLocks noGrp="1"/>
          </p:cNvSpPr>
          <p:nvPr>
            <p:ph type="sldNum" sz="quarter" idx="12"/>
          </p:nvPr>
        </p:nvSpPr>
        <p:spPr/>
        <p:txBody>
          <a:bodyPr/>
          <a:lstStyle/>
          <a:p>
            <a:pPr>
              <a:defRPr/>
            </a:pPr>
            <a:fld id="{2572E0A3-C10D-41D2-A7EA-37DB76891381}" type="slidenum">
              <a:rPr lang="en-US" smtClean="0"/>
              <a:pPr>
                <a:defRPr/>
              </a:pPr>
              <a:t>21</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133600"/>
          </a:xfrm>
        </p:spPr>
        <p:txBody>
          <a:bodyPr>
            <a:noAutofit/>
          </a:bodyPr>
          <a:lstStyle/>
          <a:p>
            <a:pPr algn="ctr"/>
            <a:r>
              <a:rPr lang="en-US" sz="6000" dirty="0" smtClean="0">
                <a:solidFill>
                  <a:srgbClr val="FF0000"/>
                </a:solidFill>
                <a:latin typeface="Script MT Bold" pitchFamily="66" charset="0"/>
              </a:rPr>
              <a:t>Human Resource</a:t>
            </a:r>
            <a:br>
              <a:rPr lang="en-US" sz="6000" dirty="0" smtClean="0">
                <a:solidFill>
                  <a:srgbClr val="FF0000"/>
                </a:solidFill>
                <a:latin typeface="Script MT Bold" pitchFamily="66" charset="0"/>
              </a:rPr>
            </a:br>
            <a:r>
              <a:rPr lang="en-US" sz="6000" dirty="0" smtClean="0">
                <a:solidFill>
                  <a:srgbClr val="FF0000"/>
                </a:solidFill>
                <a:latin typeface="Script MT Bold" pitchFamily="66" charset="0"/>
              </a:rPr>
              <a:t>Inventory</a:t>
            </a:r>
            <a:endParaRPr lang="en-US" sz="6000" dirty="0">
              <a:solidFill>
                <a:srgbClr val="FF0000"/>
              </a:solidFill>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22</a:t>
            </a:fld>
            <a:endParaRPr lang="en-US" dirty="0"/>
          </a:p>
        </p:txBody>
      </p:sp>
    </p:spTree>
    <p:extLst>
      <p:ext uri="{BB962C8B-B14F-4D97-AF65-F5344CB8AC3E}">
        <p14:creationId xmlns:p14="http://schemas.microsoft.com/office/powerpoint/2010/main" val="67589404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6126163"/>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          Inventory </a:t>
            </a:r>
            <a:r>
              <a:rPr lang="en-US" sz="2800" dirty="0">
                <a:latin typeface="Times New Roman" panose="02020603050405020304" pitchFamily="18" charset="0"/>
                <a:cs typeface="Times New Roman" panose="02020603050405020304" pitchFamily="18" charset="0"/>
              </a:rPr>
              <a:t>is a term that is use to </a:t>
            </a:r>
            <a:r>
              <a:rPr lang="en-US" sz="2800" b="1" i="1" dirty="0">
                <a:latin typeface="Times New Roman" panose="02020603050405020304" pitchFamily="18" charset="0"/>
                <a:cs typeface="Times New Roman" panose="02020603050405020304" pitchFamily="18" charset="0"/>
              </a:rPr>
              <a:t>count tangible objects like goods and raw materials</a:t>
            </a:r>
            <a:r>
              <a:rPr lang="en-US" sz="2800" dirty="0">
                <a:latin typeface="Times New Roman" panose="02020603050405020304" pitchFamily="18" charset="0"/>
                <a:cs typeface="Times New Roman" panose="02020603050405020304" pitchFamily="18" charset="0"/>
              </a:rPr>
              <a:t>. The inventory of human resources is also prepared in the same way but it is not simply the counting of heads that are available at present but cataloguing the present and future potentials. The human resources of the organization are divided into managerial and non-managerial categories, the skills inventory is related with non-managerial employees and the management inventory is related with the management </a:t>
            </a:r>
            <a:r>
              <a:rPr lang="en-US" sz="2800" dirty="0" smtClean="0">
                <a:latin typeface="Times New Roman" panose="02020603050405020304" pitchFamily="18" charset="0"/>
                <a:cs typeface="Times New Roman" panose="02020603050405020304" pitchFamily="18" charset="0"/>
              </a:rPr>
              <a:t>personnel</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23</a:t>
            </a:fld>
            <a:endParaRPr lang="en-US" dirty="0"/>
          </a:p>
        </p:txBody>
      </p:sp>
    </p:spTree>
    <p:extLst>
      <p:ext uri="{BB962C8B-B14F-4D97-AF65-F5344CB8AC3E}">
        <p14:creationId xmlns:p14="http://schemas.microsoft.com/office/powerpoint/2010/main" val="209186553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52908"/>
            <a:ext cx="7772401" cy="4758314"/>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process of preparing a human resource inventory involves the determination of personnel whose inventory is to be made, cataloging the factual information of each employee, systematic and detailed appraisal of these employees and a thorough study of the individuals who have potential for growth.</a:t>
            </a: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24</a:t>
            </a:fld>
            <a:endParaRPr lang="en-US" dirty="0"/>
          </a:p>
        </p:txBody>
      </p:sp>
    </p:spTree>
    <p:extLst>
      <p:ext uri="{BB962C8B-B14F-4D97-AF65-F5344CB8AC3E}">
        <p14:creationId xmlns:p14="http://schemas.microsoft.com/office/powerpoint/2010/main" val="134223060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096000"/>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Human Resource Inventory:</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Human </a:t>
            </a:r>
            <a:r>
              <a:rPr lang="en-US" sz="2800" dirty="0">
                <a:latin typeface="Times New Roman" panose="02020603050405020304" pitchFamily="18" charset="0"/>
                <a:cs typeface="Times New Roman" panose="02020603050405020304" pitchFamily="18" charset="0"/>
              </a:rPr>
              <a:t>Resource Inventory consists of information about the characteristics of organization members. This focuses on the </a:t>
            </a:r>
            <a:r>
              <a:rPr lang="en-US" sz="2800" i="1" dirty="0">
                <a:latin typeface="Times New Roman" panose="02020603050405020304" pitchFamily="18" charset="0"/>
                <a:cs typeface="Times New Roman" panose="02020603050405020304" pitchFamily="18" charset="0"/>
              </a:rPr>
              <a:t>past performance and future potential </a:t>
            </a:r>
            <a:r>
              <a:rPr lang="en-US" sz="2800" dirty="0">
                <a:latin typeface="Times New Roman" panose="02020603050405020304" pitchFamily="18" charset="0"/>
                <a:cs typeface="Times New Roman" panose="02020603050405020304" pitchFamily="18" charset="0"/>
              </a:rPr>
              <a:t>and the objective is to </a:t>
            </a:r>
            <a:r>
              <a:rPr lang="en-US" sz="2800" i="1" dirty="0">
                <a:latin typeface="Times New Roman" panose="02020603050405020304" pitchFamily="18" charset="0"/>
                <a:cs typeface="Times New Roman" panose="02020603050405020304" pitchFamily="18" charset="0"/>
              </a:rPr>
              <a:t>keep management up to date about the possibilities for filling a position from within</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This inventory should indicate which individuals in the organization would be appropriate for filling a position if it becomes available.</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Walter </a:t>
            </a:r>
            <a:r>
              <a:rPr lang="en-US" sz="2800" dirty="0">
                <a:latin typeface="Times New Roman" panose="02020603050405020304" pitchFamily="18" charset="0"/>
                <a:cs typeface="Times New Roman" panose="02020603050405020304" pitchFamily="18" charset="0"/>
              </a:rPr>
              <a:t>S. </a:t>
            </a:r>
            <a:r>
              <a:rPr lang="en-US" sz="2800" dirty="0" err="1">
                <a:latin typeface="Times New Roman" panose="02020603050405020304" pitchFamily="18" charset="0"/>
                <a:cs typeface="Times New Roman" panose="02020603050405020304" pitchFamily="18" charset="0"/>
              </a:rPr>
              <a:t>Wikstrom</a:t>
            </a:r>
            <a:r>
              <a:rPr lang="en-US" sz="2800" dirty="0">
                <a:latin typeface="Times New Roman" panose="02020603050405020304" pitchFamily="18" charset="0"/>
                <a:cs typeface="Times New Roman" panose="02020603050405020304" pitchFamily="18" charset="0"/>
              </a:rPr>
              <a:t> proposed that organizations keep 3 types of records that can be combined to maintain a useful human resources inventory.</a:t>
            </a: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25</a:t>
            </a:fld>
            <a:endParaRPr lang="en-US" dirty="0"/>
          </a:p>
        </p:txBody>
      </p:sp>
    </p:spTree>
    <p:extLst>
      <p:ext uri="{BB962C8B-B14F-4D97-AF65-F5344CB8AC3E}">
        <p14:creationId xmlns:p14="http://schemas.microsoft.com/office/powerpoint/2010/main" val="252908538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buNone/>
            </a:pPr>
            <a:r>
              <a:rPr lang="en-US" sz="2800" b="1" dirty="0" smtClean="0">
                <a:latin typeface="Times New Roman" panose="02020603050405020304" pitchFamily="18" charset="0"/>
                <a:cs typeface="Times New Roman" panose="02020603050405020304" pitchFamily="18" charset="0"/>
              </a:rPr>
              <a:t>Management </a:t>
            </a:r>
            <a:r>
              <a:rPr lang="en-US" sz="2800" b="1" dirty="0">
                <a:latin typeface="Times New Roman" panose="02020603050405020304" pitchFamily="18" charset="0"/>
                <a:cs typeface="Times New Roman" panose="02020603050405020304" pitchFamily="18" charset="0"/>
              </a:rPr>
              <a:t>Inventory Card</a:t>
            </a:r>
            <a:endParaRPr lang="en-US" sz="28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includes both an organizational history of the employee and cues on how she might be used in the </a:t>
            </a:r>
            <a:r>
              <a:rPr lang="en-US" sz="2400" dirty="0" smtClean="0">
                <a:latin typeface="Times New Roman" panose="02020603050405020304" pitchFamily="18" charset="0"/>
                <a:cs typeface="Times New Roman" panose="02020603050405020304" pitchFamily="18" charset="0"/>
              </a:rPr>
              <a:t>future.</a:t>
            </a:r>
          </a:p>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can include details like :</a:t>
            </a:r>
          </a:p>
          <a:p>
            <a:pPr marL="0" indent="0">
              <a:buNone/>
            </a:pPr>
            <a:r>
              <a:rPr lang="en-US" sz="2400" dirty="0">
                <a:latin typeface="Times New Roman" panose="02020603050405020304" pitchFamily="18" charset="0"/>
                <a:cs typeface="Times New Roman" panose="02020603050405020304" pitchFamily="18" charset="0"/>
              </a:rPr>
              <a:t>  </a:t>
            </a:r>
          </a:p>
          <a:p>
            <a:pPr marL="457200" lvl="1" indent="0">
              <a:buNone/>
            </a:pPr>
            <a:r>
              <a:rPr lang="en-US" sz="2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26</a:t>
            </a:fld>
            <a:endParaRPr lang="en-US" dirty="0"/>
          </a:p>
        </p:txBody>
      </p:sp>
    </p:spTree>
    <p:extLst>
      <p:ext uri="{BB962C8B-B14F-4D97-AF65-F5344CB8AC3E}">
        <p14:creationId xmlns:p14="http://schemas.microsoft.com/office/powerpoint/2010/main" val="497487393"/>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2"/>
            <a:r>
              <a:rPr lang="en-US" sz="2800" dirty="0">
                <a:latin typeface="Times New Roman" panose="02020603050405020304" pitchFamily="18" charset="0"/>
                <a:cs typeface="Times New Roman" panose="02020603050405020304" pitchFamily="18" charset="0"/>
              </a:rPr>
              <a:t>Age,</a:t>
            </a:r>
          </a:p>
          <a:p>
            <a:pPr lvl="2"/>
            <a:r>
              <a:rPr lang="en-US" sz="2800" dirty="0">
                <a:latin typeface="Times New Roman" panose="02020603050405020304" pitchFamily="18" charset="0"/>
                <a:cs typeface="Times New Roman" panose="02020603050405020304" pitchFamily="18" charset="0"/>
              </a:rPr>
              <a:t>Year of Employment,</a:t>
            </a:r>
          </a:p>
          <a:p>
            <a:pPr lvl="2"/>
            <a:r>
              <a:rPr lang="en-US" sz="2800" dirty="0">
                <a:latin typeface="Times New Roman" panose="02020603050405020304" pitchFamily="18" charset="0"/>
                <a:cs typeface="Times New Roman" panose="02020603050405020304" pitchFamily="18" charset="0"/>
              </a:rPr>
              <a:t>Present Position,</a:t>
            </a:r>
          </a:p>
          <a:p>
            <a:pPr lvl="2"/>
            <a:r>
              <a:rPr lang="en-US" sz="2800" dirty="0">
                <a:latin typeface="Times New Roman" panose="02020603050405020304" pitchFamily="18" charset="0"/>
                <a:cs typeface="Times New Roman" panose="02020603050405020304" pitchFamily="18" charset="0"/>
              </a:rPr>
              <a:t>Duration of current Posting,</a:t>
            </a:r>
          </a:p>
          <a:p>
            <a:pPr lvl="2"/>
            <a:r>
              <a:rPr lang="en-US" sz="2800" dirty="0">
                <a:latin typeface="Times New Roman" panose="02020603050405020304" pitchFamily="18" charset="0"/>
                <a:cs typeface="Times New Roman" panose="02020603050405020304" pitchFamily="18" charset="0"/>
              </a:rPr>
              <a:t>Performance Ratings,</a:t>
            </a:r>
          </a:p>
          <a:p>
            <a:pPr lvl="2"/>
            <a:r>
              <a:rPr lang="en-US" sz="2800" dirty="0">
                <a:latin typeface="Times New Roman" panose="02020603050405020304" pitchFamily="18" charset="0"/>
                <a:cs typeface="Times New Roman" panose="02020603050405020304" pitchFamily="18" charset="0"/>
              </a:rPr>
              <a:t>Strengths and Weaknesses,</a:t>
            </a:r>
          </a:p>
          <a:p>
            <a:pPr lvl="2"/>
            <a:r>
              <a:rPr lang="en-US" sz="2800" dirty="0">
                <a:latin typeface="Times New Roman" panose="02020603050405020304" pitchFamily="18" charset="0"/>
                <a:cs typeface="Times New Roman" panose="02020603050405020304" pitchFamily="18" charset="0"/>
              </a:rPr>
              <a:t>Positions to which the employee can be moved,</a:t>
            </a:r>
          </a:p>
          <a:p>
            <a:pPr lvl="2"/>
            <a:r>
              <a:rPr lang="en-US" sz="2800" dirty="0">
                <a:latin typeface="Times New Roman" panose="02020603050405020304" pitchFamily="18" charset="0"/>
                <a:cs typeface="Times New Roman" panose="02020603050405020304" pitchFamily="18" charset="0"/>
              </a:rPr>
              <a:t>By when would she be able to take the new role,</a:t>
            </a:r>
          </a:p>
          <a:p>
            <a:pPr lvl="2"/>
            <a:r>
              <a:rPr lang="en-US" sz="2800" dirty="0">
                <a:latin typeface="Times New Roman" panose="02020603050405020304" pitchFamily="18" charset="0"/>
                <a:cs typeface="Times New Roman" panose="02020603050405020304" pitchFamily="18" charset="0"/>
              </a:rPr>
              <a:t>What new training and development required for the same.</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27</a:t>
            </a:fld>
            <a:endParaRPr lang="en-US" dirty="0"/>
          </a:p>
        </p:txBody>
      </p:sp>
    </p:spTree>
    <p:extLst>
      <p:ext uri="{BB962C8B-B14F-4D97-AF65-F5344CB8AC3E}">
        <p14:creationId xmlns:p14="http://schemas.microsoft.com/office/powerpoint/2010/main" val="1259898449"/>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9069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Position Replacement Form</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This record focuses on position </a:t>
            </a:r>
            <a:r>
              <a:rPr lang="en-US" sz="2400" dirty="0" smtClean="0">
                <a:latin typeface="Times New Roman" panose="02020603050405020304" pitchFamily="18" charset="0"/>
                <a:cs typeface="Times New Roman" panose="02020603050405020304" pitchFamily="18" charset="0"/>
              </a:rPr>
              <a:t>centered </a:t>
            </a:r>
            <a:r>
              <a:rPr lang="en-US" sz="2400" dirty="0">
                <a:latin typeface="Times New Roman" panose="02020603050405020304" pitchFamily="18" charset="0"/>
                <a:cs typeface="Times New Roman" panose="02020603050405020304" pitchFamily="18" charset="0"/>
              </a:rPr>
              <a:t>information rather than people </a:t>
            </a:r>
            <a:r>
              <a:rPr lang="en-US" sz="2400" dirty="0" smtClean="0">
                <a:latin typeface="Times New Roman" panose="02020603050405020304" pitchFamily="18" charset="0"/>
                <a:cs typeface="Times New Roman" panose="02020603050405020304" pitchFamily="18" charset="0"/>
              </a:rPr>
              <a:t>cantered </a:t>
            </a:r>
            <a:r>
              <a:rPr lang="en-US" sz="2400" dirty="0">
                <a:latin typeface="Times New Roman" panose="02020603050405020304" pitchFamily="18" charset="0"/>
                <a:cs typeface="Times New Roman" panose="02020603050405020304" pitchFamily="18" charset="0"/>
              </a:rPr>
              <a:t>information. The position information form is helpful in determining what would happen to a present position, if the current incumbent is moved to some other post or leaves the organization.</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28</a:t>
            </a:fld>
            <a:endParaRPr lang="en-US" dirty="0"/>
          </a:p>
        </p:txBody>
      </p:sp>
    </p:spTree>
    <p:extLst>
      <p:ext uri="{BB962C8B-B14F-4D97-AF65-F5344CB8AC3E}">
        <p14:creationId xmlns:p14="http://schemas.microsoft.com/office/powerpoint/2010/main" val="241132119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25963"/>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Management Manpower Replacement Chart</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Chart presents a composite view of the individual’s management considers significant for human resource planning.</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current incumbent’s performance rating and promotion potential  can be easily compared with those of the other employees when a company is trying to determine which individual would most appropriately fill a particular position</a:t>
            </a: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29</a:t>
            </a:fld>
            <a:endParaRPr lang="en-US" dirty="0"/>
          </a:p>
        </p:txBody>
      </p:sp>
    </p:spTree>
    <p:extLst>
      <p:ext uri="{BB962C8B-B14F-4D97-AF65-F5344CB8AC3E}">
        <p14:creationId xmlns:p14="http://schemas.microsoft.com/office/powerpoint/2010/main" val="16714341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ChangeArrowheads="1"/>
          </p:cNvSpPr>
          <p:nvPr/>
        </p:nvSpPr>
        <p:spPr bwMode="auto">
          <a:xfrm>
            <a:off x="762000" y="2209800"/>
            <a:ext cx="7696200" cy="2554545"/>
          </a:xfrm>
          <a:prstGeom prst="rect">
            <a:avLst/>
          </a:prstGeom>
          <a:noFill/>
          <a:ln w="9525">
            <a:noFill/>
            <a:miter lim="800000"/>
            <a:headEnd/>
            <a:tailEnd/>
          </a:ln>
        </p:spPr>
        <p:txBody>
          <a:bodyPr>
            <a:spAutoFit/>
          </a:bodyPr>
          <a:lstStyle/>
          <a:p>
            <a:pPr algn="just" eaLnBrk="0" hangingPunct="0"/>
            <a:r>
              <a:rPr lang="en-US" sz="3200" dirty="0">
                <a:solidFill>
                  <a:srgbClr val="000000"/>
                </a:solidFill>
                <a:latin typeface="Times New Roman" panose="02020603050405020304" pitchFamily="18" charset="0"/>
                <a:cs typeface="Times New Roman" panose="02020603050405020304" pitchFamily="18" charset="0"/>
              </a:rPr>
              <a:t> “Human Resource accounting is the measurement of costs and value of the people for the organization.”</a:t>
            </a:r>
          </a:p>
          <a:p>
            <a:pPr eaLnBrk="0" hangingPunct="0"/>
            <a:r>
              <a:rPr lang="en-US" sz="3200" dirty="0">
                <a:solidFill>
                  <a:srgbClr val="000000"/>
                </a:solidFill>
                <a:latin typeface="Times New Roman" panose="02020603050405020304" pitchFamily="18" charset="0"/>
                <a:cs typeface="Times New Roman" panose="02020603050405020304" pitchFamily="18" charset="0"/>
              </a:rPr>
              <a:t>                                                                - </a:t>
            </a:r>
            <a:r>
              <a:rPr lang="en-US" sz="3200" u="sng" dirty="0">
                <a:solidFill>
                  <a:srgbClr val="000000"/>
                </a:solidFill>
                <a:latin typeface="Times New Roman" panose="02020603050405020304" pitchFamily="18" charset="0"/>
                <a:cs typeface="Times New Roman" panose="02020603050405020304" pitchFamily="18" charset="0"/>
              </a:rPr>
              <a:t>Flamholtz</a:t>
            </a: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452596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All these 3 forms together help the management answer the questions:</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What </a:t>
            </a:r>
            <a:r>
              <a:rPr lang="en-US" sz="2800" dirty="0">
                <a:latin typeface="Times New Roman" panose="02020603050405020304" pitchFamily="18" charset="0"/>
                <a:cs typeface="Times New Roman" panose="02020603050405020304" pitchFamily="18" charset="0"/>
              </a:rPr>
              <a:t>is the organizational history of an individual and what potential does the person possess?</a:t>
            </a:r>
          </a:p>
          <a:p>
            <a:pPr marL="0" indent="0">
              <a:buNone/>
            </a:pPr>
            <a:r>
              <a:rPr lang="en-US" sz="2800" dirty="0">
                <a:latin typeface="Times New Roman" panose="02020603050405020304" pitchFamily="18" charset="0"/>
                <a:cs typeface="Times New Roman" panose="02020603050405020304" pitchFamily="18" charset="0"/>
              </a:rPr>
              <a:t>If a position becomes vacant, who might be eligible to fill it?</a:t>
            </a:r>
          </a:p>
          <a:p>
            <a:pPr marL="0" indent="0">
              <a:buNone/>
            </a:pPr>
            <a:r>
              <a:rPr lang="en-US" sz="2800" dirty="0">
                <a:latin typeface="Times New Roman" panose="02020603050405020304" pitchFamily="18" charset="0"/>
                <a:cs typeface="Times New Roman" panose="02020603050405020304" pitchFamily="18" charset="0"/>
              </a:rPr>
              <a:t>What are the merits of one individual being considered for a position compared to those of another individual under consideration?</a:t>
            </a: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30</a:t>
            </a:fld>
            <a:endParaRPr lang="en-US" dirty="0"/>
          </a:p>
        </p:txBody>
      </p:sp>
    </p:spTree>
    <p:extLst>
      <p:ext uri="{BB962C8B-B14F-4D97-AF65-F5344CB8AC3E}">
        <p14:creationId xmlns:p14="http://schemas.microsoft.com/office/powerpoint/2010/main" val="355690089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thank-you.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B355AE6-0025-4207-AB79-BE54D56B1CD3}" type="slidenum">
              <a:rPr lang="en-US" smtClean="0"/>
              <a:pPr>
                <a:defRPr/>
              </a:pPr>
              <a:t>31</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0"/>
            <a:ext cx="8229600" cy="1066800"/>
          </a:xfrm>
        </p:spPr>
        <p:txBody>
          <a:bodyPr/>
          <a:lstStyle/>
          <a:p>
            <a:pPr eaLnBrk="1" hangingPunct="1"/>
            <a:r>
              <a:rPr lang="en-US" b="1" dirty="0" smtClean="0">
                <a:latin typeface="Times New Roman" panose="02020603050405020304" pitchFamily="18" charset="0"/>
                <a:cs typeface="Times New Roman" panose="02020603050405020304" pitchFamily="18" charset="0"/>
              </a:rPr>
              <a:t>Need for HRA</a:t>
            </a:r>
          </a:p>
        </p:txBody>
      </p:sp>
      <p:sp>
        <p:nvSpPr>
          <p:cNvPr id="4" name="Slide Number Placeholder 3"/>
          <p:cNvSpPr>
            <a:spLocks noGrp="1"/>
          </p:cNvSpPr>
          <p:nvPr>
            <p:ph type="sldNum" sz="quarter" idx="12"/>
          </p:nvPr>
        </p:nvSpPr>
        <p:spPr/>
        <p:txBody>
          <a:bodyPr/>
          <a:lstStyle/>
          <a:p>
            <a:pPr>
              <a:defRPr/>
            </a:pPr>
            <a:fld id="{E5C22295-A9CD-4B60-BBF2-B69F6EEA1505}" type="slidenum">
              <a:rPr lang="en-US" smtClean="0"/>
              <a:pPr>
                <a:defRPr/>
              </a:pPr>
              <a:t>4</a:t>
            </a:fld>
            <a:endParaRPr lang="en-US" dirty="0"/>
          </a:p>
        </p:txBody>
      </p:sp>
      <p:sp>
        <p:nvSpPr>
          <p:cNvPr id="6" name="Rectangle 3"/>
          <p:cNvSpPr txBox="1">
            <a:spLocks noChangeArrowheads="1"/>
          </p:cNvSpPr>
          <p:nvPr/>
        </p:nvSpPr>
        <p:spPr>
          <a:xfrm>
            <a:off x="457200" y="1143000"/>
            <a:ext cx="83820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sz="2100" dirty="0" smtClean="0">
                <a:latin typeface="Times New Roman" panose="02020603050405020304" pitchFamily="18" charset="0"/>
                <a:cs typeface="Times New Roman" panose="02020603050405020304" pitchFamily="18" charset="0"/>
              </a:rPr>
              <a:t>   HR Accounting is very much needed to provide </a:t>
            </a:r>
            <a:r>
              <a:rPr lang="en-US" sz="2100" u="sng" dirty="0" smtClean="0">
                <a:latin typeface="Times New Roman" panose="02020603050405020304" pitchFamily="18" charset="0"/>
                <a:cs typeface="Times New Roman" panose="02020603050405020304" pitchFamily="18" charset="0"/>
              </a:rPr>
              <a:t>effective &amp; efficient management </a:t>
            </a:r>
            <a:r>
              <a:rPr lang="en-US" sz="2100" dirty="0" smtClean="0">
                <a:latin typeface="Times New Roman" panose="02020603050405020304" pitchFamily="18" charset="0"/>
                <a:cs typeface="Times New Roman" panose="02020603050405020304" pitchFamily="18" charset="0"/>
              </a:rPr>
              <a:t>within the organization.</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b="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If there is any change in the </a:t>
            </a:r>
            <a:r>
              <a:rPr lang="en-US" sz="2100" u="sng" dirty="0" smtClean="0">
                <a:latin typeface="Times New Roman" panose="02020603050405020304" pitchFamily="18" charset="0"/>
                <a:cs typeface="Times New Roman" panose="02020603050405020304" pitchFamily="18" charset="0"/>
              </a:rPr>
              <a:t>structure of manpower</a:t>
            </a:r>
            <a:r>
              <a:rPr lang="en-US" sz="2100" dirty="0" smtClean="0">
                <a:latin typeface="Times New Roman" panose="02020603050405020304" pitchFamily="18" charset="0"/>
                <a:cs typeface="Times New Roman" panose="02020603050405020304" pitchFamily="18" charset="0"/>
              </a:rPr>
              <a:t>, it is HRA which </a:t>
            </a:r>
            <a:r>
              <a:rPr lang="en-US" sz="2100" u="sng" dirty="0" smtClean="0">
                <a:latin typeface="Times New Roman" panose="02020603050405020304" pitchFamily="18" charset="0"/>
                <a:cs typeface="Times New Roman" panose="02020603050405020304" pitchFamily="18" charset="0"/>
              </a:rPr>
              <a:t>provides information on it to the management</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b="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It gives a platform to the management by providing factors for better </a:t>
            </a:r>
            <a:r>
              <a:rPr lang="en-US" sz="2100" u="sng" dirty="0" smtClean="0">
                <a:latin typeface="Times New Roman" panose="02020603050405020304" pitchFamily="18" charset="0"/>
                <a:cs typeface="Times New Roman" panose="02020603050405020304" pitchFamily="18" charset="0"/>
              </a:rPr>
              <a:t>decision-making for future investment.</a:t>
            </a:r>
            <a:br>
              <a:rPr lang="en-US" sz="2100" u="sng" dirty="0" smtClean="0">
                <a:latin typeface="Times New Roman" panose="02020603050405020304" pitchFamily="18" charset="0"/>
                <a:cs typeface="Times New Roman" panose="02020603050405020304" pitchFamily="18" charset="0"/>
              </a:rPr>
            </a:br>
            <a:r>
              <a:rPr lang="en-US" sz="2100" u="sng" dirty="0" smtClean="0">
                <a:latin typeface="Times New Roman" panose="02020603050405020304" pitchFamily="18" charset="0"/>
                <a:cs typeface="Times New Roman" panose="02020603050405020304" pitchFamily="18" charset="0"/>
              </a:rPr>
              <a:t/>
            </a:r>
            <a:br>
              <a:rPr lang="en-US" sz="2100" u="sng" dirty="0" smtClean="0">
                <a:latin typeface="Times New Roman" panose="02020603050405020304" pitchFamily="18" charset="0"/>
                <a:cs typeface="Times New Roman" panose="02020603050405020304" pitchFamily="18" charset="0"/>
              </a:rPr>
            </a:br>
            <a:r>
              <a:rPr lang="en-US" sz="2100" b="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The </a:t>
            </a:r>
            <a:r>
              <a:rPr lang="en-US" sz="2100" u="sng" dirty="0" smtClean="0">
                <a:latin typeface="Times New Roman" panose="02020603050405020304" pitchFamily="18" charset="0"/>
                <a:cs typeface="Times New Roman" panose="02020603050405020304" pitchFamily="18" charset="0"/>
              </a:rPr>
              <a:t>return on Investment on human capital </a:t>
            </a:r>
            <a:r>
              <a:rPr lang="en-US" sz="2100" dirty="0" smtClean="0">
                <a:latin typeface="Times New Roman" panose="02020603050405020304" pitchFamily="18" charset="0"/>
                <a:cs typeface="Times New Roman" panose="02020603050405020304" pitchFamily="18" charset="0"/>
              </a:rPr>
              <a:t>is best evaluated through HRA.</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b="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HRA communicates to the organization &amp; public about the </a:t>
            </a:r>
            <a:r>
              <a:rPr lang="en-US" sz="2100" u="sng" dirty="0" smtClean="0">
                <a:latin typeface="Times New Roman" panose="02020603050405020304" pitchFamily="18" charset="0"/>
                <a:cs typeface="Times New Roman" panose="02020603050405020304" pitchFamily="18" charset="0"/>
              </a:rPr>
              <a:t>worth of human resources </a:t>
            </a:r>
            <a:r>
              <a:rPr lang="en-US" sz="2100" dirty="0" smtClean="0">
                <a:latin typeface="Times New Roman" panose="02020603050405020304" pitchFamily="18" charset="0"/>
                <a:cs typeface="Times New Roman" panose="02020603050405020304" pitchFamily="18" charset="0"/>
              </a:rPr>
              <a:t>&amp; also its proper allocation within the organization.</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b="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HR helps the </a:t>
            </a:r>
            <a:r>
              <a:rPr lang="en-US" sz="2100" u="sng" dirty="0" smtClean="0">
                <a:latin typeface="Times New Roman" panose="02020603050405020304" pitchFamily="18" charset="0"/>
                <a:cs typeface="Times New Roman" panose="02020603050405020304" pitchFamily="18" charset="0"/>
              </a:rPr>
              <a:t>management in developing principles </a:t>
            </a:r>
            <a:r>
              <a:rPr lang="en-US" sz="2100" dirty="0" smtClean="0">
                <a:latin typeface="Times New Roman" panose="02020603050405020304" pitchFamily="18" charset="0"/>
                <a:cs typeface="Times New Roman" panose="02020603050405020304" pitchFamily="18" charset="0"/>
              </a:rPr>
              <a:t>by classifying the financial consequences of the various practices.</a:t>
            </a:r>
            <a:br>
              <a:rPr lang="en-US" sz="2100" dirty="0" smtClean="0">
                <a:latin typeface="Times New Roman" panose="02020603050405020304" pitchFamily="18" charset="0"/>
                <a:cs typeface="Times New Roman" panose="02020603050405020304" pitchFamily="18" charset="0"/>
              </a:rPr>
            </a:b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57968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838200" y="742127"/>
            <a:ext cx="8153400" cy="5324535"/>
          </a:xfrm>
          <a:prstGeom prst="rect">
            <a:avLst/>
          </a:prstGeom>
          <a:noFill/>
          <a:ln w="9525">
            <a:noFill/>
            <a:miter lim="800000"/>
            <a:headEnd/>
            <a:tailEnd/>
          </a:ln>
        </p:spPr>
        <p:txBody>
          <a:bodyPr anchor="ctr">
            <a:spAutoFit/>
          </a:bodyPr>
          <a:lstStyle/>
          <a:p>
            <a:pPr algn="ctr"/>
            <a:r>
              <a:rPr lang="en-US" sz="3200" u="sng" dirty="0">
                <a:solidFill>
                  <a:srgbClr val="000000"/>
                </a:solidFill>
                <a:latin typeface="Times New Roman" panose="02020603050405020304" pitchFamily="18" charset="0"/>
                <a:cs typeface="Times New Roman" panose="02020603050405020304" pitchFamily="18" charset="0"/>
              </a:rPr>
              <a:t>Methods of HRA:-</a:t>
            </a:r>
          </a:p>
          <a:p>
            <a:pPr marL="457200" indent="-457200">
              <a:buFont typeface="Wingdings" pitchFamily="2" charset="2"/>
              <a:buChar char="Ø"/>
            </a:pPr>
            <a:endParaRPr lang="en-US" sz="2800" dirty="0">
              <a:latin typeface="Times New Roman" panose="02020603050405020304" pitchFamily="18" charset="0"/>
              <a:cs typeface="Times New Roman" panose="02020603050405020304" pitchFamily="18" charset="0"/>
            </a:endParaRPr>
          </a:p>
          <a:p>
            <a:pPr marL="514350" indent="-514350" eaLnBrk="0" hangingPunct="0">
              <a:buSzPct val="130000"/>
              <a:buFont typeface="+mj-lt"/>
              <a:buAutoNum type="arabicPeriod"/>
            </a:pPr>
            <a:r>
              <a:rPr lang="en-US" sz="2800" dirty="0" smtClean="0">
                <a:solidFill>
                  <a:srgbClr val="000000"/>
                </a:solidFill>
                <a:latin typeface="Times New Roman" panose="02020603050405020304" pitchFamily="18" charset="0"/>
                <a:cs typeface="Times New Roman" panose="02020603050405020304" pitchFamily="18" charset="0"/>
              </a:rPr>
              <a:t>  Historical cost method</a:t>
            </a:r>
          </a:p>
          <a:p>
            <a:pPr marL="514350" indent="-514350" eaLnBrk="0" hangingPunct="0">
              <a:buSzPct val="130000"/>
              <a:buFont typeface="+mj-lt"/>
              <a:buAutoNum type="arabicPeriod"/>
            </a:pPr>
            <a:r>
              <a:rPr lang="en-US" sz="2800" dirty="0" smtClean="0">
                <a:solidFill>
                  <a:srgbClr val="000000"/>
                </a:solidFill>
                <a:latin typeface="Times New Roman" panose="02020603050405020304" pitchFamily="18" charset="0"/>
                <a:cs typeface="Times New Roman" panose="02020603050405020304" pitchFamily="18" charset="0"/>
              </a:rPr>
              <a:t>  Replacement cost method</a:t>
            </a:r>
          </a:p>
          <a:p>
            <a:pPr marL="514350" indent="-514350" eaLnBrk="0" hangingPunct="0">
              <a:buSzPct val="130000"/>
              <a:buFont typeface="+mj-lt"/>
              <a:buAutoNum type="arabicPeriod"/>
            </a:pP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Opportunity cost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Capitalization of salary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Economic valuation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Return on efforts employed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Adjusted discounted future wages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Reward valuation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Standard Cost Method</a:t>
            </a:r>
          </a:p>
          <a:p>
            <a:pPr marL="514350" indent="-514350" eaLnBrk="0" hangingPunct="0">
              <a:buSzPct val="1300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  Currant Purchasing Power Method</a:t>
            </a:r>
          </a:p>
        </p:txBody>
      </p:sp>
      <p:sp>
        <p:nvSpPr>
          <p:cNvPr id="4" name="Slide Number Placeholder 3"/>
          <p:cNvSpPr>
            <a:spLocks noGrp="1"/>
          </p:cNvSpPr>
          <p:nvPr>
            <p:ph type="sldNum" sz="quarter" idx="12"/>
          </p:nvPr>
        </p:nvSpPr>
        <p:spPr/>
        <p:txBody>
          <a:bodyPr/>
          <a:lstStyle/>
          <a:p>
            <a:pPr>
              <a:defRPr/>
            </a:pPr>
            <a:fld id="{2572E0A3-C10D-41D2-A7EA-37DB76891381}" type="slidenum">
              <a:rPr lang="en-US" smtClean="0"/>
              <a:pPr>
                <a:defRPr/>
              </a:pPr>
              <a:t>5</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838200" y="502771"/>
            <a:ext cx="8001000" cy="523220"/>
          </a:xfrm>
          <a:prstGeom prst="rect">
            <a:avLst/>
          </a:prstGeom>
          <a:noFill/>
          <a:ln w="9525">
            <a:noFill/>
            <a:miter lim="800000"/>
            <a:headEnd/>
            <a:tailEnd/>
          </a:ln>
        </p:spPr>
        <p:txBody>
          <a:bodyPr anchor="ctr">
            <a:spAutoFit/>
          </a:bodyPr>
          <a:lstStyle/>
          <a:p>
            <a:pPr marL="342900" indent="-342900">
              <a:buSzPct val="115000"/>
              <a:buFont typeface="Times New Roman" pitchFamily="18" charset="0"/>
              <a:buAutoNum type="arabicParenR"/>
            </a:pPr>
            <a:r>
              <a:rPr lang="en-US" sz="2800" u="sng">
                <a:solidFill>
                  <a:srgbClr val="000000"/>
                </a:solidFill>
                <a:latin typeface="Times New Roman" panose="02020603050405020304" pitchFamily="18" charset="0"/>
                <a:cs typeface="Times New Roman" panose="02020603050405020304" pitchFamily="18" charset="0"/>
              </a:rPr>
              <a:t>Historical cost method:-</a:t>
            </a:r>
          </a:p>
        </p:txBody>
      </p:sp>
      <p:sp>
        <p:nvSpPr>
          <p:cNvPr id="18435" name="Rectangle 2"/>
          <p:cNvSpPr>
            <a:spLocks noChangeArrowheads="1"/>
          </p:cNvSpPr>
          <p:nvPr/>
        </p:nvSpPr>
        <p:spPr bwMode="auto">
          <a:xfrm>
            <a:off x="127379" y="2866569"/>
            <a:ext cx="8915400" cy="3108543"/>
          </a:xfrm>
          <a:prstGeom prst="rect">
            <a:avLst/>
          </a:prstGeom>
          <a:noFill/>
          <a:ln w="9525">
            <a:noFill/>
            <a:miter lim="800000"/>
            <a:headEnd/>
            <a:tailEnd/>
          </a:ln>
        </p:spPr>
        <p:txBody>
          <a:bodyPr wrap="square" anchor="ctr">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This method developed by Brummet, Flamholtz and Pyle. According to this method, the actual cost incurred on recruiting, selecting, training, placing and developing the human resources of an enterprise are capitalized and written off over the expected useful life of human resources. The procedure followed for human resource asset is the same as that of other physical asset. </a:t>
            </a:r>
          </a:p>
        </p:txBody>
      </p:sp>
      <p:pic>
        <p:nvPicPr>
          <p:cNvPr id="27649" name="Picture 1"/>
          <p:cNvPicPr>
            <a:picLocks noChangeAspect="1" noChangeArrowheads="1"/>
          </p:cNvPicPr>
          <p:nvPr/>
        </p:nvPicPr>
        <p:blipFill>
          <a:blip r:embed="rId3"/>
          <a:srcRect/>
          <a:stretch>
            <a:fillRect/>
          </a:stretch>
        </p:blipFill>
        <p:spPr bwMode="auto">
          <a:xfrm>
            <a:off x="127379" y="1149032"/>
            <a:ext cx="2057400" cy="2001795"/>
          </a:xfrm>
          <a:prstGeom prst="rect">
            <a:avLst/>
          </a:prstGeom>
          <a:noFill/>
          <a:ln w="95250">
            <a:solidFill>
              <a:schemeClr val="accent6">
                <a:lumMod val="60000"/>
                <a:lumOff val="40000"/>
              </a:schemeClr>
            </a:solidFill>
            <a:miter lim="800000"/>
            <a:headEnd/>
            <a:tailEnd/>
          </a:ln>
        </p:spPr>
      </p:pic>
      <p:sp>
        <p:nvSpPr>
          <p:cNvPr id="6" name="Slide Number Placeholder 5"/>
          <p:cNvSpPr>
            <a:spLocks noGrp="1"/>
          </p:cNvSpPr>
          <p:nvPr>
            <p:ph type="sldNum" sz="quarter" idx="12"/>
          </p:nvPr>
        </p:nvSpPr>
        <p:spPr>
          <a:xfrm>
            <a:off x="6553200" y="6416675"/>
            <a:ext cx="2133600" cy="365125"/>
          </a:xfrm>
        </p:spPr>
        <p:txBody>
          <a:bodyPr/>
          <a:lstStyle/>
          <a:p>
            <a:pPr>
              <a:defRPr/>
            </a:pPr>
            <a:fld id="{2572E0A3-C10D-41D2-A7EA-37DB76891381}" type="slidenum">
              <a:rPr lang="en-US" sz="2800" smtClean="0">
                <a:latin typeface="Times New Roman" panose="02020603050405020304" pitchFamily="18" charset="0"/>
                <a:cs typeface="Times New Roman" panose="02020603050405020304" pitchFamily="18" charset="0"/>
              </a:rPr>
              <a:pPr>
                <a:defRPr/>
              </a:pPr>
              <a:t>6</a:t>
            </a:fld>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09600" y="762000"/>
            <a:ext cx="7696200" cy="4401205"/>
          </a:xfrm>
          <a:prstGeom prst="rect">
            <a:avLst/>
          </a:prstGeom>
          <a:noFill/>
          <a:ln w="9525">
            <a:noFill/>
            <a:miter lim="800000"/>
            <a:headEnd/>
            <a:tailEnd/>
          </a:ln>
        </p:spPr>
        <p:txBody>
          <a:bodyPr>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Any amount spent on training and developing human resources increase its efficiency, hence capitalized. The amortization of human resource asset is also done in the same way as that of other physical asset. The asset is written off over its useful life. If the asset is liquidated prematurely then it is underwritten – off amount is charged to revenue account. On the other hand, if it has a longer life then expected, its amortization is reschedule.</a:t>
            </a:r>
          </a:p>
        </p:txBody>
      </p:sp>
      <p:sp>
        <p:nvSpPr>
          <p:cNvPr id="4" name="Slide Number Placeholder 3"/>
          <p:cNvSpPr>
            <a:spLocks noGrp="1"/>
          </p:cNvSpPr>
          <p:nvPr>
            <p:ph type="sldNum" sz="quarter" idx="12"/>
          </p:nvPr>
        </p:nvSpPr>
        <p:spPr/>
        <p:txBody>
          <a:bodyPr/>
          <a:lstStyle/>
          <a:p>
            <a:pPr>
              <a:defRPr/>
            </a:pPr>
            <a:fld id="{2572E0A3-C10D-41D2-A7EA-37DB76891381}" type="slidenum">
              <a:rPr lang="en-US" smtClean="0"/>
              <a:pPr>
                <a:defRPr/>
              </a:pPr>
              <a:t>7</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609600" y="498360"/>
            <a:ext cx="7848600" cy="6063198"/>
          </a:xfrm>
          <a:prstGeom prst="rect">
            <a:avLst/>
          </a:prstGeom>
          <a:noFill/>
          <a:ln w="9525">
            <a:noFill/>
            <a:miter lim="800000"/>
            <a:headEnd/>
            <a:tailEnd/>
          </a:ln>
          <a:effectLst/>
        </p:spPr>
        <p:txBody>
          <a:bodyPr anchor="ctr">
            <a:spAutoFit/>
          </a:bodyPr>
          <a:lstStyle/>
          <a:p>
            <a:pPr marL="514350" indent="-514350">
              <a:buSzPct val="115000"/>
              <a:buFont typeface="+mj-lt"/>
              <a:buAutoNum type="arabicParenR" startAt="2"/>
              <a:defRPr/>
            </a:pPr>
            <a:r>
              <a:rPr lang="en-US" sz="2800" dirty="0">
                <a:solidFill>
                  <a:srgbClr val="000000"/>
                </a:solidFill>
                <a:latin typeface="Times New Roman" panose="02020603050405020304" pitchFamily="18" charset="0"/>
                <a:ea typeface="Times New Roman" pitchFamily="18" charset="0"/>
                <a:cs typeface="Times New Roman" panose="02020603050405020304" pitchFamily="18" charset="0"/>
              </a:rPr>
              <a:t>Replacement cost method:-</a:t>
            </a:r>
          </a:p>
          <a:p>
            <a:pPr marL="514350" indent="-514350">
              <a:buSzPct val="115000"/>
              <a:buFont typeface="+mj-lt"/>
              <a:buAutoNum type="arabicParenR" startAt="2"/>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514350" indent="-514350">
              <a:buSzPct val="115000"/>
              <a:buFont typeface="+mj-lt"/>
              <a:buAutoNum type="arabicParenR" startAt="2"/>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514350" indent="-514350">
              <a:buSzPct val="115000"/>
              <a:buFont typeface="+mj-lt"/>
              <a:buAutoNum type="arabicParenR" startAt="2"/>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514350" indent="-514350">
              <a:buSzPct val="115000"/>
              <a:buFont typeface="+mj-lt"/>
              <a:buAutoNum type="arabicParenR" startAt="2"/>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514350" indent="-514350">
              <a:buSzPct val="115000"/>
              <a:buFont typeface="+mj-lt"/>
              <a:buAutoNum type="arabicParenR" startAt="2"/>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marL="514350" indent="-514350">
              <a:buSzPct val="115000"/>
              <a:defRPr/>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a:p>
            <a:pPr algn="just" eaLnBrk="0" hangingPunct="0">
              <a:defRPr/>
            </a:pPr>
            <a:r>
              <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rPr>
              <a:t>                       </a:t>
            </a:r>
            <a:endParaRPr lang="en-US" sz="2400" dirty="0" smtClean="0">
              <a:solidFill>
                <a:srgbClr val="000000"/>
              </a:solidFill>
              <a:latin typeface="Times New Roman" panose="02020603050405020304" pitchFamily="18" charset="0"/>
              <a:ea typeface="Times New Roman" pitchFamily="18" charset="0"/>
              <a:cs typeface="Times New Roman" panose="02020603050405020304" pitchFamily="18" charset="0"/>
            </a:endParaRPr>
          </a:p>
          <a:p>
            <a:pPr algn="just" eaLnBrk="0" hangingPunct="0">
              <a:defRPr/>
            </a:pPr>
            <a:r>
              <a:rPr lang="en-US" sz="2400" dirty="0" smtClean="0">
                <a:solidFill>
                  <a:srgbClr val="000000"/>
                </a:solidFill>
                <a:latin typeface="Times New Roman" panose="02020603050405020304" pitchFamily="18" charset="0"/>
                <a:ea typeface="Times New Roman"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method was developed by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Rensis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Likert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Eric G. Flamholtz. </a:t>
            </a:r>
            <a:r>
              <a:rPr lang="en-US"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cost of replacing employees is used as the measure of company’s human resources.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human resources of a company are to be valued on the assumptions as to what it will cost the concern if existing human resources are required to be replaced with other persons of equivalent experience and talent. </a:t>
            </a:r>
          </a:p>
          <a:p>
            <a:pPr algn="just" eaLnBrk="0" hangingPunct="0">
              <a:defRP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4" name="Picture 3"/>
          <p:cNvPicPr/>
          <p:nvPr/>
        </p:nvPicPr>
        <p:blipFill>
          <a:blip r:embed="rId3"/>
          <a:srcRect/>
          <a:stretch>
            <a:fillRect/>
          </a:stretch>
        </p:blipFill>
        <p:spPr bwMode="auto">
          <a:xfrm>
            <a:off x="1828800" y="1143000"/>
            <a:ext cx="5715000" cy="2057400"/>
          </a:xfrm>
          <a:prstGeom prst="rect">
            <a:avLst/>
          </a:prstGeom>
          <a:noFill/>
          <a:ln w="95250">
            <a:solidFill>
              <a:schemeClr val="accent6">
                <a:lumMod val="60000"/>
                <a:lumOff val="40000"/>
              </a:schemeClr>
            </a:solidFill>
            <a:miter lim="800000"/>
            <a:headEnd/>
            <a:tailEnd/>
          </a:ln>
        </p:spPr>
      </p:pic>
      <p:sp>
        <p:nvSpPr>
          <p:cNvPr id="6" name="Slide Number Placeholder 5"/>
          <p:cNvSpPr>
            <a:spLocks noGrp="1"/>
          </p:cNvSpPr>
          <p:nvPr>
            <p:ph type="sldNum" sz="quarter" idx="12"/>
          </p:nvPr>
        </p:nvSpPr>
        <p:spPr/>
        <p:txBody>
          <a:bodyPr/>
          <a:lstStyle/>
          <a:p>
            <a:pPr>
              <a:defRPr/>
            </a:pPr>
            <a:fld id="{2572E0A3-C10D-41D2-A7EA-37DB76891381}" type="slidenum">
              <a:rPr lang="en-US" smtClean="0"/>
              <a:pPr>
                <a:defRPr/>
              </a:pPr>
              <a:t>8</a:t>
            </a:fld>
            <a:endParaRPr lang="en-US" dirty="0"/>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85800" y="838200"/>
            <a:ext cx="7772400" cy="3970318"/>
          </a:xfrm>
          <a:prstGeom prst="rect">
            <a:avLst/>
          </a:prstGeom>
          <a:noFill/>
          <a:ln w="9525">
            <a:noFill/>
            <a:miter lim="800000"/>
            <a:headEnd/>
            <a:tailEnd/>
          </a:ln>
        </p:spPr>
        <p:txBody>
          <a:bodyPr>
            <a:spAutoFit/>
          </a:bodyPr>
          <a:lstStyle/>
          <a:p>
            <a:pPr algn="just" eaLnBrk="0" hangingPunct="0"/>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This method corresponds to the historical cost method mentioned earlier except that it allows for changes in the cost of acquiring and developing employees in place of taking their historical cost. in this method the cost of recruiting, selecting, training etc. of new employees to reach the level of competence of existing employees are measured.</a:t>
            </a:r>
          </a:p>
          <a:p>
            <a:pPr algn="just" eaLnBrk="0" hangingPunct="0"/>
            <a:r>
              <a:rPr lang="en-US" sz="2800" dirty="0">
                <a:solidFill>
                  <a:srgbClr val="000000"/>
                </a:solidFill>
                <a:latin typeface="Times New Roman" panose="02020603050405020304" pitchFamily="18" charset="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pPr>
              <a:defRPr/>
            </a:pPr>
            <a:fld id="{2572E0A3-C10D-41D2-A7EA-37DB76891381}" type="slidenum">
              <a:rPr lang="en-US" smtClean="0"/>
              <a:pPr>
                <a:defRPr/>
              </a:pPr>
              <a:t>9</a:t>
            </a:fld>
            <a:endParaRPr lang="en-US" dirty="0"/>
          </a:p>
        </p:txBody>
      </p:sp>
    </p:spTree>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hra">
  <a:themeElements>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3">
  <a:themeElements>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hra</Template>
  <TotalTime>420</TotalTime>
  <Words>1587</Words>
  <Application>Microsoft Office PowerPoint</Application>
  <PresentationFormat>On-screen Show (4:3)</PresentationFormat>
  <Paragraphs>164</Paragraphs>
  <Slides>31</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Algerian</vt:lpstr>
      <vt:lpstr>Arial</vt:lpstr>
      <vt:lpstr>Calibri</vt:lpstr>
      <vt:lpstr>Century Gothic</vt:lpstr>
      <vt:lpstr>Sanvito Pro</vt:lpstr>
      <vt:lpstr>Script MT Bold</vt:lpstr>
      <vt:lpstr>Times New Roman</vt:lpstr>
      <vt:lpstr>Wingdings</vt:lpstr>
      <vt:lpstr>Wingdings 3</vt:lpstr>
      <vt:lpstr>hra</vt:lpstr>
      <vt:lpstr>1_Default Design</vt:lpstr>
      <vt:lpstr>1_Theme3</vt:lpstr>
      <vt:lpstr>2_Default Design</vt:lpstr>
      <vt:lpstr>Wisp</vt:lpstr>
      <vt:lpstr>PowerPoint Presentation</vt:lpstr>
      <vt:lpstr>PowerPoint Presentation</vt:lpstr>
      <vt:lpstr>PowerPoint Presentation</vt:lpstr>
      <vt:lpstr>Need for HRA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Resource Inventory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kishore</dc:creator>
  <cp:lastModifiedBy>Microsoft account</cp:lastModifiedBy>
  <cp:revision>33</cp:revision>
  <dcterms:created xsi:type="dcterms:W3CDTF">2014-09-29T18:08:18Z</dcterms:created>
  <dcterms:modified xsi:type="dcterms:W3CDTF">2014-10-20T09:05:16Z</dcterms:modified>
</cp:coreProperties>
</file>