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100977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209109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66093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74794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8B19B1-B737-4B4C-96D5-D774880B1B9D}"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70420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8B19B1-B737-4B4C-96D5-D774880B1B9D}"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4181809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8B19B1-B737-4B4C-96D5-D774880B1B9D}"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121288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8B19B1-B737-4B4C-96D5-D774880B1B9D}" type="datetimeFigureOut">
              <a:rPr lang="en-US" smtClean="0"/>
              <a:t>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927014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B19B1-B737-4B4C-96D5-D774880B1B9D}" type="datetimeFigureOut">
              <a:rPr lang="en-US" smtClean="0"/>
              <a:t>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81989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B19B1-B737-4B4C-96D5-D774880B1B9D}"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894977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B19B1-B737-4B4C-96D5-D774880B1B9D}"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195950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B19B1-B737-4B4C-96D5-D774880B1B9D}" type="datetimeFigureOut">
              <a:rPr lang="en-US" smtClean="0"/>
              <a:t>12/2/2017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0ED2E-D2E9-4E07-95A2-A7101B44F4EF}" type="slidenum">
              <a:rPr lang="en-US" smtClean="0"/>
              <a:t>‹#›</a:t>
            </a:fld>
            <a:endParaRPr lang="en-US"/>
          </a:p>
        </p:txBody>
      </p:sp>
    </p:spTree>
    <p:extLst>
      <p:ext uri="{BB962C8B-B14F-4D97-AF65-F5344CB8AC3E}">
        <p14:creationId xmlns:p14="http://schemas.microsoft.com/office/powerpoint/2010/main" val="2314689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3475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44250" y="231775"/>
            <a:ext cx="838200" cy="819150"/>
          </a:xfrm>
          <a:prstGeom prst="flowChartConnector">
            <a:avLst/>
          </a:prstGeom>
          <a:scene3d>
            <a:camera prst="orthographicFront"/>
            <a:lightRig rig="threePt" dir="t"/>
          </a:scene3d>
          <a:sp3d>
            <a:bevelT prst="slop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4425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44250" y="2517775"/>
            <a:ext cx="838200" cy="819150"/>
          </a:xfrm>
          <a:prstGeom prst="flowChartConnector">
            <a:avLst/>
          </a:prstGeom>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4425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4425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3155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61665"/>
          </a:xfrm>
          <a:prstGeom prst="rect">
            <a:avLst/>
          </a:prstGeom>
          <a:noFill/>
        </p:spPr>
        <p:txBody>
          <a:bodyPr wrap="square" rtlCol="0">
            <a:spAutoFit/>
          </a:bodyPr>
          <a:lstStyle/>
          <a:p>
            <a:pPr algn="ctr" rtl="1"/>
            <a:r>
              <a:rPr lang="fa-IR" sz="2400" b="1" dirty="0" smtClean="0">
                <a:effectLst>
                  <a:outerShdw blurRad="38100" dist="38100" dir="2700000" algn="tl">
                    <a:srgbClr val="000000">
                      <a:alpha val="43137"/>
                    </a:srgbClr>
                  </a:outerShdw>
                </a:effectLst>
                <a:cs typeface="B Nazanin" panose="00000400000000000000" pitchFamily="2" charset="-78"/>
              </a:rPr>
              <a:t>مقدمه</a:t>
            </a:r>
            <a:endParaRPr lang="en-US" sz="2800" b="1" dirty="0">
              <a:effectLst>
                <a:outerShdw blurRad="38100" dist="38100" dir="2700000" algn="tl">
                  <a:srgbClr val="000000">
                    <a:alpha val="43137"/>
                  </a:srgbClr>
                </a:outerShdw>
              </a:effectLst>
              <a:cs typeface="B Nazanin" panose="00000400000000000000" pitchFamily="2" charset="-78"/>
            </a:endParaRPr>
          </a:p>
        </p:txBody>
      </p:sp>
      <p:sp>
        <p:nvSpPr>
          <p:cNvPr id="18" name="TextBox 17"/>
          <p:cNvSpPr txBox="1"/>
          <p:nvPr/>
        </p:nvSpPr>
        <p:spPr>
          <a:xfrm>
            <a:off x="9563100" y="1599684"/>
            <a:ext cx="1720850" cy="369332"/>
          </a:xfrm>
          <a:prstGeom prst="rect">
            <a:avLst/>
          </a:prstGeom>
          <a:noFill/>
        </p:spPr>
        <p:txBody>
          <a:bodyPr wrap="square" rtlCol="0">
            <a:spAutoFit/>
          </a:bodyPr>
          <a:lstStyle/>
          <a:p>
            <a:pPr algn="ctr" rtl="1"/>
            <a:r>
              <a:rPr lang="fa-IR" dirty="0" smtClean="0">
                <a:cs typeface="B Nazanin" panose="00000400000000000000" pitchFamily="2" charset="-78"/>
              </a:rPr>
              <a:t>جمع آوری مه</a:t>
            </a:r>
            <a:endParaRPr lang="en-US" dirty="0">
              <a:cs typeface="B Nazanin" panose="00000400000000000000" pitchFamily="2" charset="-78"/>
            </a:endParaRPr>
          </a:p>
        </p:txBody>
      </p:sp>
      <p:sp>
        <p:nvSpPr>
          <p:cNvPr id="19" name="TextBox 18"/>
          <p:cNvSpPr txBox="1"/>
          <p:nvPr/>
        </p:nvSpPr>
        <p:spPr>
          <a:xfrm>
            <a:off x="9582150" y="2742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برنامه زمانی پروژه</a:t>
            </a:r>
            <a:endParaRPr lang="en-US" dirty="0">
              <a:cs typeface="B Nazanin" panose="00000400000000000000" pitchFamily="2" charset="-78"/>
            </a:endParaRPr>
          </a:p>
        </p:txBody>
      </p:sp>
      <p:sp>
        <p:nvSpPr>
          <p:cNvPr id="20" name="TextBox 19"/>
          <p:cNvSpPr txBox="1"/>
          <p:nvPr/>
        </p:nvSpPr>
        <p:spPr>
          <a:xfrm>
            <a:off x="9563100" y="3885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ابعاد خاص</a:t>
            </a:r>
            <a:endParaRPr lang="en-US" dirty="0">
              <a:cs typeface="B Nazanin" panose="00000400000000000000" pitchFamily="2" charset="-78"/>
            </a:endParaRPr>
          </a:p>
        </p:txBody>
      </p:sp>
      <p:sp>
        <p:nvSpPr>
          <p:cNvPr id="21" name="TextBox 20"/>
          <p:cNvSpPr txBox="1"/>
          <p:nvPr/>
        </p:nvSpPr>
        <p:spPr>
          <a:xfrm>
            <a:off x="9563100" y="4890184"/>
            <a:ext cx="1549400" cy="646331"/>
          </a:xfrm>
          <a:prstGeom prst="rect">
            <a:avLst/>
          </a:prstGeom>
          <a:noFill/>
        </p:spPr>
        <p:txBody>
          <a:bodyPr wrap="square" rtlCol="0">
            <a:spAutoFit/>
          </a:bodyPr>
          <a:lstStyle/>
          <a:p>
            <a:pPr algn="ctr" rtl="1"/>
            <a:r>
              <a:rPr lang="fa-IR" dirty="0" smtClean="0">
                <a:cs typeface="B Nazanin" panose="00000400000000000000" pitchFamily="2" charset="-78"/>
              </a:rPr>
              <a:t>چشم اندازهای آینده</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پیشنهادات</a:t>
            </a:r>
            <a:endParaRPr lang="en-US" dirty="0">
              <a:cs typeface="B Nazanin" panose="00000400000000000000" pitchFamily="2" charset="-78"/>
            </a:endParaRPr>
          </a:p>
        </p:txBody>
      </p:sp>
      <p:sp>
        <p:nvSpPr>
          <p:cNvPr id="24" name="Flowchart: Connector 23"/>
          <p:cNvSpPr/>
          <p:nvPr/>
        </p:nvSpPr>
        <p:spPr>
          <a:xfrm>
            <a:off x="0" y="5946775"/>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3/41</a:t>
            </a:r>
          </a:p>
        </p:txBody>
      </p:sp>
      <p:sp>
        <p:nvSpPr>
          <p:cNvPr id="27" name="TextBox 26"/>
          <p:cNvSpPr txBox="1"/>
          <p:nvPr/>
        </p:nvSpPr>
        <p:spPr>
          <a:xfrm>
            <a:off x="0" y="245582"/>
            <a:ext cx="9474200" cy="5926102"/>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algn="just" rtl="1">
              <a:lnSpc>
                <a:spcPct val="150000"/>
              </a:lnSpc>
            </a:pPr>
            <a:r>
              <a:rPr lang="fa-IR" sz="2800" b="1" u="sng" dirty="0">
                <a:cs typeface="B Nazanin" panose="00000400000000000000" pitchFamily="2" charset="-78"/>
              </a:rPr>
              <a:t>شرایط اقلیمی </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مه ،ابری با تماس فیزیکی به سطح زمین می باشد. قطر قطره مه معمولا بین  حدود 1 میکرومتر تا حدود 10</a:t>
            </a:r>
            <a:r>
              <a:rPr lang="en-US" sz="2800" dirty="0">
                <a:cs typeface="B Nazanin" panose="00000400000000000000" pitchFamily="2" charset="-78"/>
              </a:rPr>
              <a:t>s </a:t>
            </a:r>
            <a:r>
              <a:rPr lang="fa-IR" sz="2800" dirty="0" smtClean="0">
                <a:cs typeface="B Nazanin" panose="00000400000000000000" pitchFamily="2" charset="-78"/>
              </a:rPr>
              <a:t> میکرومتر </a:t>
            </a:r>
            <a:r>
              <a:rPr lang="fa-IR" sz="2800" dirty="0">
                <a:cs typeface="B Nazanin" panose="00000400000000000000" pitchFamily="2" charset="-78"/>
              </a:rPr>
              <a:t>می باشد. چندین فرایند تشکیل مه وجود دارند که از این فرایند ها </a:t>
            </a:r>
            <a:r>
              <a:rPr lang="fa-IR" sz="2800" dirty="0" smtClean="0">
                <a:cs typeface="B Nazanin" panose="00000400000000000000" pitchFamily="2" charset="-78"/>
              </a:rPr>
              <a:t>تنها </a:t>
            </a:r>
            <a:r>
              <a:rPr lang="fa-IR" sz="2800" dirty="0">
                <a:cs typeface="B Nazanin" panose="00000400000000000000" pitchFamily="2" charset="-78"/>
              </a:rPr>
              <a:t>دو نوع در این جا به طور مختصر مورد بحث قرار گرفته اند. در روش نخست ابرهای نزدیک به سطح زمین در روی توده آب سرد مثلا جنوب شرق اقیانوس آرام ایجاد شده و ارتفاع قاعده ابر حاصله بالای سطح و  ضخامت ابر متغیر از چند ده تا </a:t>
            </a:r>
            <a:r>
              <a:rPr lang="fa-IR" sz="2800" dirty="0" smtClean="0">
                <a:cs typeface="B Nazanin" panose="00000400000000000000" pitchFamily="2" charset="-78"/>
              </a:rPr>
              <a:t>صدها </a:t>
            </a:r>
            <a:r>
              <a:rPr lang="fa-IR" sz="2800" dirty="0">
                <a:cs typeface="B Nazanin" panose="00000400000000000000" pitchFamily="2" charset="-78"/>
              </a:rPr>
              <a:t>متر می باشد. در صورتی که چنین ابری توسط بادهای منطقه ای در جهت کوهستان های </a:t>
            </a:r>
            <a:r>
              <a:rPr lang="fa-IR" sz="2800" dirty="0" smtClean="0">
                <a:cs typeface="B Nazanin" panose="00000400000000000000" pitchFamily="2" charset="-78"/>
              </a:rPr>
              <a:t>ساحلی </a:t>
            </a:r>
            <a:r>
              <a:rPr lang="fa-IR" sz="2800" dirty="0">
                <a:cs typeface="B Nazanin" panose="00000400000000000000" pitchFamily="2" charset="-78"/>
              </a:rPr>
              <a:t>جا به جا شوند، مه همرفتی در منطقه کوهستانی رخ می دهد.</a:t>
            </a:r>
          </a:p>
        </p:txBody>
      </p:sp>
    </p:spTree>
    <p:extLst>
      <p:ext uri="{BB962C8B-B14F-4D97-AF65-F5344CB8AC3E}">
        <p14:creationId xmlns:p14="http://schemas.microsoft.com/office/powerpoint/2010/main" val="94501233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3475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44250" y="231775"/>
            <a:ext cx="838200" cy="819150"/>
          </a:xfrm>
          <a:prstGeom prst="flowChartConnector">
            <a:avLst/>
          </a:prstGeom>
          <a:scene3d>
            <a:camera prst="orthographicFront"/>
            <a:lightRig rig="threePt" dir="t"/>
          </a:scene3d>
          <a:sp3d>
            <a:bevelT prst="slop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4425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44250" y="2517775"/>
            <a:ext cx="838200" cy="819150"/>
          </a:xfrm>
          <a:prstGeom prst="flowChartConnector">
            <a:avLst/>
          </a:prstGeom>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4425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4425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3155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61665"/>
          </a:xfrm>
          <a:prstGeom prst="rect">
            <a:avLst/>
          </a:prstGeom>
          <a:noFill/>
        </p:spPr>
        <p:txBody>
          <a:bodyPr wrap="square" rtlCol="0">
            <a:spAutoFit/>
          </a:bodyPr>
          <a:lstStyle/>
          <a:p>
            <a:pPr algn="ctr" rtl="1"/>
            <a:r>
              <a:rPr lang="fa-IR" sz="2400" b="1" dirty="0" smtClean="0">
                <a:effectLst>
                  <a:outerShdw blurRad="38100" dist="38100" dir="2700000" algn="tl">
                    <a:srgbClr val="000000">
                      <a:alpha val="43137"/>
                    </a:srgbClr>
                  </a:outerShdw>
                </a:effectLst>
                <a:cs typeface="B Nazanin" panose="00000400000000000000" pitchFamily="2" charset="-78"/>
              </a:rPr>
              <a:t>مقدمه</a:t>
            </a:r>
            <a:endParaRPr lang="en-US" sz="2800" b="1" dirty="0">
              <a:effectLst>
                <a:outerShdw blurRad="38100" dist="38100" dir="2700000" algn="tl">
                  <a:srgbClr val="000000">
                    <a:alpha val="43137"/>
                  </a:srgbClr>
                </a:outerShdw>
              </a:effectLst>
              <a:cs typeface="B Nazanin" panose="00000400000000000000" pitchFamily="2" charset="-78"/>
            </a:endParaRPr>
          </a:p>
        </p:txBody>
      </p:sp>
      <p:sp>
        <p:nvSpPr>
          <p:cNvPr id="18" name="TextBox 17"/>
          <p:cNvSpPr txBox="1"/>
          <p:nvPr/>
        </p:nvSpPr>
        <p:spPr>
          <a:xfrm>
            <a:off x="9563100" y="1599684"/>
            <a:ext cx="1720850" cy="369332"/>
          </a:xfrm>
          <a:prstGeom prst="rect">
            <a:avLst/>
          </a:prstGeom>
          <a:noFill/>
        </p:spPr>
        <p:txBody>
          <a:bodyPr wrap="square" rtlCol="0">
            <a:spAutoFit/>
          </a:bodyPr>
          <a:lstStyle/>
          <a:p>
            <a:pPr algn="ctr" rtl="1"/>
            <a:r>
              <a:rPr lang="fa-IR" dirty="0" smtClean="0">
                <a:cs typeface="B Nazanin" panose="00000400000000000000" pitchFamily="2" charset="-78"/>
              </a:rPr>
              <a:t>جمع آوری مه</a:t>
            </a:r>
            <a:endParaRPr lang="en-US" dirty="0">
              <a:cs typeface="B Nazanin" panose="00000400000000000000" pitchFamily="2" charset="-78"/>
            </a:endParaRPr>
          </a:p>
        </p:txBody>
      </p:sp>
      <p:sp>
        <p:nvSpPr>
          <p:cNvPr id="19" name="TextBox 18"/>
          <p:cNvSpPr txBox="1"/>
          <p:nvPr/>
        </p:nvSpPr>
        <p:spPr>
          <a:xfrm>
            <a:off x="9582150" y="2742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برنامه زمانی پروژه</a:t>
            </a:r>
            <a:endParaRPr lang="en-US" dirty="0">
              <a:cs typeface="B Nazanin" panose="00000400000000000000" pitchFamily="2" charset="-78"/>
            </a:endParaRPr>
          </a:p>
        </p:txBody>
      </p:sp>
      <p:sp>
        <p:nvSpPr>
          <p:cNvPr id="20" name="TextBox 19"/>
          <p:cNvSpPr txBox="1"/>
          <p:nvPr/>
        </p:nvSpPr>
        <p:spPr>
          <a:xfrm>
            <a:off x="9563100" y="3885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ابعاد خاص</a:t>
            </a:r>
            <a:endParaRPr lang="en-US" dirty="0">
              <a:cs typeface="B Nazanin" panose="00000400000000000000" pitchFamily="2" charset="-78"/>
            </a:endParaRPr>
          </a:p>
        </p:txBody>
      </p:sp>
      <p:sp>
        <p:nvSpPr>
          <p:cNvPr id="21" name="TextBox 20"/>
          <p:cNvSpPr txBox="1"/>
          <p:nvPr/>
        </p:nvSpPr>
        <p:spPr>
          <a:xfrm>
            <a:off x="9563100" y="4890184"/>
            <a:ext cx="1549400" cy="646331"/>
          </a:xfrm>
          <a:prstGeom prst="rect">
            <a:avLst/>
          </a:prstGeom>
          <a:noFill/>
        </p:spPr>
        <p:txBody>
          <a:bodyPr wrap="square" rtlCol="0">
            <a:spAutoFit/>
          </a:bodyPr>
          <a:lstStyle/>
          <a:p>
            <a:pPr algn="ctr" rtl="1"/>
            <a:r>
              <a:rPr lang="fa-IR" dirty="0" smtClean="0">
                <a:cs typeface="B Nazanin" panose="00000400000000000000" pitchFamily="2" charset="-78"/>
              </a:rPr>
              <a:t>چشم اندازهای آینده</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پیشنهادات</a:t>
            </a:r>
            <a:endParaRPr lang="en-US" dirty="0">
              <a:cs typeface="B Nazanin" panose="00000400000000000000" pitchFamily="2" charset="-78"/>
            </a:endParaRPr>
          </a:p>
        </p:txBody>
      </p:sp>
      <p:sp>
        <p:nvSpPr>
          <p:cNvPr id="24" name="Flowchart: Connector 23"/>
          <p:cNvSpPr/>
          <p:nvPr/>
        </p:nvSpPr>
        <p:spPr>
          <a:xfrm>
            <a:off x="0" y="5946775"/>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4/41</a:t>
            </a:r>
          </a:p>
        </p:txBody>
      </p:sp>
      <p:sp>
        <p:nvSpPr>
          <p:cNvPr id="27" name="TextBox 26"/>
          <p:cNvSpPr txBox="1"/>
          <p:nvPr/>
        </p:nvSpPr>
        <p:spPr>
          <a:xfrm>
            <a:off x="0" y="245582"/>
            <a:ext cx="9474200" cy="5926102"/>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دیگر روش تولید مه سرد شدن آدیآباتیک توده های رطوبت هوا طی انتقال پایین دامنه ای انها می باشد. اقیانوس ها </a:t>
            </a:r>
            <a:r>
              <a:rPr lang="fa-IR" sz="2800" dirty="0" smtClean="0">
                <a:cs typeface="B Nazanin" panose="00000400000000000000" pitchFamily="2" charset="-78"/>
              </a:rPr>
              <a:t>از منابع </a:t>
            </a:r>
            <a:r>
              <a:rPr lang="fa-IR" sz="2800" dirty="0">
                <a:cs typeface="B Nazanin" panose="00000400000000000000" pitchFamily="2" charset="-78"/>
              </a:rPr>
              <a:t>اصلی </a:t>
            </a:r>
            <a:r>
              <a:rPr lang="fa-IR" sz="2800" dirty="0" smtClean="0">
                <a:cs typeface="B Nazanin" panose="00000400000000000000" pitchFamily="2" charset="-78"/>
              </a:rPr>
              <a:t>رطوبت </a:t>
            </a:r>
            <a:r>
              <a:rPr lang="fa-IR" sz="2800" dirty="0">
                <a:cs typeface="B Nazanin" panose="00000400000000000000" pitchFamily="2" charset="-78"/>
              </a:rPr>
              <a:t>می باشند طوری که  ترکیب یک اقیانوس </a:t>
            </a:r>
            <a:r>
              <a:rPr lang="fa-IR" sz="2800" dirty="0" smtClean="0">
                <a:cs typeface="B Nazanin" panose="00000400000000000000" pitchFamily="2" charset="-78"/>
              </a:rPr>
              <a:t>با منطقه </a:t>
            </a:r>
            <a:r>
              <a:rPr lang="fa-IR" sz="2800" dirty="0">
                <a:cs typeface="B Nazanin" panose="00000400000000000000" pitchFamily="2" charset="-78"/>
              </a:rPr>
              <a:t>کوهستانی نزدیک به ساحل می تواند محیط و سیستمی مطلوب برای جمع آوری آب از چنین مه </a:t>
            </a:r>
            <a:r>
              <a:rPr lang="fa-IR" sz="2800" dirty="0" smtClean="0">
                <a:cs typeface="B Nazanin" panose="00000400000000000000" pitchFamily="2" charset="-78"/>
              </a:rPr>
              <a:t>اروگرافیکی (</a:t>
            </a:r>
            <a:r>
              <a:rPr lang="fa-IR" sz="2800" dirty="0">
                <a:cs typeface="B Nazanin" panose="00000400000000000000" pitchFamily="2" charset="-78"/>
              </a:rPr>
              <a:t>کوهستانی) باشد.</a:t>
            </a:r>
            <a:endParaRPr lang="fa-IR" sz="2800" dirty="0" smtClean="0">
              <a:cs typeface="B Nazanin" panose="00000400000000000000" pitchFamily="2" charset="-78"/>
            </a:endParaRPr>
          </a:p>
        </p:txBody>
      </p:sp>
    </p:spTree>
    <p:extLst>
      <p:ext uri="{BB962C8B-B14F-4D97-AF65-F5344CB8AC3E}">
        <p14:creationId xmlns:p14="http://schemas.microsoft.com/office/powerpoint/2010/main" val="367943836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3475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44250" y="231775"/>
            <a:ext cx="838200" cy="819150"/>
          </a:xfrm>
          <a:prstGeom prst="flowChartConnector">
            <a:avLst/>
          </a:prstGeom>
          <a:scene3d>
            <a:camera prst="orthographicFront"/>
            <a:lightRig rig="threePt" dir="t"/>
          </a:scene3d>
          <a:sp3d>
            <a:bevelT prst="slop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4425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44250" y="2517775"/>
            <a:ext cx="838200" cy="819150"/>
          </a:xfrm>
          <a:prstGeom prst="flowChartConnector">
            <a:avLst/>
          </a:prstGeom>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4425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4425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3155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61665"/>
          </a:xfrm>
          <a:prstGeom prst="rect">
            <a:avLst/>
          </a:prstGeom>
          <a:noFill/>
        </p:spPr>
        <p:txBody>
          <a:bodyPr wrap="square" rtlCol="0">
            <a:spAutoFit/>
          </a:bodyPr>
          <a:lstStyle/>
          <a:p>
            <a:pPr algn="ctr" rtl="1"/>
            <a:r>
              <a:rPr lang="fa-IR" sz="2400" b="1" dirty="0" smtClean="0">
                <a:effectLst>
                  <a:outerShdw blurRad="38100" dist="38100" dir="2700000" algn="tl">
                    <a:srgbClr val="000000">
                      <a:alpha val="43137"/>
                    </a:srgbClr>
                  </a:outerShdw>
                </a:effectLst>
                <a:cs typeface="B Nazanin" panose="00000400000000000000" pitchFamily="2" charset="-78"/>
              </a:rPr>
              <a:t>مقدمه</a:t>
            </a:r>
            <a:endParaRPr lang="en-US" sz="2800" b="1" dirty="0">
              <a:effectLst>
                <a:outerShdw blurRad="38100" dist="38100" dir="2700000" algn="tl">
                  <a:srgbClr val="000000">
                    <a:alpha val="43137"/>
                  </a:srgbClr>
                </a:outerShdw>
              </a:effectLst>
              <a:cs typeface="B Nazanin" panose="00000400000000000000" pitchFamily="2" charset="-78"/>
            </a:endParaRPr>
          </a:p>
        </p:txBody>
      </p:sp>
      <p:sp>
        <p:nvSpPr>
          <p:cNvPr id="18" name="TextBox 17"/>
          <p:cNvSpPr txBox="1"/>
          <p:nvPr/>
        </p:nvSpPr>
        <p:spPr>
          <a:xfrm>
            <a:off x="9563100" y="1599684"/>
            <a:ext cx="1720850" cy="369332"/>
          </a:xfrm>
          <a:prstGeom prst="rect">
            <a:avLst/>
          </a:prstGeom>
          <a:noFill/>
        </p:spPr>
        <p:txBody>
          <a:bodyPr wrap="square" rtlCol="0">
            <a:spAutoFit/>
          </a:bodyPr>
          <a:lstStyle/>
          <a:p>
            <a:pPr algn="ctr" rtl="1"/>
            <a:r>
              <a:rPr lang="fa-IR" dirty="0" smtClean="0">
                <a:cs typeface="B Nazanin" panose="00000400000000000000" pitchFamily="2" charset="-78"/>
              </a:rPr>
              <a:t>جمع آوری مه</a:t>
            </a:r>
            <a:endParaRPr lang="en-US" dirty="0">
              <a:cs typeface="B Nazanin" panose="00000400000000000000" pitchFamily="2" charset="-78"/>
            </a:endParaRPr>
          </a:p>
        </p:txBody>
      </p:sp>
      <p:sp>
        <p:nvSpPr>
          <p:cNvPr id="19" name="TextBox 18"/>
          <p:cNvSpPr txBox="1"/>
          <p:nvPr/>
        </p:nvSpPr>
        <p:spPr>
          <a:xfrm>
            <a:off x="9582150" y="2742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برنامه زمانی پروژه</a:t>
            </a:r>
            <a:endParaRPr lang="en-US" dirty="0">
              <a:cs typeface="B Nazanin" panose="00000400000000000000" pitchFamily="2" charset="-78"/>
            </a:endParaRPr>
          </a:p>
        </p:txBody>
      </p:sp>
      <p:sp>
        <p:nvSpPr>
          <p:cNvPr id="20" name="TextBox 19"/>
          <p:cNvSpPr txBox="1"/>
          <p:nvPr/>
        </p:nvSpPr>
        <p:spPr>
          <a:xfrm>
            <a:off x="9563100" y="3885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ابعاد خاص</a:t>
            </a:r>
            <a:endParaRPr lang="en-US" dirty="0">
              <a:cs typeface="B Nazanin" panose="00000400000000000000" pitchFamily="2" charset="-78"/>
            </a:endParaRPr>
          </a:p>
        </p:txBody>
      </p:sp>
      <p:sp>
        <p:nvSpPr>
          <p:cNvPr id="21" name="TextBox 20"/>
          <p:cNvSpPr txBox="1"/>
          <p:nvPr/>
        </p:nvSpPr>
        <p:spPr>
          <a:xfrm>
            <a:off x="9563100" y="4890184"/>
            <a:ext cx="1549400" cy="646331"/>
          </a:xfrm>
          <a:prstGeom prst="rect">
            <a:avLst/>
          </a:prstGeom>
          <a:noFill/>
        </p:spPr>
        <p:txBody>
          <a:bodyPr wrap="square" rtlCol="0">
            <a:spAutoFit/>
          </a:bodyPr>
          <a:lstStyle/>
          <a:p>
            <a:pPr algn="ctr" rtl="1"/>
            <a:r>
              <a:rPr lang="fa-IR" dirty="0" smtClean="0">
                <a:cs typeface="B Nazanin" panose="00000400000000000000" pitchFamily="2" charset="-78"/>
              </a:rPr>
              <a:t>چشم اندازهای آینده</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پیشنهادات</a:t>
            </a:r>
            <a:endParaRPr lang="en-US" dirty="0">
              <a:cs typeface="B Nazanin" panose="00000400000000000000" pitchFamily="2" charset="-78"/>
            </a:endParaRPr>
          </a:p>
        </p:txBody>
      </p:sp>
      <p:sp>
        <p:nvSpPr>
          <p:cNvPr id="24" name="Flowchart: Connector 23"/>
          <p:cNvSpPr/>
          <p:nvPr/>
        </p:nvSpPr>
        <p:spPr>
          <a:xfrm>
            <a:off x="0" y="5946775"/>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5/41</a:t>
            </a:r>
          </a:p>
        </p:txBody>
      </p:sp>
      <p:sp>
        <p:nvSpPr>
          <p:cNvPr id="27" name="TextBox 26"/>
          <p:cNvSpPr txBox="1"/>
          <p:nvPr/>
        </p:nvSpPr>
        <p:spPr>
          <a:xfrm>
            <a:off x="0" y="245582"/>
            <a:ext cx="9474200" cy="5926102"/>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algn="just" rtl="1">
              <a:lnSpc>
                <a:spcPct val="150000"/>
              </a:lnSpc>
            </a:pPr>
            <a:r>
              <a:rPr lang="fa-IR" sz="2800" b="1" u="sng" dirty="0">
                <a:cs typeface="B Nazanin" panose="00000400000000000000" pitchFamily="2" charset="-78"/>
              </a:rPr>
              <a:t>ملاحظات فنی</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جمع آوری مه آب یک تکنولوژی ساده است. یک فیلتر ی صافی در معرض تمسفر قرار گرفته و مه توسط باد به درون آن رانده می شود. بخشی از قطرات و ذرات مه روی  صافی تحت فرایند فشردگی رسوب می کنند. </a:t>
            </a:r>
            <a:r>
              <a:rPr lang="fa-IR" sz="2800" dirty="0" smtClean="0">
                <a:cs typeface="B Nazanin" panose="00000400000000000000" pitchFamily="2" charset="-78"/>
              </a:rPr>
              <a:t>با </a:t>
            </a:r>
            <a:r>
              <a:rPr lang="fa-IR" sz="2800" dirty="0">
                <a:cs typeface="B Nazanin" panose="00000400000000000000" pitchFamily="2" charset="-78"/>
              </a:rPr>
              <a:t>ورود بیشتر قطرات مه، این قطرات با هم ترکیب شده و ایجاد قطرات بزرگ تری می کنند که </a:t>
            </a:r>
            <a:r>
              <a:rPr lang="fa-IR" sz="2800" dirty="0" smtClean="0">
                <a:cs typeface="B Nazanin" panose="00000400000000000000" pitchFamily="2" charset="-78"/>
              </a:rPr>
              <a:t>به </a:t>
            </a:r>
            <a:r>
              <a:rPr lang="fa-IR" sz="2800" dirty="0">
                <a:cs typeface="B Nazanin" panose="00000400000000000000" pitchFamily="2" charset="-78"/>
              </a:rPr>
              <a:t>درون ناودان های ابراهه ای جریان یافته و </a:t>
            </a:r>
            <a:r>
              <a:rPr lang="fa-IR" sz="2800" dirty="0" smtClean="0">
                <a:cs typeface="B Nazanin" panose="00000400000000000000" pitchFamily="2" charset="-78"/>
              </a:rPr>
              <a:t>در </a:t>
            </a:r>
            <a:r>
              <a:rPr lang="fa-IR" sz="2800" dirty="0">
                <a:cs typeface="B Nazanin" panose="00000400000000000000" pitchFamily="2" charset="-78"/>
              </a:rPr>
              <a:t>نهایت به درون مخزن ذخیره ای وارد می شوند.  از نظر شکل و اندازه و نیز مواد مورد استفاده در </a:t>
            </a:r>
            <a:r>
              <a:rPr lang="fa-IR" sz="2800" dirty="0" smtClean="0">
                <a:cs typeface="B Nazanin" panose="00000400000000000000" pitchFamily="2" charset="-78"/>
              </a:rPr>
              <a:t>آن </a:t>
            </a:r>
            <a:r>
              <a:rPr lang="fa-IR" sz="2800" dirty="0">
                <a:cs typeface="B Nazanin" panose="00000400000000000000" pitchFamily="2" charset="-78"/>
              </a:rPr>
              <a:t>بین سیستم های جمع آوری کننده آب تفاوت های اساسی وجود دارد. </a:t>
            </a:r>
          </a:p>
        </p:txBody>
      </p:sp>
    </p:spTree>
    <p:extLst>
      <p:ext uri="{BB962C8B-B14F-4D97-AF65-F5344CB8AC3E}">
        <p14:creationId xmlns:p14="http://schemas.microsoft.com/office/powerpoint/2010/main" val="382966330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3475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44250" y="231775"/>
            <a:ext cx="838200" cy="819150"/>
          </a:xfrm>
          <a:prstGeom prst="flowChartConnector">
            <a:avLst/>
          </a:prstGeom>
          <a:scene3d>
            <a:camera prst="orthographicFront"/>
            <a:lightRig rig="threePt" dir="t"/>
          </a:scene3d>
          <a:sp3d>
            <a:bevelT prst="slop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4425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44250" y="2517775"/>
            <a:ext cx="838200" cy="819150"/>
          </a:xfrm>
          <a:prstGeom prst="flowChartConnector">
            <a:avLst/>
          </a:prstGeom>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4425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4425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3155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61665"/>
          </a:xfrm>
          <a:prstGeom prst="rect">
            <a:avLst/>
          </a:prstGeom>
          <a:noFill/>
        </p:spPr>
        <p:txBody>
          <a:bodyPr wrap="square" rtlCol="0">
            <a:spAutoFit/>
          </a:bodyPr>
          <a:lstStyle/>
          <a:p>
            <a:pPr algn="ctr" rtl="1"/>
            <a:r>
              <a:rPr lang="fa-IR" sz="2400" b="1" dirty="0" smtClean="0">
                <a:effectLst>
                  <a:outerShdw blurRad="38100" dist="38100" dir="2700000" algn="tl">
                    <a:srgbClr val="000000">
                      <a:alpha val="43137"/>
                    </a:srgbClr>
                  </a:outerShdw>
                </a:effectLst>
                <a:cs typeface="B Nazanin" panose="00000400000000000000" pitchFamily="2" charset="-78"/>
              </a:rPr>
              <a:t>مقدمه</a:t>
            </a:r>
            <a:endParaRPr lang="en-US" sz="2800" b="1" dirty="0">
              <a:effectLst>
                <a:outerShdw blurRad="38100" dist="38100" dir="2700000" algn="tl">
                  <a:srgbClr val="000000">
                    <a:alpha val="43137"/>
                  </a:srgbClr>
                </a:outerShdw>
              </a:effectLst>
              <a:cs typeface="B Nazanin" panose="00000400000000000000" pitchFamily="2" charset="-78"/>
            </a:endParaRPr>
          </a:p>
        </p:txBody>
      </p:sp>
      <p:sp>
        <p:nvSpPr>
          <p:cNvPr id="18" name="TextBox 17"/>
          <p:cNvSpPr txBox="1"/>
          <p:nvPr/>
        </p:nvSpPr>
        <p:spPr>
          <a:xfrm>
            <a:off x="9563100" y="1599684"/>
            <a:ext cx="1720850" cy="369332"/>
          </a:xfrm>
          <a:prstGeom prst="rect">
            <a:avLst/>
          </a:prstGeom>
          <a:noFill/>
        </p:spPr>
        <p:txBody>
          <a:bodyPr wrap="square" rtlCol="0">
            <a:spAutoFit/>
          </a:bodyPr>
          <a:lstStyle/>
          <a:p>
            <a:pPr algn="ctr" rtl="1"/>
            <a:r>
              <a:rPr lang="fa-IR" dirty="0" smtClean="0">
                <a:cs typeface="B Nazanin" panose="00000400000000000000" pitchFamily="2" charset="-78"/>
              </a:rPr>
              <a:t>جمع آوری مه</a:t>
            </a:r>
            <a:endParaRPr lang="en-US" dirty="0">
              <a:cs typeface="B Nazanin" panose="00000400000000000000" pitchFamily="2" charset="-78"/>
            </a:endParaRPr>
          </a:p>
        </p:txBody>
      </p:sp>
      <p:sp>
        <p:nvSpPr>
          <p:cNvPr id="19" name="TextBox 18"/>
          <p:cNvSpPr txBox="1"/>
          <p:nvPr/>
        </p:nvSpPr>
        <p:spPr>
          <a:xfrm>
            <a:off x="9582150" y="2742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برنامه زمانی پروژه</a:t>
            </a:r>
            <a:endParaRPr lang="en-US" dirty="0">
              <a:cs typeface="B Nazanin" panose="00000400000000000000" pitchFamily="2" charset="-78"/>
            </a:endParaRPr>
          </a:p>
        </p:txBody>
      </p:sp>
      <p:sp>
        <p:nvSpPr>
          <p:cNvPr id="20" name="TextBox 19"/>
          <p:cNvSpPr txBox="1"/>
          <p:nvPr/>
        </p:nvSpPr>
        <p:spPr>
          <a:xfrm>
            <a:off x="9563100" y="3885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ابعاد خاص</a:t>
            </a:r>
            <a:endParaRPr lang="en-US" dirty="0">
              <a:cs typeface="B Nazanin" panose="00000400000000000000" pitchFamily="2" charset="-78"/>
            </a:endParaRPr>
          </a:p>
        </p:txBody>
      </p:sp>
      <p:sp>
        <p:nvSpPr>
          <p:cNvPr id="21" name="TextBox 20"/>
          <p:cNvSpPr txBox="1"/>
          <p:nvPr/>
        </p:nvSpPr>
        <p:spPr>
          <a:xfrm>
            <a:off x="9563100" y="4890184"/>
            <a:ext cx="1549400" cy="646331"/>
          </a:xfrm>
          <a:prstGeom prst="rect">
            <a:avLst/>
          </a:prstGeom>
          <a:noFill/>
        </p:spPr>
        <p:txBody>
          <a:bodyPr wrap="square" rtlCol="0">
            <a:spAutoFit/>
          </a:bodyPr>
          <a:lstStyle/>
          <a:p>
            <a:pPr algn="ctr" rtl="1"/>
            <a:r>
              <a:rPr lang="fa-IR" dirty="0" smtClean="0">
                <a:cs typeface="B Nazanin" panose="00000400000000000000" pitchFamily="2" charset="-78"/>
              </a:rPr>
              <a:t>چشم اندازهای آینده</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پیشنهادات</a:t>
            </a:r>
            <a:endParaRPr lang="en-US" dirty="0">
              <a:cs typeface="B Nazanin" panose="00000400000000000000" pitchFamily="2" charset="-78"/>
            </a:endParaRPr>
          </a:p>
        </p:txBody>
      </p:sp>
      <p:sp>
        <p:nvSpPr>
          <p:cNvPr id="24" name="Flowchart: Connector 23"/>
          <p:cNvSpPr/>
          <p:nvPr/>
        </p:nvSpPr>
        <p:spPr>
          <a:xfrm>
            <a:off x="0" y="5946775"/>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600" dirty="0" smtClean="0">
                <a:latin typeface="Times New Roman" panose="02020603050405020304" pitchFamily="18" charset="0"/>
                <a:cs typeface="B Nazanin" panose="00000400000000000000" pitchFamily="2" charset="-78"/>
              </a:rPr>
              <a:t>6</a:t>
            </a:r>
            <a:r>
              <a:rPr lang="en-US" sz="2600" dirty="0">
                <a:latin typeface="Times New Roman" panose="02020603050405020304" pitchFamily="18" charset="0"/>
                <a:cs typeface="B Nazanin" panose="00000400000000000000" pitchFamily="2" charset="-78"/>
              </a:rPr>
              <a:t>/41</a:t>
            </a:r>
          </a:p>
        </p:txBody>
      </p:sp>
      <p:sp>
        <p:nvSpPr>
          <p:cNvPr id="27" name="TextBox 26"/>
          <p:cNvSpPr txBox="1"/>
          <p:nvPr/>
        </p:nvSpPr>
        <p:spPr>
          <a:xfrm>
            <a:off x="0" y="245582"/>
            <a:ext cx="9474200" cy="5926102"/>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کلکتور </a:t>
            </a:r>
            <a:r>
              <a:rPr lang="fa-IR" sz="2800" dirty="0">
                <a:cs typeface="B Nazanin" panose="00000400000000000000" pitchFamily="2" charset="-78"/>
              </a:rPr>
              <a:t>بزرگ مه </a:t>
            </a:r>
            <a:r>
              <a:rPr lang="fa-IR" sz="2800" dirty="0" smtClean="0">
                <a:cs typeface="B Nazanin" panose="00000400000000000000" pitchFamily="2" charset="-78"/>
              </a:rPr>
              <a:t>به </a:t>
            </a:r>
            <a:r>
              <a:rPr lang="fa-IR" sz="2800" dirty="0">
                <a:cs typeface="B Nazanin" panose="00000400000000000000" pitchFamily="2" charset="-78"/>
              </a:rPr>
              <a:t>طور گسترده ای برای جمع آوری مه آب مورد استفاده قرار میگیرد. اساس کار این کلکتور شبیه </a:t>
            </a:r>
            <a:r>
              <a:rPr lang="en-US" sz="2800" dirty="0">
                <a:cs typeface="B Nazanin" panose="00000400000000000000" pitchFamily="2" charset="-78"/>
              </a:rPr>
              <a:t>SFC</a:t>
            </a:r>
            <a:r>
              <a:rPr lang="fa-IR" sz="2800" dirty="0">
                <a:cs typeface="B Nazanin" panose="00000400000000000000" pitchFamily="2" charset="-78"/>
              </a:rPr>
              <a:t> است. با این </a:t>
            </a:r>
            <a:r>
              <a:rPr lang="fa-IR" sz="2800" dirty="0" smtClean="0">
                <a:cs typeface="B Nazanin" panose="00000400000000000000" pitchFamily="2" charset="-78"/>
              </a:rPr>
              <a:t>حال </a:t>
            </a:r>
            <a:r>
              <a:rPr lang="fa-IR" sz="2800" dirty="0">
                <a:cs typeface="B Nazanin" panose="00000400000000000000" pitchFamily="2" charset="-78"/>
              </a:rPr>
              <a:t>دارای اندازه بسیار بزرگ تر است. در بسیاری از موارد، ارتفاع این </a:t>
            </a:r>
            <a:r>
              <a:rPr lang="fa-IR" sz="2800" dirty="0" smtClean="0">
                <a:cs typeface="B Nazanin" panose="00000400000000000000" pitchFamily="2" charset="-78"/>
              </a:rPr>
              <a:t>کلکتورها 4 </a:t>
            </a:r>
            <a:r>
              <a:rPr lang="fa-IR" sz="2800" dirty="0">
                <a:cs typeface="B Nazanin" panose="00000400000000000000" pitchFamily="2" charset="-78"/>
              </a:rPr>
              <a:t>متر و عرض آنها 10 متر می باشد</a:t>
            </a:r>
            <a:r>
              <a:rPr lang="fa-IR" sz="2800" dirty="0" smtClean="0">
                <a:cs typeface="B Nazanin" panose="00000400000000000000" pitchFamily="2" charset="-78"/>
              </a:rPr>
              <a:t>. لبه </a:t>
            </a:r>
            <a:r>
              <a:rPr lang="fa-IR" sz="2800" dirty="0">
                <a:cs typeface="B Nazanin" panose="00000400000000000000" pitchFamily="2" charset="-78"/>
              </a:rPr>
              <a:t>پایین دستگاه که با یک ناودان </a:t>
            </a:r>
            <a:r>
              <a:rPr lang="fa-IR" sz="2800" dirty="0" smtClean="0">
                <a:cs typeface="B Nazanin" panose="00000400000000000000" pitchFamily="2" charset="-78"/>
              </a:rPr>
              <a:t>ضمیمه </a:t>
            </a:r>
            <a:r>
              <a:rPr lang="fa-IR" sz="2800" dirty="0">
                <a:cs typeface="B Nazanin" panose="00000400000000000000" pitchFamily="2" charset="-78"/>
              </a:rPr>
              <a:t>شده است بایستی تا حد </a:t>
            </a:r>
            <a:r>
              <a:rPr lang="fa-IR" sz="2800" dirty="0" smtClean="0">
                <a:cs typeface="B Nazanin" panose="00000400000000000000" pitchFamily="2" charset="-78"/>
              </a:rPr>
              <a:t>ممکن </a:t>
            </a:r>
            <a:r>
              <a:rPr lang="fa-IR" sz="2800" dirty="0">
                <a:cs typeface="B Nazanin" panose="00000400000000000000" pitchFamily="2" charset="-78"/>
              </a:rPr>
              <a:t>برای افزایش سرعت جمع آوری </a:t>
            </a:r>
            <a:r>
              <a:rPr lang="fa-IR" sz="2800" dirty="0" smtClean="0">
                <a:cs typeface="B Nazanin" panose="00000400000000000000" pitchFamily="2" charset="-78"/>
              </a:rPr>
              <a:t>آب </a:t>
            </a:r>
            <a:r>
              <a:rPr lang="fa-IR" sz="2800" dirty="0">
                <a:cs typeface="B Nazanin" panose="00000400000000000000" pitchFamily="2" charset="-78"/>
              </a:rPr>
              <a:t>تا حدممکن بالای سطح زمین قرار گیرد. در طراحی </a:t>
            </a:r>
            <a:r>
              <a:rPr lang="en-US" sz="2800" dirty="0">
                <a:cs typeface="B Nazanin" panose="00000400000000000000" pitchFamily="2" charset="-78"/>
              </a:rPr>
              <a:t>SFC</a:t>
            </a:r>
            <a:r>
              <a:rPr lang="fa-IR" sz="2800" dirty="0">
                <a:cs typeface="B Nazanin" panose="00000400000000000000" pitchFamily="2" charset="-78"/>
              </a:rPr>
              <a:t>، دستگاه جمع کننده روی یک پایه سخت قرار می گیرد. برای </a:t>
            </a:r>
            <a:r>
              <a:rPr lang="en-US" sz="2800" dirty="0">
                <a:cs typeface="B Nazanin" panose="00000400000000000000" pitchFamily="2" charset="-78"/>
              </a:rPr>
              <a:t>LFC</a:t>
            </a:r>
            <a:r>
              <a:rPr lang="fa-IR" sz="2800" dirty="0">
                <a:cs typeface="B Nazanin" panose="00000400000000000000" pitchFamily="2" charset="-78"/>
              </a:rPr>
              <a:t>، فیلتر جمع آوری کننده  توسط یک چارچوب متشکل از کآبل هایی پشتیبانی می شود که بین دو  تیرک عمودی قرار می گیرند. شکل 1 یک  </a:t>
            </a:r>
            <a:r>
              <a:rPr lang="en-US" sz="2800" dirty="0">
                <a:cs typeface="B Nazanin" panose="00000400000000000000" pitchFamily="2" charset="-78"/>
              </a:rPr>
              <a:t>LFC</a:t>
            </a:r>
            <a:r>
              <a:rPr lang="fa-IR" sz="2800" dirty="0">
                <a:cs typeface="B Nazanin" panose="00000400000000000000" pitchFamily="2" charset="-78"/>
              </a:rPr>
              <a:t> در اسپانیا را نشان می دهد</a:t>
            </a:r>
            <a:r>
              <a:rPr lang="fa-IR" sz="2800" dirty="0" smtClean="0">
                <a:cs typeface="B Nazanin" panose="00000400000000000000" pitchFamily="2" charset="-78"/>
              </a:rPr>
              <a:t>.</a:t>
            </a:r>
            <a:endParaRPr lang="en-US" sz="2800" dirty="0">
              <a:cs typeface="B Nazanin" panose="00000400000000000000" pitchFamily="2" charset="-78"/>
            </a:endParaRPr>
          </a:p>
        </p:txBody>
      </p:sp>
    </p:spTree>
    <p:extLst>
      <p:ext uri="{BB962C8B-B14F-4D97-AF65-F5344CB8AC3E}">
        <p14:creationId xmlns:p14="http://schemas.microsoft.com/office/powerpoint/2010/main" val="40059504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506</Words>
  <Application>Microsoft Office PowerPoint</Application>
  <PresentationFormat>Widescreen</PresentationFormat>
  <Paragraphs>62</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 madsg.com</dc:creator>
  <dc:description>madsg.com</dc:description>
  <cp:lastModifiedBy>8p</cp:lastModifiedBy>
  <cp:revision>24</cp:revision>
  <dcterms:created xsi:type="dcterms:W3CDTF">2014-08-21T18:02:58Z</dcterms:created>
  <dcterms:modified xsi:type="dcterms:W3CDTF">2017-12-02T07:27:21Z</dcterms:modified>
</cp:coreProperties>
</file>