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00977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209109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660937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8B19B1-B737-4B4C-96D5-D774880B1B9D}"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74794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8B19B1-B737-4B4C-96D5-D774880B1B9D}" type="datetimeFigureOut">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704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8B19B1-B737-4B4C-96D5-D774880B1B9D}"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4181809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8B19B1-B737-4B4C-96D5-D774880B1B9D}" type="datetimeFigureOut">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121288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8B19B1-B737-4B4C-96D5-D774880B1B9D}" type="datetimeFigureOut">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927014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8B19B1-B737-4B4C-96D5-D774880B1B9D}" type="datetimeFigureOut">
              <a:rPr lang="en-US" smtClean="0"/>
              <a:t>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381989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894977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8B19B1-B737-4B4C-96D5-D774880B1B9D}" type="datetimeFigureOut">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80ED2E-D2E9-4E07-95A2-A7101B44F4EF}" type="slidenum">
              <a:rPr lang="en-US" smtClean="0"/>
              <a:t>‹#›</a:t>
            </a:fld>
            <a:endParaRPr lang="en-US"/>
          </a:p>
        </p:txBody>
      </p:sp>
    </p:spTree>
    <p:extLst>
      <p:ext uri="{BB962C8B-B14F-4D97-AF65-F5344CB8AC3E}">
        <p14:creationId xmlns:p14="http://schemas.microsoft.com/office/powerpoint/2010/main" val="219595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8B19B1-B737-4B4C-96D5-D774880B1B9D}" type="datetimeFigureOut">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0ED2E-D2E9-4E07-95A2-A7101B44F4EF}" type="slidenum">
              <a:rPr lang="en-US" smtClean="0"/>
              <a:t>‹#›</a:t>
            </a:fld>
            <a:endParaRPr lang="en-US"/>
          </a:p>
        </p:txBody>
      </p:sp>
    </p:spTree>
    <p:extLst>
      <p:ext uri="{BB962C8B-B14F-4D97-AF65-F5344CB8AC3E}">
        <p14:creationId xmlns:p14="http://schemas.microsoft.com/office/powerpoint/2010/main" val="2314689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8235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8235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8235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8235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8235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6965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673224"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 انتقال رسوب</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74212" y="3747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فرسایش استانه سطحی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9/32</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algn="r" rtl="1"/>
            <a:r>
              <a:rPr lang="fa-IR" sz="40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000" b="1" dirty="0">
                <a:effectLst>
                  <a:outerShdw blurRad="38100" dist="38100" dir="2700000" algn="tl">
                    <a:srgbClr val="000000">
                      <a:alpha val="43137"/>
                    </a:srgbClr>
                  </a:outerShdw>
                </a:effectLst>
                <a:cs typeface="B Nazanin" panose="00000400000000000000" pitchFamily="2" charset="-78"/>
              </a:rPr>
              <a:t>جریان سطحی و انتقال رسوب در سطوح زبر</a:t>
            </a:r>
          </a:p>
        </p:txBody>
      </p:sp>
    </p:spTree>
    <p:extLst>
      <p:ext uri="{BB962C8B-B14F-4D97-AF65-F5344CB8AC3E}">
        <p14:creationId xmlns:p14="http://schemas.microsoft.com/office/powerpoint/2010/main" val="30606625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 انتقال رسوب</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82150" y="3747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فرسایش استانه سطحی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10/32</a:t>
            </a:r>
          </a:p>
        </p:txBody>
      </p:sp>
      <p:sp>
        <p:nvSpPr>
          <p:cNvPr id="25" name="TextBox 24"/>
          <p:cNvSpPr txBox="1"/>
          <p:nvPr/>
        </p:nvSpPr>
        <p:spPr>
          <a:xfrm>
            <a:off x="-1" y="128698"/>
            <a:ext cx="9407525"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زبری ناشی از ناهنجاری های تصادفی بر روی سطح خاک غالبا به بهترین شکل به صورت توزیع نرمال ارتفاعات نسبت به میانگین تعریف شده و با انحراف نعیار و یا </a:t>
            </a:r>
            <a:r>
              <a:rPr lang="fa-IR" sz="2800" dirty="0" smtClean="0">
                <a:cs typeface="B Nazanin" panose="00000400000000000000" pitchFamily="2" charset="-78"/>
              </a:rPr>
              <a:t>زبری تعیین </a:t>
            </a:r>
            <a:r>
              <a:rPr lang="fa-IR" sz="2800" dirty="0">
                <a:cs typeface="B Nazanin" panose="00000400000000000000" pitchFamily="2" charset="-78"/>
              </a:rPr>
              <a:t>می شود</a:t>
            </a:r>
            <a:r>
              <a:rPr lang="fa-IR" sz="2800" dirty="0" smtClean="0">
                <a:cs typeface="B Nazanin" panose="00000400000000000000" pitchFamily="2" charset="-78"/>
              </a:rPr>
              <a:t>. یک </a:t>
            </a:r>
            <a:r>
              <a:rPr lang="fa-IR" sz="2800" dirty="0">
                <a:cs typeface="B Nazanin" panose="00000400000000000000" pitchFamily="2" charset="-78"/>
              </a:rPr>
              <a:t>سری اشکال مختلف از زبری سیستماتیک به دلیل عملیات شخم و یا در مقیاس بزرگ تر  به دلیلی تراس بندی وجود دارد. جهت ان ها با توجه به جهت شیب یا دامنه از اهمیت زیادی به خصوص برای ناهمواری های خطی در امتداد پشته های شخم برخوردار است.</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2846988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 انتقال رسوب</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82150" y="3747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فرسایش استانه سطحی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11/32</a:t>
            </a:r>
          </a:p>
        </p:txBody>
      </p:sp>
      <p:sp>
        <p:nvSpPr>
          <p:cNvPr id="25" name="TextBox 24"/>
          <p:cNvSpPr txBox="1"/>
          <p:nvPr/>
        </p:nvSpPr>
        <p:spPr>
          <a:xfrm>
            <a:off x="217170" y="128698"/>
            <a:ext cx="9190354"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وابستگی مقیاس زبری به طور کامل مطالعه نشده است با این حال این مسئله به وضوح بدیهی است که زبری در یک سری مقیاس ها اتفاق می افتد و زبری طبیعی ممکن است دارای ساختار فراکتال و یا مشابه باشد.و گاهی مواقع زبری های </a:t>
            </a:r>
            <a:r>
              <a:rPr lang="en-US" sz="2800" dirty="0" smtClean="0">
                <a:cs typeface="B Nazanin" panose="00000400000000000000" pitchFamily="2" charset="-78"/>
              </a:rPr>
              <a:t>RMS</a:t>
            </a:r>
            <a:r>
              <a:rPr lang="fa-IR" sz="2800" dirty="0" smtClean="0">
                <a:cs typeface="B Nazanin" panose="00000400000000000000" pitchFamily="2" charset="-78"/>
              </a:rPr>
              <a:t> بزرگ </a:t>
            </a:r>
            <a:r>
              <a:rPr lang="fa-IR" sz="2800" dirty="0">
                <a:cs typeface="B Nazanin" panose="00000400000000000000" pitchFamily="2" charset="-78"/>
              </a:rPr>
              <a:t>تر با شبکه جغرافیایی درشت تر اندازه گیری می شود. در مقیاس های درشت تر </a:t>
            </a:r>
            <a:r>
              <a:rPr lang="fa-IR" sz="2800" dirty="0" smtClean="0">
                <a:cs typeface="B Nazanin" panose="00000400000000000000" pitchFamily="2" charset="-78"/>
              </a:rPr>
              <a:t>زبری </a:t>
            </a:r>
            <a:r>
              <a:rPr lang="fa-IR" sz="2800" dirty="0">
                <a:cs typeface="B Nazanin" panose="00000400000000000000" pitchFamily="2" charset="-78"/>
              </a:rPr>
              <a:t>سطوح طبیعی به درون عناصر چم انداز نظیر خندق های موقت و دره های رودخانه تلفیق می شود. مناطق زراعی همچنین عناصر زبری سیستماتیک را نشان می دهند که بیشتر در مقیاس های کرت های شخم و نیز سیستم های تراس بندی مشهود تر است.</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39567619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525000" y="190500"/>
            <a:ext cx="2501900" cy="901700"/>
          </a:xfrm>
          <a:prstGeom prst="roundRect">
            <a:avLst/>
          </a:prstGeom>
          <a:effectLst>
            <a:outerShdw blurRad="50800" dist="38100" dir="8100000" algn="tr"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cs typeface="B Nazanin" panose="00000400000000000000" pitchFamily="2" charset="-78"/>
            </a:endParaRPr>
          </a:p>
        </p:txBody>
      </p:sp>
      <p:sp>
        <p:nvSpPr>
          <p:cNvPr id="5" name="Rounded Rectangle 4"/>
          <p:cNvSpPr/>
          <p:nvPr/>
        </p:nvSpPr>
        <p:spPr>
          <a:xfrm>
            <a:off x="9525000" y="1333500"/>
            <a:ext cx="2501900" cy="901700"/>
          </a:xfrm>
          <a:prstGeom prst="roundRect">
            <a:avLst/>
          </a:prstGeom>
          <a:effectLst>
            <a:outerShdw blurRad="50800" dist="38100" dir="8100000" algn="t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cs typeface="B Nazanin" panose="00000400000000000000" pitchFamily="2" charset="-78"/>
            </a:endParaRPr>
          </a:p>
        </p:txBody>
      </p:sp>
      <p:sp>
        <p:nvSpPr>
          <p:cNvPr id="6" name="Rounded Rectangle 5"/>
          <p:cNvSpPr/>
          <p:nvPr/>
        </p:nvSpPr>
        <p:spPr>
          <a:xfrm>
            <a:off x="9525000" y="2476500"/>
            <a:ext cx="2501900" cy="901700"/>
          </a:xfrm>
          <a:prstGeom prst="roundRect">
            <a:avLst/>
          </a:prstGeom>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cs typeface="B Nazanin" panose="00000400000000000000" pitchFamily="2" charset="-78"/>
            </a:endParaRPr>
          </a:p>
        </p:txBody>
      </p:sp>
      <p:sp>
        <p:nvSpPr>
          <p:cNvPr id="7" name="Rounded Rectangle 6"/>
          <p:cNvSpPr/>
          <p:nvPr/>
        </p:nvSpPr>
        <p:spPr>
          <a:xfrm>
            <a:off x="9525000" y="3619500"/>
            <a:ext cx="2501900" cy="901700"/>
          </a:xfrm>
          <a:prstGeom prst="roundRect">
            <a:avLst/>
          </a:prstGeom>
          <a:effectLst>
            <a:outerShdw blurRad="50800" dist="38100" dir="8100000" algn="tr"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cs typeface="B Nazanin" panose="00000400000000000000" pitchFamily="2" charset="-78"/>
            </a:endParaRPr>
          </a:p>
        </p:txBody>
      </p:sp>
      <p:sp>
        <p:nvSpPr>
          <p:cNvPr id="8" name="Rounded Rectangle 7"/>
          <p:cNvSpPr/>
          <p:nvPr/>
        </p:nvSpPr>
        <p:spPr>
          <a:xfrm>
            <a:off x="9525000" y="4762500"/>
            <a:ext cx="2501900" cy="901700"/>
          </a:xfrm>
          <a:prstGeom prst="roundRect">
            <a:avLst/>
          </a:prstGeom>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cs typeface="B Nazanin" panose="00000400000000000000" pitchFamily="2" charset="-78"/>
            </a:endParaRPr>
          </a:p>
        </p:txBody>
      </p:sp>
      <p:sp>
        <p:nvSpPr>
          <p:cNvPr id="9" name="Rounded Rectangle 8"/>
          <p:cNvSpPr/>
          <p:nvPr/>
        </p:nvSpPr>
        <p:spPr>
          <a:xfrm>
            <a:off x="9525000" y="5905500"/>
            <a:ext cx="2501900" cy="901700"/>
          </a:xfrm>
          <a:prstGeom prst="roundRect">
            <a:avLst/>
          </a:prstGeom>
          <a:effectLst>
            <a:outerShdw blurRad="50800" dist="38100" dir="8100000" algn="tr"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cs typeface="B Nazanin" panose="00000400000000000000" pitchFamily="2" charset="-78"/>
            </a:endParaRPr>
          </a:p>
        </p:txBody>
      </p:sp>
      <p:sp>
        <p:nvSpPr>
          <p:cNvPr id="10" name="Rectangle 9"/>
          <p:cNvSpPr/>
          <p:nvPr/>
        </p:nvSpPr>
        <p:spPr>
          <a:xfrm>
            <a:off x="11353800" y="0"/>
            <a:ext cx="431800" cy="7098224"/>
          </a:xfrm>
          <a:prstGeom prst="rect">
            <a:avLst/>
          </a:prstGeom>
          <a:solidFill>
            <a:schemeClr val="bg1">
              <a:lumMod val="95000"/>
            </a:schemeClr>
          </a:solidFill>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cs typeface="B Nazanin" panose="00000400000000000000" pitchFamily="2" charset="-78"/>
            </a:endParaRPr>
          </a:p>
        </p:txBody>
      </p:sp>
      <p:sp>
        <p:nvSpPr>
          <p:cNvPr id="11" name="Flowchart: Connector 10"/>
          <p:cNvSpPr/>
          <p:nvPr/>
        </p:nvSpPr>
        <p:spPr>
          <a:xfrm>
            <a:off x="11159490" y="231775"/>
            <a:ext cx="838200" cy="819150"/>
          </a:xfrm>
          <a:prstGeom prst="flowChartConnector">
            <a:avLst/>
          </a:prstGeom>
          <a:scene3d>
            <a:camera prst="orthographicFront"/>
            <a:lightRig rig="threePt" dir="t"/>
          </a:scene3d>
          <a:sp3d>
            <a:bevelT prst="angle"/>
          </a:sp3d>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800" dirty="0">
                <a:latin typeface="Times New Roman" panose="02020603050405020304" pitchFamily="18" charset="0"/>
                <a:cs typeface="B Nazanin" panose="00000400000000000000" pitchFamily="2" charset="-78"/>
              </a:rPr>
              <a:t>1</a:t>
            </a:r>
          </a:p>
        </p:txBody>
      </p:sp>
      <p:sp>
        <p:nvSpPr>
          <p:cNvPr id="12" name="Flowchart: Connector 11"/>
          <p:cNvSpPr/>
          <p:nvPr/>
        </p:nvSpPr>
        <p:spPr>
          <a:xfrm>
            <a:off x="11159490" y="1374775"/>
            <a:ext cx="838200" cy="819150"/>
          </a:xfrm>
          <a:prstGeom prst="flowChartConnector">
            <a:avLst/>
          </a:prstGeom>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2</a:t>
            </a:r>
            <a:endParaRPr lang="en-US" sz="2800" dirty="0">
              <a:latin typeface="Times New Roman" panose="02020603050405020304" pitchFamily="18" charset="0"/>
              <a:cs typeface="B Nazanin" panose="00000400000000000000" pitchFamily="2" charset="-78"/>
            </a:endParaRPr>
          </a:p>
        </p:txBody>
      </p:sp>
      <p:sp>
        <p:nvSpPr>
          <p:cNvPr id="13" name="Flowchart: Connector 12"/>
          <p:cNvSpPr/>
          <p:nvPr/>
        </p:nvSpPr>
        <p:spPr>
          <a:xfrm>
            <a:off x="11159490" y="2517775"/>
            <a:ext cx="838200" cy="819150"/>
          </a:xfrm>
          <a:prstGeom prst="flowChartConnector">
            <a:avLst/>
          </a:prstGeom>
          <a:scene3d>
            <a:camera prst="orthographicFront"/>
            <a:lightRig rig="threePt" dir="t"/>
          </a:scene3d>
          <a:sp3d>
            <a:bevelT prst="slope"/>
          </a:sp3d>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3</a:t>
            </a:r>
            <a:endParaRPr lang="en-US" sz="2800" dirty="0">
              <a:latin typeface="Times New Roman" panose="02020603050405020304" pitchFamily="18" charset="0"/>
              <a:cs typeface="B Nazanin" panose="00000400000000000000" pitchFamily="2" charset="-78"/>
            </a:endParaRPr>
          </a:p>
        </p:txBody>
      </p:sp>
      <p:sp>
        <p:nvSpPr>
          <p:cNvPr id="14" name="Flowchart: Connector 13"/>
          <p:cNvSpPr/>
          <p:nvPr/>
        </p:nvSpPr>
        <p:spPr>
          <a:xfrm>
            <a:off x="11159490" y="3660775"/>
            <a:ext cx="838200" cy="819150"/>
          </a:xfrm>
          <a:prstGeom prst="flowChartConnector">
            <a:avLst/>
          </a:prstGeom>
          <a:scene3d>
            <a:camera prst="orthographicFront"/>
            <a:lightRig rig="threePt" dir="t"/>
          </a:scene3d>
          <a:sp3d>
            <a:bevelT prst="angle"/>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4</a:t>
            </a:r>
            <a:endParaRPr lang="en-US" sz="2800" dirty="0">
              <a:latin typeface="Times New Roman" panose="02020603050405020304" pitchFamily="18" charset="0"/>
              <a:cs typeface="B Nazanin" panose="00000400000000000000" pitchFamily="2" charset="-78"/>
            </a:endParaRPr>
          </a:p>
        </p:txBody>
      </p:sp>
      <p:sp>
        <p:nvSpPr>
          <p:cNvPr id="15" name="Flowchart: Connector 14"/>
          <p:cNvSpPr/>
          <p:nvPr/>
        </p:nvSpPr>
        <p:spPr>
          <a:xfrm>
            <a:off x="11159490" y="4803775"/>
            <a:ext cx="838200" cy="819150"/>
          </a:xfrm>
          <a:prstGeom prst="flowChartConnector">
            <a:avLst/>
          </a:prstGeom>
          <a:scene3d>
            <a:camera prst="orthographicFront"/>
            <a:lightRig rig="threePt" dir="t"/>
          </a:scene3d>
          <a:sp3d>
            <a:bevelT prst="angle"/>
          </a:sp3d>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5</a:t>
            </a:r>
            <a:endParaRPr lang="en-US" sz="2800" dirty="0">
              <a:latin typeface="Times New Roman" panose="02020603050405020304" pitchFamily="18" charset="0"/>
              <a:cs typeface="B Nazanin" panose="00000400000000000000" pitchFamily="2" charset="-78"/>
            </a:endParaRPr>
          </a:p>
        </p:txBody>
      </p:sp>
      <p:sp>
        <p:nvSpPr>
          <p:cNvPr id="16" name="Flowchart: Connector 15"/>
          <p:cNvSpPr/>
          <p:nvPr/>
        </p:nvSpPr>
        <p:spPr>
          <a:xfrm>
            <a:off x="11146790" y="5946775"/>
            <a:ext cx="838200" cy="819150"/>
          </a:xfrm>
          <a:prstGeom prst="flowChartConnector">
            <a:avLst/>
          </a:prstGeom>
          <a:scene3d>
            <a:camera prst="orthographicFront"/>
            <a:lightRig rig="threePt" dir="t"/>
          </a:scene3d>
          <a:sp3d>
            <a:bevelT prst="angle"/>
          </a:sp3d>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dirty="0" smtClean="0">
                <a:latin typeface="Times New Roman" panose="02020603050405020304" pitchFamily="18" charset="0"/>
                <a:cs typeface="B Nazanin" panose="00000400000000000000" pitchFamily="2" charset="-78"/>
              </a:rPr>
              <a:t>6</a:t>
            </a:r>
            <a:endParaRPr lang="en-US" sz="2800" dirty="0">
              <a:latin typeface="Times New Roman" panose="02020603050405020304" pitchFamily="18" charset="0"/>
              <a:cs typeface="B Nazanin" panose="00000400000000000000" pitchFamily="2" charset="-78"/>
            </a:endParaRPr>
          </a:p>
        </p:txBody>
      </p:sp>
      <p:sp>
        <p:nvSpPr>
          <p:cNvPr id="17" name="TextBox 16"/>
          <p:cNvSpPr txBox="1"/>
          <p:nvPr/>
        </p:nvSpPr>
        <p:spPr>
          <a:xfrm>
            <a:off x="9664700" y="456684"/>
            <a:ext cx="1346200" cy="400110"/>
          </a:xfrm>
          <a:prstGeom prst="rect">
            <a:avLst/>
          </a:prstGeom>
          <a:noFill/>
        </p:spPr>
        <p:txBody>
          <a:bodyPr wrap="square" rtlCol="0">
            <a:spAutoFit/>
          </a:bodyPr>
          <a:lstStyle/>
          <a:p>
            <a:pPr algn="ctr" rtl="1"/>
            <a:r>
              <a:rPr lang="fa-IR" sz="2000" dirty="0" smtClean="0">
                <a:cs typeface="B Nazanin" panose="00000400000000000000" pitchFamily="2" charset="-78"/>
              </a:rPr>
              <a:t>چکیده</a:t>
            </a:r>
            <a:endParaRPr lang="en-US" sz="2400" dirty="0">
              <a:cs typeface="B Nazanin" panose="00000400000000000000" pitchFamily="2" charset="-78"/>
            </a:endParaRPr>
          </a:p>
        </p:txBody>
      </p:sp>
      <p:sp>
        <p:nvSpPr>
          <p:cNvPr id="18" name="TextBox 17"/>
          <p:cNvSpPr txBox="1"/>
          <p:nvPr/>
        </p:nvSpPr>
        <p:spPr>
          <a:xfrm>
            <a:off x="9563100" y="1599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19" name="TextBox 18"/>
          <p:cNvSpPr txBox="1"/>
          <p:nvPr/>
        </p:nvSpPr>
        <p:spPr>
          <a:xfrm>
            <a:off x="9582150" y="2742684"/>
            <a:ext cx="1549400" cy="400110"/>
          </a:xfrm>
          <a:prstGeom prst="rect">
            <a:avLst/>
          </a:prstGeom>
          <a:noFill/>
        </p:spPr>
        <p:txBody>
          <a:bodyPr wrap="square" rtlCol="0">
            <a:spAutoFit/>
          </a:bodyPr>
          <a:lstStyle/>
          <a:p>
            <a:pPr algn="ctr" rtl="1"/>
            <a:r>
              <a:rPr lang="fa-IR" sz="2000" b="1" dirty="0" smtClean="0">
                <a:effectLst>
                  <a:outerShdw blurRad="38100" dist="38100" dir="2700000" algn="tl">
                    <a:srgbClr val="000000">
                      <a:alpha val="43137"/>
                    </a:srgbClr>
                  </a:outerShdw>
                </a:effectLst>
                <a:cs typeface="B Nazanin" panose="00000400000000000000" pitchFamily="2" charset="-78"/>
              </a:rPr>
              <a:t> انتقال رسوب</a:t>
            </a:r>
            <a:endParaRPr lang="en-US" sz="2000" b="1" dirty="0">
              <a:effectLst>
                <a:outerShdw blurRad="38100" dist="38100" dir="2700000" algn="tl">
                  <a:srgbClr val="000000">
                    <a:alpha val="43137"/>
                  </a:srgbClr>
                </a:outerShdw>
              </a:effectLst>
              <a:cs typeface="B Nazanin" panose="00000400000000000000" pitchFamily="2" charset="-78"/>
            </a:endParaRPr>
          </a:p>
        </p:txBody>
      </p:sp>
      <p:sp>
        <p:nvSpPr>
          <p:cNvPr id="20" name="TextBox 19"/>
          <p:cNvSpPr txBox="1"/>
          <p:nvPr/>
        </p:nvSpPr>
        <p:spPr>
          <a:xfrm>
            <a:off x="9582150" y="3747184"/>
            <a:ext cx="1549400" cy="646331"/>
          </a:xfrm>
          <a:prstGeom prst="rect">
            <a:avLst/>
          </a:prstGeom>
          <a:noFill/>
        </p:spPr>
        <p:txBody>
          <a:bodyPr wrap="square" rtlCol="0">
            <a:spAutoFit/>
          </a:bodyPr>
          <a:lstStyle/>
          <a:p>
            <a:pPr algn="ctr" rtl="1"/>
            <a:r>
              <a:rPr lang="fa-IR" dirty="0" smtClean="0">
                <a:cs typeface="B Nazanin" panose="00000400000000000000" pitchFamily="2" charset="-78"/>
              </a:rPr>
              <a:t>فرسایش استانه سطحی</a:t>
            </a:r>
            <a:endParaRPr lang="en-US" dirty="0">
              <a:cs typeface="B Nazanin" panose="00000400000000000000" pitchFamily="2" charset="-78"/>
            </a:endParaRPr>
          </a:p>
        </p:txBody>
      </p:sp>
      <p:sp>
        <p:nvSpPr>
          <p:cNvPr id="21" name="TextBox 20"/>
          <p:cNvSpPr txBox="1"/>
          <p:nvPr/>
        </p:nvSpPr>
        <p:spPr>
          <a:xfrm>
            <a:off x="9575800" y="5028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نتیجه گیری</a:t>
            </a:r>
            <a:endParaRPr lang="en-US" dirty="0">
              <a:cs typeface="B Nazanin" panose="00000400000000000000" pitchFamily="2" charset="-78"/>
            </a:endParaRPr>
          </a:p>
        </p:txBody>
      </p:sp>
      <p:sp>
        <p:nvSpPr>
          <p:cNvPr id="22" name="TextBox 21"/>
          <p:cNvSpPr txBox="1"/>
          <p:nvPr/>
        </p:nvSpPr>
        <p:spPr>
          <a:xfrm>
            <a:off x="9563100" y="6171684"/>
            <a:ext cx="1549400" cy="369332"/>
          </a:xfrm>
          <a:prstGeom prst="rect">
            <a:avLst/>
          </a:prstGeom>
          <a:noFill/>
        </p:spPr>
        <p:txBody>
          <a:bodyPr wrap="square" rtlCol="0">
            <a:spAutoFit/>
          </a:bodyPr>
          <a:lstStyle/>
          <a:p>
            <a:pPr algn="ctr" rtl="1"/>
            <a:r>
              <a:rPr lang="fa-IR" dirty="0" smtClean="0">
                <a:cs typeface="B Nazanin" panose="00000400000000000000" pitchFamily="2" charset="-78"/>
              </a:rPr>
              <a:t>پیشنهادات</a:t>
            </a:r>
            <a:endParaRPr lang="en-US" dirty="0">
              <a:cs typeface="B Nazanin" panose="00000400000000000000" pitchFamily="2" charset="-78"/>
            </a:endParaRPr>
          </a:p>
        </p:txBody>
      </p:sp>
      <p:sp>
        <p:nvSpPr>
          <p:cNvPr id="24" name="Flowchart: Connector 23"/>
          <p:cNvSpPr/>
          <p:nvPr/>
        </p:nvSpPr>
        <p:spPr>
          <a:xfrm>
            <a:off x="0" y="5864617"/>
            <a:ext cx="1332855" cy="922418"/>
          </a:xfrm>
          <a:prstGeom prst="flowChartConnector">
            <a:avLst/>
          </a:prstGeom>
          <a:effectLst>
            <a:outerShdw blurRad="50800" dist="38100" dir="5400000" algn="t" rotWithShape="0">
              <a:prstClr val="black">
                <a:alpha val="40000"/>
              </a:prstClr>
            </a:outerShdw>
            <a:softEdge rad="31750"/>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600" dirty="0">
                <a:latin typeface="Times New Roman" panose="02020603050405020304" pitchFamily="18" charset="0"/>
                <a:cs typeface="B Nazanin" panose="00000400000000000000" pitchFamily="2" charset="-78"/>
              </a:rPr>
              <a:t>12/32</a:t>
            </a:r>
          </a:p>
        </p:txBody>
      </p:sp>
      <p:sp>
        <p:nvSpPr>
          <p:cNvPr id="25" name="TextBox 24"/>
          <p:cNvSpPr txBox="1"/>
          <p:nvPr/>
        </p:nvSpPr>
        <p:spPr>
          <a:xfrm>
            <a:off x="182880" y="128698"/>
            <a:ext cx="9224644" cy="5929202"/>
          </a:xfrm>
          <a:prstGeom prst="rect">
            <a:avLst/>
          </a:prstGeom>
          <a:noFill/>
        </p:spPr>
        <p:txBody>
          <a:bodyPr wrap="square" rtlCol="0" anchor="ctr">
            <a:noAutofit/>
          </a:bodyPr>
          <a:lstStyle/>
          <a:p>
            <a:pPr algn="r" rtl="1"/>
            <a:endParaRPr lang="fa-IR"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چاله ها موجب ماندابی شدن رواناب شده و اگر رواناب خالص وجود داشته باشد و به طور پیوسته تداوم پیدا کند به وضوح به هم متصل شده و تشکیل مسیر های جریان می دهند. بهد از انتها ی بارندگی نفوذ به درون چاله ها با افزایش زهکشی افزایش پیدا می کند. این می تواند به تفکیک دو نوع زبری بیانجامد. زبری در  عرض دامنه یا شیب که از طریق ترانسکت های گذاشته شده در  عرض شیب و در امتداد جهت خطوط تراز کلی اندازه گیری می شود و مربوط به ارتباط جریان رو به پایین در امتداد یک سری از چاله هاست و زبری در طول شیب (که از ترانسکت های بزرگ تر گذاشته شده در امتداد شیب اندازه گیری می شود) و بیشتر موجب ایجاد اب های راکد و ماندابی می کند.</a:t>
            </a:r>
            <a:endParaRPr lang="fa-IR" sz="2800" dirty="0" smtClean="0">
              <a:cs typeface="B Nazanin" panose="00000400000000000000" pitchFamily="2" charset="-78"/>
            </a:endParaRPr>
          </a:p>
        </p:txBody>
      </p:sp>
    </p:spTree>
    <p:extLst>
      <p:ext uri="{BB962C8B-B14F-4D97-AF65-F5344CB8AC3E}">
        <p14:creationId xmlns:p14="http://schemas.microsoft.com/office/powerpoint/2010/main" val="42443229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417</Words>
  <Application>Microsoft Office PowerPoint</Application>
  <PresentationFormat>Widescreen</PresentationFormat>
  <Paragraphs>61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 madsg.com</dc:creator>
  <dc:description>madsg.com</dc:description>
  <cp:lastModifiedBy>8p</cp:lastModifiedBy>
  <cp:revision>23</cp:revision>
  <dcterms:created xsi:type="dcterms:W3CDTF">2014-08-21T18:02:58Z</dcterms:created>
  <dcterms:modified xsi:type="dcterms:W3CDTF">2017-12-03T08:18:10Z</dcterms:modified>
</cp:coreProperties>
</file>