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5" r:id="rId4"/>
    <p:sldId id="306" r:id="rId5"/>
    <p:sldId id="30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1/1/2022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3200" b="1" dirty="0">
                <a:cs typeface="B Nazanin" panose="00000400000000000000" pitchFamily="2" charset="-78"/>
              </a:rPr>
              <a:t>جریان سرمایه تحت عدم قطعیت جهانی: شواهدی از ترکیه</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a:t>
            </a:r>
            <a:r>
              <a:rPr lang="fa-IR" sz="2500" b="1" dirty="0">
                <a:effectLst>
                  <a:outerShdw blurRad="38100" dist="38100" dir="2700000" algn="tl">
                    <a:srgbClr val="000000">
                      <a:alpha val="43137"/>
                    </a:srgbClr>
                  </a:outerShdw>
                </a:effectLst>
                <a:cs typeface="B Nazanin" panose="00000400000000000000" pitchFamily="2" charset="-78"/>
              </a:rPr>
              <a:t>مقدمه</a:t>
            </a:r>
            <a:endParaRPr lang="fa-IR" sz="2500" b="1" dirty="0" smtClean="0">
              <a:effectLst>
                <a:outerShdw blurRad="38100" dist="38100" dir="2700000" algn="tl">
                  <a:srgbClr val="000000">
                    <a:alpha val="43137"/>
                  </a:srgbClr>
                </a:outerShdw>
              </a:effectLst>
              <a:cs typeface="B Nazanin" panose="00000400000000000000" pitchFamily="2" charset="-78"/>
            </a:endParaRP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 به این موضوع می پردازیم که تمایل به ریسک در محیط های با نرخ بهره پایین و نقدینگی فراوان در کشورهای توسعه ‌یافته منجر به گسترش جریان های نقدی به ابزارهای مالی داخلی شد. اقتصاد ترکیه با توجه به سرریزهای منطقه ای پیشین دچار مشکل نشده، اما در دوره پس از بحران مالی جهانی که نرخ پس ‌انداز پایین آمد، نیاز به سرمایه خارجی احساس شد. جریان‌ های سرمایه، که نقش مهمی در تعادل مالی کلان در </a:t>
            </a:r>
            <a:r>
              <a:rPr lang="en-US" sz="2000" dirty="0" smtClean="0">
                <a:cs typeface="B Nazanin" panose="00000400000000000000" pitchFamily="2" charset="-78"/>
              </a:rPr>
              <a:t>EM</a:t>
            </a:r>
            <a:r>
              <a:rPr lang="fa-IR" sz="2000" dirty="0" smtClean="0">
                <a:cs typeface="B Nazanin" panose="00000400000000000000" pitchFamily="2" charset="-78"/>
              </a:rPr>
              <a:t> دارند</a:t>
            </a:r>
            <a:r>
              <a:rPr lang="fa-IR" sz="2000" dirty="0">
                <a:cs typeface="B Nazanin" panose="00000400000000000000" pitchFamily="2" charset="-78"/>
              </a:rPr>
              <a:t>، در چندین مقاله مالی تجربی مورد بررسی قرار گرفتند. عوامل پیش برنده و بازدارنده، تمرکز اصلی پژوهشگران در مطالعه حاضر است. که اولی شامل نیروهای مالی کلان داخلی و ساختارهای نهادی است و بعدی به تنظیم نهادی و طراحی سیاست اقتصاد کلان کشور مرتبط می باشد. </a:t>
            </a:r>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1/15</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rtl="1"/>
            <a:r>
              <a:rPr lang="ar-SA" sz="2000" b="1" dirty="0">
                <a:solidFill>
                  <a:schemeClr val="bg1"/>
                </a:solidFill>
                <a:cs typeface="B Nazanin" panose="00000400000000000000" pitchFamily="2" charset="-78"/>
              </a:rPr>
              <a:t>مقدمه</a:t>
            </a:r>
            <a:endParaRPr lang="en-US" sz="2000" dirty="0">
              <a:solidFill>
                <a:schemeClr val="bg1"/>
              </a:solidFill>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2000" dirty="0">
                <a:cs typeface="B Nazanin" panose="00000400000000000000" pitchFamily="2" charset="-78"/>
              </a:rPr>
              <a:t>عوامل فشار از قبیل شرایط نقدینگی جهانی، نرخ بهره در کشورهای توسعه‌ یافته، موضع سیاست پولی در توضیح جریان‌ سرمایه در مطالعات قبلی به میزان قابل‌ توجهی موثر بوده‌ است در کشورهای توسعه‌ یافته، بحران‌ های مالی در کشورهای دیگر، ریسک گریزی سرمایه گذار، نرخ رشد آمریکا، و عملکرد بازار سهام در کشورهای توسعه‌ یافته. در نمونه های اخیر، آرامش در سیاست پولی، پشتیبانی از افزایش نقدینگی جهانی با آزاد سازی کمی و رفتار «ریسک پذیری» توسط سرمایه گذاران (به دلیل بازدهی بسیار کم در بازارهای توسعه‌ یافته) ، جریان سرمایه را به سمت </a:t>
            </a:r>
            <a:r>
              <a:rPr lang="en-US" sz="2000" dirty="0" smtClean="0">
                <a:cs typeface="B Nazanin" panose="00000400000000000000" pitchFamily="2" charset="-78"/>
              </a:rPr>
              <a:t>EM</a:t>
            </a:r>
            <a:r>
              <a:rPr lang="fa-IR" sz="2000" dirty="0" smtClean="0">
                <a:cs typeface="B Nazanin" panose="00000400000000000000" pitchFamily="2" charset="-78"/>
              </a:rPr>
              <a:t>ها </a:t>
            </a:r>
            <a:r>
              <a:rPr lang="fa-IR" sz="2000" dirty="0">
                <a:cs typeface="B Nazanin" panose="00000400000000000000" pitchFamily="2" charset="-78"/>
              </a:rPr>
              <a:t>افزایش داد. در این مطالعه از شاخص </a:t>
            </a:r>
            <a:r>
              <a:rPr lang="en-US" sz="2000" dirty="0" smtClean="0">
                <a:cs typeface="B Nazanin" panose="00000400000000000000" pitchFamily="2" charset="-78"/>
              </a:rPr>
              <a:t>EPU</a:t>
            </a:r>
            <a:r>
              <a:rPr lang="fa-IR" sz="2000" dirty="0" smtClean="0">
                <a:cs typeface="B Nazanin" panose="00000400000000000000" pitchFamily="2" charset="-78"/>
              </a:rPr>
              <a:t> برای </a:t>
            </a:r>
            <a:r>
              <a:rPr lang="fa-IR" sz="2000" dirty="0">
                <a:cs typeface="B Nazanin" panose="00000400000000000000" pitchFamily="2" charset="-78"/>
              </a:rPr>
              <a:t>سنجش عدم قطعیت استفاده شده است. این شاخص نوعی مکانیسم جستجو متن برای روزنامه براساس کلید واژه های عدم قطعیت سیاست می باشد که برای بیشتر کشورها در دسترس است. در نهایت شواهدی دال بر نقش عدم قطعیت جهانی بر جریان‌ سرمایه به ترکیه در بحران جهانی و همچنین رویدادهای اخیر از ابتدای سال ۲۰۱۸ را آشکار می کنیم. </a:t>
            </a: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2/15</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rtl="1"/>
            <a:r>
              <a:rPr lang="ar-SA" sz="2000" b="1" dirty="0">
                <a:solidFill>
                  <a:schemeClr val="bg1"/>
                </a:solidFill>
                <a:cs typeface="B Nazanin" panose="00000400000000000000" pitchFamily="2" charset="-78"/>
              </a:rPr>
              <a:t>مقدمه</a:t>
            </a:r>
            <a:endParaRPr lang="en-US" sz="2000" dirty="0">
              <a:solidFill>
                <a:schemeClr val="bg1"/>
              </a:solidFill>
              <a:cs typeface="B Nazanin" panose="00000400000000000000" pitchFamily="2" charset="-78"/>
            </a:endParaRPr>
          </a:p>
        </p:txBody>
      </p:sp>
    </p:spTree>
    <p:extLst>
      <p:ext uri="{BB962C8B-B14F-4D97-AF65-F5344CB8AC3E}">
        <p14:creationId xmlns:p14="http://schemas.microsoft.com/office/powerpoint/2010/main" val="16501628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2000" dirty="0">
                <a:cs typeface="B Nazanin" panose="00000400000000000000" pitchFamily="2" charset="-78"/>
              </a:rPr>
              <a:t>با اینکه تجارت بین ‌المللی بین ترکیه و اتحادیه اروپا بیشتر از ترکیه و ایالات ‌متحده است، ترکیه شریک تجاری اصلی ایالات متحده نیست. نتایج ما شواهدی قوی از رابطه علیت متغیر با زمان بین جریان‌ سرمایه و درگیری‌ های تجاری ایالات‌ متحده فراهم می‌ کند</a:t>
            </a:r>
            <a:r>
              <a:rPr lang="fa-IR" sz="2000" dirty="0" smtClean="0">
                <a:cs typeface="B Nazanin" panose="00000400000000000000" pitchFamily="2" charset="-78"/>
              </a:rPr>
              <a:t>.</a:t>
            </a:r>
          </a:p>
          <a:p>
            <a:pPr algn="ctr" rtl="1">
              <a:lnSpc>
                <a:spcPct val="150000"/>
              </a:lnSpc>
            </a:pPr>
            <a:r>
              <a:rPr lang="fa-IR" sz="2000" dirty="0">
                <a:cs typeface="B Nazanin" panose="00000400000000000000" pitchFamily="2" charset="-78"/>
              </a:rPr>
              <a:t>شکل 1. جریان سرمایه به اقتصادهای </a:t>
            </a:r>
            <a:r>
              <a:rPr lang="en-US" sz="2000" dirty="0" smtClean="0">
                <a:cs typeface="B Nazanin" panose="00000400000000000000" pitchFamily="2" charset="-78"/>
              </a:rPr>
              <a:t>EM</a:t>
            </a:r>
            <a:r>
              <a:rPr lang="fa-IR" sz="2000" dirty="0" smtClean="0">
                <a:cs typeface="B Nazanin" panose="00000400000000000000" pitchFamily="2" charset="-78"/>
              </a:rPr>
              <a:t> (</a:t>
            </a:r>
            <a:r>
              <a:rPr lang="en-US" sz="2000" dirty="0" smtClean="0">
                <a:cs typeface="B Nazanin" panose="00000400000000000000" pitchFamily="2" charset="-78"/>
              </a:rPr>
              <a:t>52</a:t>
            </a:r>
            <a:r>
              <a:rPr lang="fa-IR" sz="2000" dirty="0" smtClean="0">
                <a:cs typeface="B Nazanin" panose="00000400000000000000" pitchFamily="2" charset="-78"/>
              </a:rPr>
              <a:t> هفته </a:t>
            </a:r>
            <a:r>
              <a:rPr lang="fa-IR" sz="2000" dirty="0">
                <a:cs typeface="B Nazanin" panose="00000400000000000000" pitchFamily="2" charset="-78"/>
              </a:rPr>
              <a:t>تجمعی، میلیارد دلار). منبع: </a:t>
            </a:r>
            <a:r>
              <a:rPr lang="en-US" sz="2000" dirty="0">
                <a:cs typeface="B Nazanin" panose="00000400000000000000" pitchFamily="2" charset="-78"/>
              </a:rPr>
              <a:t>EPFR.</a:t>
            </a:r>
            <a:endParaRPr lang="fa-IR" sz="2000" dirty="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3/15</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rtl="1"/>
            <a:r>
              <a:rPr lang="ar-SA" sz="2000" b="1" dirty="0">
                <a:solidFill>
                  <a:schemeClr val="bg1"/>
                </a:solidFill>
                <a:cs typeface="B Nazanin" panose="00000400000000000000" pitchFamily="2" charset="-78"/>
              </a:rPr>
              <a:t>مقدمه</a:t>
            </a:r>
            <a:endParaRPr lang="en-US" sz="2000" dirty="0">
              <a:solidFill>
                <a:schemeClr val="bg1"/>
              </a:solidFill>
              <a:cs typeface="B Nazanin" panose="00000400000000000000" pitchFamily="2" charset="-78"/>
            </a:endParaRPr>
          </a:p>
        </p:txBody>
      </p:sp>
      <p:pic>
        <p:nvPicPr>
          <p:cNvPr id="18" name="Picture 1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69903" y="2492556"/>
            <a:ext cx="5982925" cy="2506164"/>
          </a:xfrm>
          <a:prstGeom prst="rect">
            <a:avLst/>
          </a:prstGeom>
          <a:noFill/>
          <a:ln>
            <a:noFill/>
          </a:ln>
        </p:spPr>
      </p:pic>
    </p:spTree>
    <p:extLst>
      <p:ext uri="{BB962C8B-B14F-4D97-AF65-F5344CB8AC3E}">
        <p14:creationId xmlns:p14="http://schemas.microsoft.com/office/powerpoint/2010/main" val="42119567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25913866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475</Words>
  <Application>Microsoft Office PowerPoint</Application>
  <PresentationFormat>On-screen Show (4:3)</PresentationFormat>
  <Paragraphs>37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2022-01-01T10:56:01Z</dcterms:modified>
</cp:coreProperties>
</file>