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7"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استواری و قابلیت اطمینان شبکه های عصبی پیچشی (کانولوشن) در تشخیص ضایعات رنگدانه ای (پیگمانته) پوست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طبقه بندی تصویر که بر اساس هوش مصنوعی </a:t>
            </a:r>
            <a:r>
              <a:rPr lang="en-US" sz="2000" dirty="0" smtClean="0">
                <a:cs typeface="B Nazanin" panose="00000400000000000000" pitchFamily="2" charset="-78"/>
              </a:rPr>
              <a:t>(AI)</a:t>
            </a:r>
            <a:r>
              <a:rPr lang="fa-IR" sz="2000" dirty="0" smtClean="0">
                <a:cs typeface="B Nazanin" panose="00000400000000000000" pitchFamily="2" charset="-78"/>
              </a:rPr>
              <a:t> و </a:t>
            </a:r>
            <a:r>
              <a:rPr lang="fa-IR" sz="2000" dirty="0">
                <a:cs typeface="B Nazanin" panose="00000400000000000000" pitchFamily="2" charset="-78"/>
              </a:rPr>
              <a:t>از طریق شبکه های عصبی پیچشی یا کانولوشن </a:t>
            </a:r>
            <a:r>
              <a:rPr lang="en-US" sz="2000" dirty="0" smtClean="0">
                <a:cs typeface="B Nazanin" panose="00000400000000000000" pitchFamily="2" charset="-78"/>
              </a:rPr>
              <a:t>(CNNs)</a:t>
            </a:r>
            <a:r>
              <a:rPr lang="fa-IR" sz="2000" dirty="0" smtClean="0">
                <a:cs typeface="B Nazanin" panose="00000400000000000000" pitchFamily="2" charset="-78"/>
              </a:rPr>
              <a:t> انجام </a:t>
            </a:r>
            <a:r>
              <a:rPr lang="fa-IR" sz="2000" dirty="0">
                <a:cs typeface="B Nazanin" panose="00000400000000000000" pitchFamily="2" charset="-78"/>
              </a:rPr>
              <a:t>می گیرند پتانسیل این را دارد تا به پزشکان بالینی با کار تشخیص بر پایه ی معاینه ی چشمی ضایعات احتمالا بدخیم کمک کند. در حقیقت، سیستم هایی که بر پایه ی شبکه های عصبی پیچشی </a:t>
            </a:r>
            <a:r>
              <a:rPr lang="en-US" sz="2000" dirty="0" smtClean="0">
                <a:cs typeface="B Nazanin" panose="00000400000000000000" pitchFamily="2" charset="-78"/>
              </a:rPr>
              <a:t>(CNN)</a:t>
            </a:r>
            <a:r>
              <a:rPr lang="fa-IR" sz="2000" dirty="0" smtClean="0">
                <a:cs typeface="B Nazanin" panose="00000400000000000000" pitchFamily="2" charset="-78"/>
              </a:rPr>
              <a:t> کار </a:t>
            </a:r>
            <a:r>
              <a:rPr lang="fa-IR" sz="2000" dirty="0">
                <a:cs typeface="B Nazanin" panose="00000400000000000000" pitchFamily="2" charset="-78"/>
              </a:rPr>
              <a:t>می کنند به عنوان ابزارهای غربالگری سرطان پوست، برای مثال، به عنوان یک سیستم تشخیص با کمک رایانه </a:t>
            </a:r>
            <a:r>
              <a:rPr lang="en-US" sz="2000" dirty="0" smtClean="0">
                <a:cs typeface="B Nazanin" panose="00000400000000000000" pitchFamily="2" charset="-78"/>
              </a:rPr>
              <a:t>(CAD)</a:t>
            </a:r>
            <a:r>
              <a:rPr lang="fa-IR" sz="2000" dirty="0" smtClean="0">
                <a:cs typeface="B Nazanin" panose="00000400000000000000" pitchFamily="2" charset="-78"/>
              </a:rPr>
              <a:t> که </a:t>
            </a:r>
            <a:r>
              <a:rPr lang="fa-IR" sz="2000" dirty="0">
                <a:cs typeface="B Nazanin" panose="00000400000000000000" pitchFamily="2" charset="-78"/>
              </a:rPr>
              <a:t>مورد تأیید بازار هستند به تدریج وارد طب بالینی درماتولوژی شده اند که عملکرد بهتر نسبت به سیستم های متداول و مرسوم </a:t>
            </a:r>
            <a:r>
              <a:rPr lang="en-US" sz="2000" dirty="0" smtClean="0">
                <a:cs typeface="B Nazanin" panose="00000400000000000000" pitchFamily="2" charset="-78"/>
              </a:rPr>
              <a:t>CAD</a:t>
            </a:r>
            <a:r>
              <a:rPr lang="fa-IR" sz="2000" dirty="0" smtClean="0">
                <a:cs typeface="B Nazanin" panose="00000400000000000000" pitchFamily="2" charset="-78"/>
              </a:rPr>
              <a:t> را </a:t>
            </a:r>
            <a:r>
              <a:rPr lang="fa-IR" sz="2000" dirty="0">
                <a:cs typeface="B Nazanin" panose="00000400000000000000" pitchFamily="2" charset="-78"/>
              </a:rPr>
              <a:t>نشان می دهند.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از آنجا که فقدان استواری و پایایی می تواند تأثیرات خیلی منفی و مخربی روی یک موقعیت بالینی داشته باشد، برای تسهیل انتقال موفق ابزارهای تشخیصی مبتنی بر هوش مصنوعی </a:t>
            </a:r>
            <a:r>
              <a:rPr lang="en-US" sz="2000" dirty="0" smtClean="0">
                <a:cs typeface="B Nazanin" panose="00000400000000000000" pitchFamily="2" charset="-78"/>
              </a:rPr>
              <a:t>(AI)</a:t>
            </a:r>
            <a:r>
              <a:rPr lang="fa-IR" sz="2000" dirty="0" smtClean="0">
                <a:cs typeface="B Nazanin" panose="00000400000000000000" pitchFamily="2" charset="-78"/>
              </a:rPr>
              <a:t> به </a:t>
            </a:r>
            <a:r>
              <a:rPr lang="fa-IR" sz="2000" dirty="0">
                <a:cs typeface="B Nazanin" panose="00000400000000000000" pitchFamily="2" charset="-78"/>
              </a:rPr>
              <a:t>مراقبت های روتین بالینی می بایست بر این اثرات منفی فائق آمد.</a:t>
            </a:r>
          </a:p>
          <a:p>
            <a:pPr algn="just" rtl="1">
              <a:lnSpc>
                <a:spcPct val="150000"/>
              </a:lnSpc>
            </a:pPr>
            <a:r>
              <a:rPr lang="fa-IR" sz="2000" dirty="0">
                <a:cs typeface="B Nazanin" panose="00000400000000000000" pitchFamily="2" charset="-78"/>
              </a:rPr>
              <a:t>    در این مطالعه، شکنندگی و عدم انعطاف سه معماری رایج و متداول شبکه عصبی پیچشی </a:t>
            </a:r>
            <a:r>
              <a:rPr lang="en-US" sz="2000" dirty="0" smtClean="0">
                <a:cs typeface="B Nazanin" panose="00000400000000000000" pitchFamily="2" charset="-78"/>
              </a:rPr>
              <a:t>(CNN) </a:t>
            </a:r>
            <a:r>
              <a:rPr lang="fa-IR" sz="2000" dirty="0" smtClean="0">
                <a:cs typeface="B Nazanin" panose="00000400000000000000" pitchFamily="2" charset="-78"/>
              </a:rPr>
              <a:t>مورد </a:t>
            </a:r>
            <a:r>
              <a:rPr lang="fa-IR" sz="2000" dirty="0">
                <a:cs typeface="B Nazanin" panose="00000400000000000000" pitchFamily="2" charset="-78"/>
              </a:rPr>
              <a:t>ارزیابی قرار می گیرند، که می توان از آن ها به عنوان پشتیبان های سیستم های تشخیصی مبتنی بر شبکه عصبی پیچشی از طریق آزمایش و امتحان روی تصاویری استفاده کرد که دستخوش تغییرات شده اند.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1175861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مواد و 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مواد و 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سه معماری رایج و متداول شبکه عصبی پیچشی یا کانولوشن </a:t>
            </a:r>
            <a:r>
              <a:rPr lang="en-US" sz="2000" dirty="0" smtClean="0">
                <a:cs typeface="B Nazanin" panose="00000400000000000000" pitchFamily="2" charset="-78"/>
              </a:rPr>
              <a:t>(CNN)</a:t>
            </a:r>
            <a:r>
              <a:rPr lang="fa-IR" sz="2000" dirty="0" smtClean="0">
                <a:cs typeface="B Nazanin" panose="00000400000000000000" pitchFamily="2" charset="-78"/>
              </a:rPr>
              <a:t> مورد </a:t>
            </a:r>
            <a:r>
              <a:rPr lang="fa-IR" sz="2000" dirty="0">
                <a:cs typeface="B Nazanin" panose="00000400000000000000" pitchFamily="2" charset="-78"/>
              </a:rPr>
              <a:t>استفاده قرار گرفتند </a:t>
            </a:r>
            <a:r>
              <a:rPr lang="en-US" sz="2000" dirty="0" smtClean="0">
                <a:cs typeface="B Nazanin" panose="00000400000000000000" pitchFamily="2" charset="-78"/>
              </a:rPr>
              <a:t>(ResNet50</a:t>
            </a:r>
            <a:r>
              <a:rPr lang="en-US" sz="2000" dirty="0">
                <a:cs typeface="B Nazanin" panose="00000400000000000000" pitchFamily="2" charset="-78"/>
              </a:rPr>
              <a:t>, DenseNet21, VGG16</a:t>
            </a:r>
            <a:r>
              <a:rPr lang="en-US" sz="2000" dirty="0" smtClean="0">
                <a:cs typeface="B Nazanin" panose="00000400000000000000" pitchFamily="2" charset="-78"/>
              </a:rPr>
              <a:t>)</a:t>
            </a:r>
            <a:r>
              <a:rPr lang="fa-IR" sz="2000" dirty="0" smtClean="0">
                <a:cs typeface="B Nazanin" panose="00000400000000000000" pitchFamily="2" charset="-78"/>
              </a:rPr>
              <a:t> تا </a:t>
            </a:r>
            <a:r>
              <a:rPr lang="fa-IR" sz="2000" dirty="0">
                <a:cs typeface="B Nazanin" panose="00000400000000000000" pitchFamily="2" charset="-78"/>
              </a:rPr>
              <a:t>بین تصاویر درموسکوپی ملانوما و خال های مادرزادی فرق قائل شوند. به بررسی و ارزیابی هر طبقه بندی کننده در یک مجموعه امتحانی حاوی تصاویر اصلاح نشده ی اصلی و چندین مجموعه ی اضافی حاوی تصاویر کپی گرفته و تکراری که به صورت دیجیتالی اصلاح شده بودند پرداختیم تا مدل ها را مستعد تغییرات تصویر کنیم. تغییرات برای شبیه سازی رویدادهایی که ممکن بود در یک موقعیت بالینی رخ دهند انتخاب شدند. تصاویر درموسکوپی از آرشیو </a:t>
            </a:r>
            <a:r>
              <a:rPr lang="en-US" sz="2000" dirty="0">
                <a:cs typeface="B Nazanin" panose="00000400000000000000" pitchFamily="2" charset="-78"/>
              </a:rPr>
              <a:t>ISIC، </a:t>
            </a:r>
            <a:r>
              <a:rPr lang="fa-IR" sz="2000" dirty="0">
                <a:cs typeface="B Nazanin" panose="00000400000000000000" pitchFamily="2" charset="-78"/>
              </a:rPr>
              <a:t>مجموعه داده های </a:t>
            </a:r>
            <a:r>
              <a:rPr lang="en-US" sz="2000" dirty="0">
                <a:cs typeface="B Nazanin" panose="00000400000000000000" pitchFamily="2" charset="-78"/>
              </a:rPr>
              <a:t>HAM10000، </a:t>
            </a:r>
            <a:r>
              <a:rPr lang="fa-IR" sz="2000" dirty="0">
                <a:cs typeface="B Nazanin" panose="00000400000000000000" pitchFamily="2" charset="-78"/>
              </a:rPr>
              <a:t>مجموعه داده های </a:t>
            </a:r>
            <a:r>
              <a:rPr lang="en-US" sz="2000" dirty="0">
                <a:cs typeface="B Nazanin" panose="00000400000000000000" pitchFamily="2" charset="-78"/>
              </a:rPr>
              <a:t>PH2، </a:t>
            </a:r>
            <a:r>
              <a:rPr lang="fa-IR" sz="2000" dirty="0">
                <a:cs typeface="B Nazanin" panose="00000400000000000000" pitchFamily="2" charset="-78"/>
              </a:rPr>
              <a:t>مجموعه داده های </a:t>
            </a:r>
            <a:r>
              <a:rPr lang="en-US" sz="2000" dirty="0">
                <a:cs typeface="B Nazanin" panose="00000400000000000000" pitchFamily="2" charset="-78"/>
              </a:rPr>
              <a:t>SKINL2، </a:t>
            </a:r>
            <a:r>
              <a:rPr lang="fa-IR" sz="2000" dirty="0">
                <a:cs typeface="B Nazanin" panose="00000400000000000000" pitchFamily="2" charset="-78"/>
              </a:rPr>
              <a:t>مجموعه داده های </a:t>
            </a:r>
            <a:r>
              <a:rPr lang="en-US" sz="2000" dirty="0">
                <a:cs typeface="B Nazanin" panose="00000400000000000000" pitchFamily="2" charset="-78"/>
              </a:rPr>
              <a:t>BCN20000</a:t>
            </a:r>
            <a:r>
              <a:rPr lang="en-US" sz="2000" dirty="0" smtClean="0">
                <a:cs typeface="B Nazanin" panose="00000400000000000000" pitchFamily="2" charset="-78"/>
              </a:rPr>
              <a:t>، </a:t>
            </a:r>
            <a:r>
              <a:rPr lang="fa-IR" sz="2000" dirty="0">
                <a:cs typeface="B Nazanin" panose="00000400000000000000" pitchFamily="2" charset="-78"/>
              </a:rPr>
              <a:t>و </a:t>
            </a:r>
            <a:r>
              <a:rPr lang="en-US" sz="2000" dirty="0">
                <a:cs typeface="B Nazanin" panose="00000400000000000000" pitchFamily="2" charset="-78"/>
              </a:rPr>
              <a:t>PROP، </a:t>
            </a:r>
            <a:r>
              <a:rPr lang="fa-IR" sz="2000" dirty="0">
                <a:cs typeface="B Nazanin" panose="00000400000000000000" pitchFamily="2" charset="-78"/>
              </a:rPr>
              <a:t>یک مجموعه داده ی خصوصی تهیه شدند. مجموعه ی امتحانی انحصارا از تصاویر </a:t>
            </a:r>
            <a:r>
              <a:rPr lang="en-US" sz="2000" dirty="0">
                <a:cs typeface="B Nazanin" panose="00000400000000000000" pitchFamily="2" charset="-78"/>
              </a:rPr>
              <a:t>ISIC، HAM10000، </a:t>
            </a:r>
            <a:r>
              <a:rPr lang="fa-IR" sz="2000" dirty="0">
                <a:cs typeface="B Nazanin" panose="00000400000000000000" pitchFamily="2" charset="-78"/>
              </a:rPr>
              <a:t>و </a:t>
            </a:r>
            <a:r>
              <a:rPr lang="en-US" sz="2000" dirty="0" smtClean="0">
                <a:cs typeface="B Nazanin" panose="00000400000000000000" pitchFamily="2" charset="-78"/>
              </a:rPr>
              <a:t>BCN20000</a:t>
            </a:r>
            <a:r>
              <a:rPr lang="fa-IR" sz="2000" dirty="0" smtClean="0">
                <a:cs typeface="B Nazanin" panose="00000400000000000000" pitchFamily="2" charset="-78"/>
              </a:rPr>
              <a:t> به </a:t>
            </a:r>
            <a:r>
              <a:rPr lang="fa-IR" sz="2000" dirty="0">
                <a:cs typeface="B Nazanin" panose="00000400000000000000" pitchFamily="2" charset="-78"/>
              </a:rPr>
              <a:t>دست آمد. </a:t>
            </a:r>
            <a:endParaRPr lang="fa-IR" sz="2000" dirty="0">
              <a:cs typeface="B Nazanin" panose="00000400000000000000" pitchFamily="2" charset="-78"/>
            </a:endParaRPr>
          </a:p>
        </p:txBody>
      </p:sp>
    </p:spTree>
    <p:extLst>
      <p:ext uri="{BB962C8B-B14F-4D97-AF65-F5344CB8AC3E}">
        <p14:creationId xmlns:p14="http://schemas.microsoft.com/office/powerpoint/2010/main" val="2440932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024380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488</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2022-01-11T11:17:24Z</dcterms:modified>
</cp:coreProperties>
</file>