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299" r:id="rId5"/>
    <p:sldId id="31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2/23/2022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2/23/2022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2/23/2022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2/23/2022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2/23/2022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2/23/2022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2/23/2022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Nazanin" panose="00000400000000000000" pitchFamily="2" charset="-78"/>
              </a:rPr>
              <a:t>بررسی جامع نقش فناوری های پیشرفته در بیمارستان هوشمند مبتنی بر 5</a:t>
            </a:r>
            <a:r>
              <a:rPr lang="en-US" sz="2800" b="1" dirty="0">
                <a:cs typeface="B Nazanin" panose="00000400000000000000" pitchFamily="2" charset="-78"/>
              </a:rPr>
              <a:t>G</a:t>
            </a:r>
            <a:endParaRPr lang="fa-IR" sz="2800" b="1" dirty="0">
              <a:cs typeface="B Nazanin" panose="00000400000000000000" pitchFamily="2" charset="-78"/>
            </a:endParaRP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گسترش نوآوری </a:t>
            </a:r>
            <a:r>
              <a:rPr lang="en-US" sz="2000" dirty="0" smtClean="0">
                <a:cs typeface="B Nazanin" panose="00000400000000000000" pitchFamily="2" charset="-78"/>
              </a:rPr>
              <a:t>5G</a:t>
            </a:r>
            <a:r>
              <a:rPr lang="fa-IR" sz="2000" dirty="0" smtClean="0">
                <a:cs typeface="B Nazanin" panose="00000400000000000000" pitchFamily="2" charset="-78"/>
              </a:rPr>
              <a:t> به </a:t>
            </a:r>
            <a:r>
              <a:rPr lang="fa-IR" sz="2000" dirty="0">
                <a:cs typeface="B Nazanin" panose="00000400000000000000" pitchFamily="2" charset="-78"/>
              </a:rPr>
              <a:t>شدت در حال افزایش است و در حال حاضر، استاندارد تلفن سلولی در بسیاری از جوامع شهری مهم در حال شکل گیری است. </a:t>
            </a:r>
            <a:r>
              <a:rPr lang="en-US" sz="2000" dirty="0" smtClean="0">
                <a:cs typeface="B Nazanin" panose="00000400000000000000" pitchFamily="2" charset="-78"/>
              </a:rPr>
              <a:t>5G</a:t>
            </a:r>
            <a:r>
              <a:rPr lang="fa-IR" sz="2000" dirty="0" smtClean="0">
                <a:cs typeface="B Nazanin" panose="00000400000000000000" pitchFamily="2" charset="-78"/>
              </a:rPr>
              <a:t> زمانی </a:t>
            </a:r>
            <a:r>
              <a:rPr lang="fa-IR" sz="2000" dirty="0">
                <a:cs typeface="B Nazanin" panose="00000400000000000000" pitchFamily="2" charset="-78"/>
              </a:rPr>
              <a:t>که بعنوان یکی از ویژگی های روش پردازش لبه عمل می کند، اولویت هایی کلیدی مانند تاخیر کم، سرعت زیاد، و قابلیت اطمینان را در نظر می گیرد. به زودی، </a:t>
            </a:r>
            <a:r>
              <a:rPr lang="en-US" sz="2000" dirty="0" smtClean="0">
                <a:cs typeface="B Nazanin" panose="00000400000000000000" pitchFamily="2" charset="-78"/>
              </a:rPr>
              <a:t>5G</a:t>
            </a:r>
            <a:r>
              <a:rPr lang="fa-IR" sz="2000" dirty="0" smtClean="0">
                <a:cs typeface="B Nazanin" panose="00000400000000000000" pitchFamily="2" charset="-78"/>
              </a:rPr>
              <a:t> به </a:t>
            </a:r>
            <a:r>
              <a:rPr lang="fa-IR" sz="2000" dirty="0">
                <a:cs typeface="B Nazanin" panose="00000400000000000000" pitchFamily="2" charset="-78"/>
              </a:rPr>
              <a:t>اندازه وای فای و اترنت مورد استفاده قرار می گیرد. </a:t>
            </a:r>
            <a:r>
              <a:rPr lang="en-US" sz="2000" dirty="0" smtClean="0">
                <a:cs typeface="B Nazanin" panose="00000400000000000000" pitchFamily="2" charset="-78"/>
              </a:rPr>
              <a:t>5G</a:t>
            </a:r>
            <a:r>
              <a:rPr lang="fa-IR" sz="2000" dirty="0" smtClean="0">
                <a:cs typeface="B Nazanin" panose="00000400000000000000" pitchFamily="2" charset="-78"/>
              </a:rPr>
              <a:t> در </a:t>
            </a:r>
            <a:r>
              <a:rPr lang="fa-IR" sz="2000" dirty="0">
                <a:cs typeface="B Nazanin" panose="00000400000000000000" pitchFamily="2" charset="-78"/>
              </a:rPr>
              <a:t>دراز مدت می تواند نحوه ارتباط کارکنان و بیماران بیمه اجتماعی را تغییر دهد. بیکاری کمتر و تبادل های فوق جامد با اصول و مهندسی سیستم های </a:t>
            </a:r>
            <a:r>
              <a:rPr lang="en-US" sz="2000" dirty="0" smtClean="0">
                <a:cs typeface="B Nazanin" panose="00000400000000000000" pitchFamily="2" charset="-78"/>
              </a:rPr>
              <a:t>5G</a:t>
            </a:r>
            <a:r>
              <a:rPr lang="fa-IR" sz="2000" dirty="0" smtClean="0">
                <a:cs typeface="B Nazanin" panose="00000400000000000000" pitchFamily="2" charset="-78"/>
              </a:rPr>
              <a:t> همراه </a:t>
            </a:r>
            <a:r>
              <a:rPr lang="fa-IR" sz="2000" dirty="0">
                <a:cs typeface="B Nazanin" panose="00000400000000000000" pitchFamily="2" charset="-78"/>
              </a:rPr>
              <a:t>با سایر نوآوری مرتبط دیگر </a:t>
            </a:r>
            <a:r>
              <a:rPr lang="en-US" sz="2000" dirty="0" smtClean="0">
                <a:cs typeface="B Nazanin" panose="00000400000000000000" pitchFamily="2" charset="-78"/>
              </a:rPr>
              <a:t>5G</a:t>
            </a:r>
            <a:r>
              <a:rPr lang="en-US" sz="2000" dirty="0">
                <a:cs typeface="B Nazanin" panose="00000400000000000000" pitchFamily="2" charset="-78"/>
              </a:rPr>
              <a:t>، </a:t>
            </a:r>
            <a:r>
              <a:rPr lang="fa-IR" sz="2000" dirty="0">
                <a:cs typeface="B Nazanin" panose="00000400000000000000" pitchFamily="2" charset="-78"/>
              </a:rPr>
              <a:t>جزئیات مشخص تری از کسب اطلاعات بالینی را ارائه می دهند. دوره های کوتاهتر تخمین در طول حرکات منظم بیمار می توانند جهت هایی را نشان دهند که شناخت آنها زمان بیشتری طول می کشد و می توانند اطلاعات برجسته تری به چارچوب های هوش مصنوعی سلامتی و پزشکان برای توصیه واسطه های قبلی و بهبود نتایج بدهند.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1/17</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a:cs typeface="B Nazanin" panose="00000400000000000000" pitchFamily="2" charset="-78"/>
              </a:rPr>
              <a:t>یک بخش دیگر از </a:t>
            </a:r>
            <a:r>
              <a:rPr lang="en-US" sz="2000" dirty="0" smtClean="0">
                <a:cs typeface="B Nazanin" panose="00000400000000000000" pitchFamily="2" charset="-78"/>
              </a:rPr>
              <a:t>5G</a:t>
            </a:r>
            <a:r>
              <a:rPr lang="en-US" sz="2000" dirty="0">
                <a:cs typeface="B Nazanin" panose="00000400000000000000" pitchFamily="2" charset="-78"/>
              </a:rPr>
              <a:t>، </a:t>
            </a:r>
            <a:r>
              <a:rPr lang="fa-IR" sz="2000" dirty="0">
                <a:cs typeface="B Nazanin" panose="00000400000000000000" pitchFamily="2" charset="-78"/>
              </a:rPr>
              <a:t>تاثیر آن بر آماده سازی گجت های مجاور و ظرفیت آن هنگام بیکاری کمتر است. در نقطه ای که چارچوب های ثبت لبه بتوانند رندر را بر روی پردازنده های گرافیکی بزرگ پردازش کنند، تاثیر دارایی های گجت محدود می شود. روش های مختلف </a:t>
            </a:r>
            <a:r>
              <a:rPr lang="en-US" sz="2000" dirty="0" smtClean="0">
                <a:cs typeface="B Nazanin" panose="00000400000000000000" pitchFamily="2" charset="-78"/>
              </a:rPr>
              <a:t>5G</a:t>
            </a:r>
            <a:r>
              <a:rPr lang="fa-IR" sz="2000" dirty="0" smtClean="0">
                <a:cs typeface="B Nazanin" panose="00000400000000000000" pitchFamily="2" charset="-78"/>
              </a:rPr>
              <a:t> می </a:t>
            </a:r>
            <a:r>
              <a:rPr lang="fa-IR" sz="2000" dirty="0">
                <a:cs typeface="B Nazanin" panose="00000400000000000000" pitchFamily="2" charset="-78"/>
              </a:rPr>
              <a:t>توانند به سرویس های انسانی کمک کنند. اهداف کلیدی مطالعه پیش بینی شده به صورت زیر هستند:</a:t>
            </a:r>
          </a:p>
          <a:p>
            <a:pPr algn="just" rtl="1">
              <a:lnSpc>
                <a:spcPct val="150000"/>
              </a:lnSpc>
            </a:pPr>
            <a:r>
              <a:rPr lang="fa-IR" sz="2000" dirty="0" smtClean="0">
                <a:cs typeface="B Nazanin" panose="00000400000000000000" pitchFamily="2" charset="-78"/>
              </a:rPr>
              <a:t>• همکاری </a:t>
            </a:r>
            <a:r>
              <a:rPr lang="fa-IR" sz="2000" dirty="0">
                <a:cs typeface="B Nazanin" panose="00000400000000000000" pitchFamily="2" charset="-78"/>
              </a:rPr>
              <a:t>بین شبکه </a:t>
            </a:r>
            <a:r>
              <a:rPr lang="en-US" sz="2000" dirty="0" smtClean="0">
                <a:cs typeface="B Nazanin" panose="00000400000000000000" pitchFamily="2" charset="-78"/>
              </a:rPr>
              <a:t>5G</a:t>
            </a:r>
            <a:r>
              <a:rPr lang="fa-IR" sz="2000" dirty="0" smtClean="0">
                <a:cs typeface="B Nazanin" panose="00000400000000000000" pitchFamily="2" charset="-78"/>
              </a:rPr>
              <a:t> و </a:t>
            </a:r>
            <a:r>
              <a:rPr lang="fa-IR" sz="2000" dirty="0">
                <a:cs typeface="B Nazanin" panose="00000400000000000000" pitchFamily="2" charset="-78"/>
              </a:rPr>
              <a:t>شکل موج های پیشرفته نیاز کلیدی استقرار 5</a:t>
            </a:r>
            <a:r>
              <a:rPr lang="en-US" sz="2000" dirty="0">
                <a:cs typeface="B Nazanin" panose="00000400000000000000" pitchFamily="2" charset="-78"/>
              </a:rPr>
              <a:t>G </a:t>
            </a:r>
            <a:r>
              <a:rPr lang="fa-IR" sz="2000" dirty="0">
                <a:cs typeface="B Nazanin" panose="00000400000000000000" pitchFamily="2" charset="-78"/>
              </a:rPr>
              <a:t>در مراقبت های بهداشتی مدرن</a:t>
            </a:r>
          </a:p>
          <a:p>
            <a:pPr algn="just" rtl="1">
              <a:lnSpc>
                <a:spcPct val="150000"/>
              </a:lnSpc>
            </a:pPr>
            <a:r>
              <a:rPr lang="fa-IR" sz="2000" dirty="0" smtClean="0">
                <a:cs typeface="B Nazanin" panose="00000400000000000000" pitchFamily="2" charset="-78"/>
              </a:rPr>
              <a:t>• ارتقای </a:t>
            </a:r>
            <a:r>
              <a:rPr lang="fa-IR" sz="2000" dirty="0">
                <a:cs typeface="B Nazanin" panose="00000400000000000000" pitchFamily="2" charset="-78"/>
              </a:rPr>
              <a:t>عملکرد طیفی یک سیستم با ادغام شکل موج های </a:t>
            </a:r>
            <a:r>
              <a:rPr lang="en-US" sz="2000" dirty="0">
                <a:cs typeface="B Nazanin" panose="00000400000000000000" pitchFamily="2" charset="-78"/>
              </a:rPr>
              <a:t>UFMC، NOMA، FBMC</a:t>
            </a:r>
          </a:p>
          <a:p>
            <a:pPr algn="just" rtl="1">
              <a:lnSpc>
                <a:spcPct val="150000"/>
              </a:lnSpc>
            </a:pPr>
            <a:r>
              <a:rPr lang="en-US" sz="2000" dirty="0" smtClean="0">
                <a:cs typeface="B Nazanin" panose="00000400000000000000" pitchFamily="2" charset="-78"/>
              </a:rPr>
              <a:t>•</a:t>
            </a:r>
            <a:r>
              <a:rPr lang="fa-IR" sz="2000" dirty="0" smtClean="0">
                <a:cs typeface="B Nazanin" panose="00000400000000000000" pitchFamily="2" charset="-78"/>
              </a:rPr>
              <a:t> گسترش </a:t>
            </a:r>
            <a:r>
              <a:rPr lang="fa-IR" sz="2000" dirty="0">
                <a:cs typeface="B Nazanin" panose="00000400000000000000" pitchFamily="2" charset="-78"/>
              </a:rPr>
              <a:t>نظارت از راه دور سلامت با استفاده از </a:t>
            </a:r>
            <a:r>
              <a:rPr lang="en-US" sz="2000" dirty="0" smtClean="0">
                <a:cs typeface="B Nazanin" panose="00000400000000000000" pitchFamily="2" charset="-78"/>
              </a:rPr>
              <a:t>5G</a:t>
            </a:r>
            <a:r>
              <a:rPr lang="fa-IR" sz="2000" dirty="0" smtClean="0">
                <a:cs typeface="B Nazanin" panose="00000400000000000000" pitchFamily="2" charset="-78"/>
              </a:rPr>
              <a:t> و </a:t>
            </a:r>
            <a:r>
              <a:rPr lang="fa-IR" sz="2000" dirty="0">
                <a:cs typeface="B Nazanin" panose="00000400000000000000" pitchFamily="2" charset="-78"/>
              </a:rPr>
              <a:t>روش های مهندسی پیشرفته با توسعه و بهینه سازی مراقبت های بهداشتی مدرن</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2/17</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7021531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3/17</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مطالعات مرتبط</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مطالعات مرتبط</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1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نویسندگان درباره ایده کلینیک اشیای آینده (</a:t>
            </a:r>
            <a:r>
              <a:rPr lang="en-US" sz="2000" dirty="0">
                <a:cs typeface="B Nazanin" panose="00000400000000000000" pitchFamily="2" charset="-78"/>
              </a:rPr>
              <a:t>CTC</a:t>
            </a:r>
            <a:r>
              <a:rPr lang="fa-IR" sz="2000" dirty="0">
                <a:cs typeface="B Nazanin" panose="00000400000000000000" pitchFamily="2" charset="-78"/>
              </a:rPr>
              <a:t>) و ضرورت های دسترسی از راه دور صحبت می کنند. </a:t>
            </a:r>
            <a:r>
              <a:rPr lang="en-US" sz="2000" dirty="0">
                <a:cs typeface="B Nazanin" panose="00000400000000000000" pitchFamily="2" charset="-78"/>
              </a:rPr>
              <a:t>CTC</a:t>
            </a:r>
            <a:r>
              <a:rPr lang="fa-IR" sz="2000" dirty="0">
                <a:cs typeface="B Nazanin" panose="00000400000000000000" pitchFamily="2" charset="-78"/>
              </a:rPr>
              <a:t> برای بیشتر موارد از راه دور، بیماران مرتبط، متخصصان سرویس های پزشکی، حسگرها، کامپیوترهای شخصی و گجت های کلینیکی استفاده خواهد شد. یک سیستم از راه دور نوری-رادیویی برای برآورده کردن شرایط لازم موقعیت های سرویس انسانی آینده، ارتقای اجرا، امنیت، رفاه، حفاظت، و استفاده برد پیشنهاد می شود تا یک شبکه از راه دور مولد و برتر را برای </a:t>
            </a:r>
            <a:r>
              <a:rPr lang="en-US" sz="2000" dirty="0">
                <a:cs typeface="B Nazanin" panose="00000400000000000000" pitchFamily="2" charset="-78"/>
              </a:rPr>
              <a:t>CTC</a:t>
            </a:r>
            <a:r>
              <a:rPr lang="fa-IR" sz="2000" dirty="0">
                <a:cs typeface="B Nazanin" panose="00000400000000000000" pitchFamily="2" charset="-78"/>
              </a:rPr>
              <a:t> فراهم کند. ایده </a:t>
            </a:r>
            <a:r>
              <a:rPr lang="en-US" sz="2000" dirty="0">
                <a:cs typeface="B Nazanin" panose="00000400000000000000" pitchFamily="2" charset="-78"/>
              </a:rPr>
              <a:t>CTC</a:t>
            </a:r>
            <a:r>
              <a:rPr lang="fa-IR" sz="2000" dirty="0">
                <a:cs typeface="B Nazanin" panose="00000400000000000000" pitchFamily="2" charset="-78"/>
              </a:rPr>
              <a:t> مربوطه با استفاده نادرست سیستم های رادیویی نوری ترکیبی ارائه می شود. نویسندگان تصور می کنند که </a:t>
            </a:r>
            <a:r>
              <a:rPr lang="en-US" sz="2000" dirty="0">
                <a:cs typeface="B Nazanin" panose="00000400000000000000" pitchFamily="2" charset="-78"/>
              </a:rPr>
              <a:t>CTC</a:t>
            </a:r>
            <a:r>
              <a:rPr lang="fa-IR" sz="2000" dirty="0">
                <a:cs typeface="B Nazanin" panose="00000400000000000000" pitchFamily="2" charset="-78"/>
              </a:rPr>
              <a:t> شامل دستگاه های تخصصی مختلف و گذرگاه های رادیویی- نوری برای انتقال اطلاعات با استفاده از امواج رادیویی و نوری آشکار است. چارچوب نصف نصف متناظر نوری-رادیویی را می توان در یک سطح پایه در هر موقعیت </a:t>
            </a:r>
            <a:r>
              <a:rPr lang="en-US" sz="2000" dirty="0">
                <a:cs typeface="B Nazanin" panose="00000400000000000000" pitchFamily="2" charset="-78"/>
              </a:rPr>
              <a:t>CLT</a:t>
            </a:r>
            <a:r>
              <a:rPr lang="fa-IR" sz="2000" dirty="0">
                <a:cs typeface="B Nazanin" panose="00000400000000000000" pitchFamily="2" charset="-78"/>
              </a:rPr>
              <a:t> استفاده کرد.</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106185421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570</Words>
  <Application>Microsoft Office PowerPoint</Application>
  <PresentationFormat>On-screen Show (4:3)</PresentationFormat>
  <Paragraphs>42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2022-02-23T09:05:25Z</dcterms:modified>
</cp:coreProperties>
</file>