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 id="31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2/7/2022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2/7/2022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2/7/2022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2/7/2022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احراز هویت گروهی برای رایانش ابری-به-اشیاء: مرور و بهبود</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16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ar-DZ" sz="2000" dirty="0">
                <a:cs typeface="B Nazanin" panose="00000400000000000000" pitchFamily="2" charset="-78"/>
              </a:rPr>
              <a:t>گسترش دائمی</a:t>
            </a:r>
            <a:r>
              <a:rPr lang="fa-IR" sz="2000" dirty="0">
                <a:cs typeface="B Nazanin" panose="00000400000000000000" pitchFamily="2" charset="-78"/>
              </a:rPr>
              <a:t> اینترنت اشیاء (</a:t>
            </a:r>
            <a:r>
              <a:rPr lang="en-US" sz="2000" dirty="0" err="1">
                <a:cs typeface="B Nazanin" panose="00000400000000000000" pitchFamily="2" charset="-78"/>
              </a:rPr>
              <a:t>IoT</a:t>
            </a:r>
            <a:r>
              <a:rPr lang="fa-IR" sz="2000" dirty="0">
                <a:cs typeface="B Nazanin" panose="00000400000000000000" pitchFamily="2" charset="-78"/>
              </a:rPr>
              <a:t>) باعث افزایش هر چه بیشتر تعداد دستگاه های </a:t>
            </a:r>
            <a:r>
              <a:rPr lang="en-US" sz="2000" dirty="0" err="1">
                <a:cs typeface="B Nazanin" panose="00000400000000000000" pitchFamily="2" charset="-78"/>
              </a:rPr>
              <a:t>IoT</a:t>
            </a:r>
            <a:r>
              <a:rPr lang="fa-IR" sz="2000" dirty="0">
                <a:cs typeface="B Nazanin" panose="00000400000000000000" pitchFamily="2" charset="-78"/>
              </a:rPr>
              <a:t> متصل و کلان داده ها می شود. از آن جایی که دستگاه های </a:t>
            </a:r>
            <a:r>
              <a:rPr lang="en-US" sz="2000" dirty="0" err="1">
                <a:cs typeface="B Nazanin" panose="00000400000000000000" pitchFamily="2" charset="-78"/>
              </a:rPr>
              <a:t>IoT</a:t>
            </a:r>
            <a:r>
              <a:rPr lang="fa-IR" sz="2000" dirty="0">
                <a:cs typeface="B Nazanin" panose="00000400000000000000" pitchFamily="2" charset="-78"/>
              </a:rPr>
              <a:t> معمولا اطلاعات حساسی مانند اندازه گیری های فیزیکی و اطلاعات شخصی را جمع آوری می کنند، تهدیدهای مربوط به امنیت و حریم خصوصی یکی از نگرانی های عمده درباره گسترش وسیع اپلیکیشن های مربوط به آن ها است. ما در این مقاله مشکل احراز هویت را بررسی می کنیم. </a:t>
            </a:r>
            <a:endParaRPr lang="en-US" sz="2000" dirty="0">
              <a:cs typeface="B Nazanin" panose="00000400000000000000" pitchFamily="2" charset="-78"/>
            </a:endParaRPr>
          </a:p>
          <a:p>
            <a:pPr algn="just" rtl="1">
              <a:lnSpc>
                <a:spcPct val="150000"/>
              </a:lnSpc>
            </a:pPr>
            <a:r>
              <a:rPr lang="fa-IR" sz="2000" dirty="0">
                <a:cs typeface="B Nazanin" panose="00000400000000000000" pitchFamily="2" charset="-78"/>
              </a:rPr>
              <a:t>در طرح های احراز هویت گروهی (</a:t>
            </a:r>
            <a:r>
              <a:rPr lang="en-US" sz="2000" dirty="0">
                <a:cs typeface="B Nazanin" panose="00000400000000000000" pitchFamily="2" charset="-78"/>
              </a:rPr>
              <a:t>GAS</a:t>
            </a:r>
            <a:r>
              <a:rPr lang="fa-IR" sz="2000" dirty="0">
                <a:cs typeface="B Nazanin" panose="00000400000000000000" pitchFamily="2" charset="-78"/>
              </a:rPr>
              <a:t>) مجموعه ای از کاربرها یک گروه را شکل می دهند و یک مدیر گروه </a:t>
            </a:r>
            <a:r>
              <a:rPr lang="fa-IR" sz="2000" dirty="0" smtClean="0">
                <a:cs typeface="B Nazanin" panose="00000400000000000000" pitchFamily="2" charset="-78"/>
              </a:rPr>
              <a:t>وجود </a:t>
            </a:r>
            <a:r>
              <a:rPr lang="fa-IR" sz="2000" dirty="0">
                <a:cs typeface="B Nazanin" panose="00000400000000000000" pitchFamily="2" charset="-78"/>
              </a:rPr>
              <a:t>دارد، که مسئول توزیع کلیدهای خصوصی اولیه برای هر یک از اعضای گروه است. برای شروع جلسه گروه، کاربران از کلیدهای خصوصی خود استفاده می کنند تا یک پروتکل احراز هویت گروهی آغاز شود. در پایان </a:t>
            </a:r>
            <a:r>
              <a:rPr lang="en-US" sz="2000" dirty="0">
                <a:cs typeface="B Nazanin" panose="00000400000000000000" pitchFamily="2" charset="-78"/>
              </a:rPr>
              <a:t>GAS</a:t>
            </a:r>
            <a:r>
              <a:rPr lang="fa-IR" sz="2000" dirty="0">
                <a:cs typeface="B Nazanin" panose="00000400000000000000" pitchFamily="2" charset="-78"/>
              </a:rPr>
              <a:t>، اگر تمام کاربران قانونی بودند، می توانند متقابلا یکدیگر را احراز هویت کنند. </a:t>
            </a:r>
            <a:endParaRPr lang="en-US" sz="2000" dirty="0">
              <a:cs typeface="B Nazanin" panose="00000400000000000000" pitchFamily="2" charset="-78"/>
            </a:endParaRP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1/18</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en-US" sz="2000" dirty="0" err="1">
                <a:cs typeface="B Nazanin" panose="00000400000000000000" pitchFamily="2" charset="-78"/>
              </a:rPr>
              <a:t>Harn</a:t>
            </a:r>
            <a:r>
              <a:rPr lang="en-US" sz="2000" dirty="0">
                <a:cs typeface="B Nazanin" panose="00000400000000000000" pitchFamily="2" charset="-78"/>
              </a:rPr>
              <a:t> </a:t>
            </a:r>
            <a:r>
              <a:rPr lang="fa-IR" sz="2000" dirty="0">
                <a:cs typeface="B Nazanin" panose="00000400000000000000" pitchFamily="2" charset="-78"/>
              </a:rPr>
              <a:t> سه طرح </a:t>
            </a:r>
            <a:r>
              <a:rPr lang="en-US" sz="2000" dirty="0">
                <a:cs typeface="B Nazanin" panose="00000400000000000000" pitchFamily="2" charset="-78"/>
              </a:rPr>
              <a:t>GAS</a:t>
            </a:r>
            <a:r>
              <a:rPr lang="fa-IR" sz="2000" dirty="0">
                <a:cs typeface="B Nazanin" panose="00000400000000000000" pitchFamily="2" charset="-78"/>
              </a:rPr>
              <a:t>، شامل </a:t>
            </a:r>
            <a:r>
              <a:rPr lang="en-US" sz="2000" dirty="0">
                <a:cs typeface="B Nazanin" panose="00000400000000000000" pitchFamily="2" charset="-78"/>
              </a:rPr>
              <a:t>GAS</a:t>
            </a:r>
            <a:r>
              <a:rPr lang="fa-IR" sz="2000" dirty="0">
                <a:cs typeface="B Nazanin" panose="00000400000000000000" pitchFamily="2" charset="-78"/>
              </a:rPr>
              <a:t> در شبکه ارتباطی هم زمان،  </a:t>
            </a:r>
            <a:r>
              <a:rPr lang="en-US" sz="2000" dirty="0">
                <a:cs typeface="B Nazanin" panose="00000400000000000000" pitchFamily="2" charset="-78"/>
              </a:rPr>
              <a:t>GAS</a:t>
            </a:r>
            <a:r>
              <a:rPr lang="fa-IR" sz="2000" dirty="0">
                <a:cs typeface="B Nazanin" panose="00000400000000000000" pitchFamily="2" charset="-78"/>
              </a:rPr>
              <a:t> در شبکه غیر هم زمان و </a:t>
            </a:r>
            <a:r>
              <a:rPr lang="en-US" sz="2000" dirty="0">
                <a:cs typeface="B Nazanin" panose="00000400000000000000" pitchFamily="2" charset="-78"/>
              </a:rPr>
              <a:t>GAS</a:t>
            </a:r>
            <a:r>
              <a:rPr lang="fa-IR" sz="2000" dirty="0">
                <a:cs typeface="B Nazanin" panose="00000400000000000000" pitchFamily="2" charset="-78"/>
              </a:rPr>
              <a:t> در شبکه غیر هم زمان امن، را براساس طرح اشتراک گذاری رمزیی </a:t>
            </a:r>
            <a:r>
              <a:rPr lang="en-US" sz="2000" dirty="0">
                <a:cs typeface="B Nazanin" panose="00000400000000000000" pitchFamily="2" charset="-78"/>
              </a:rPr>
              <a:t>Shamir</a:t>
            </a:r>
            <a:r>
              <a:rPr lang="fa-IR" sz="2000" dirty="0">
                <a:cs typeface="B Nazanin" panose="00000400000000000000" pitchFamily="2" charset="-78"/>
              </a:rPr>
              <a:t> پیشنهاد داد. </a:t>
            </a:r>
            <a:endParaRPr lang="en-US" sz="2000" dirty="0">
              <a:cs typeface="B Nazanin" panose="00000400000000000000" pitchFamily="2" charset="-78"/>
            </a:endParaRPr>
          </a:p>
          <a:p>
            <a:pPr algn="just" rtl="1">
              <a:lnSpc>
                <a:spcPct val="150000"/>
              </a:lnSpc>
            </a:pPr>
            <a:r>
              <a:rPr lang="en-US" sz="2000" dirty="0" err="1">
                <a:cs typeface="B Nazanin" panose="00000400000000000000" pitchFamily="2" charset="-78"/>
              </a:rPr>
              <a:t>Chien</a:t>
            </a:r>
            <a:r>
              <a:rPr lang="en-US" sz="2000" dirty="0">
                <a:cs typeface="B Nazanin" panose="00000400000000000000" pitchFamily="2" charset="-78"/>
              </a:rPr>
              <a:t> </a:t>
            </a:r>
            <a:r>
              <a:rPr lang="fa-IR" sz="2000" dirty="0">
                <a:cs typeface="B Nazanin" panose="00000400000000000000" pitchFamily="2" charset="-78"/>
              </a:rPr>
              <a:t>اشاره کرد که نقطه ضعف </a:t>
            </a:r>
            <a:r>
              <a:rPr lang="en-US" sz="2000" dirty="0">
                <a:cs typeface="B Nazanin" panose="00000400000000000000" pitchFamily="2" charset="-78"/>
              </a:rPr>
              <a:t>GAS</a:t>
            </a:r>
            <a:r>
              <a:rPr lang="fa-IR" sz="2000" dirty="0">
                <a:cs typeface="B Nazanin" panose="00000400000000000000" pitchFamily="2" charset="-78"/>
              </a:rPr>
              <a:t> غیر هم زمان</a:t>
            </a:r>
            <a:r>
              <a:rPr lang="en-US" sz="2000" dirty="0" err="1">
                <a:cs typeface="B Nazanin" panose="00000400000000000000" pitchFamily="2" charset="-78"/>
              </a:rPr>
              <a:t>Harn</a:t>
            </a:r>
            <a:r>
              <a:rPr lang="en-US" sz="2000" dirty="0">
                <a:cs typeface="B Nazanin" panose="00000400000000000000" pitchFamily="2" charset="-78"/>
              </a:rPr>
              <a:t> </a:t>
            </a:r>
            <a:r>
              <a:rPr lang="fa-IR" sz="2000" dirty="0">
                <a:cs typeface="B Nazanin" panose="00000400000000000000" pitchFamily="2" charset="-78"/>
              </a:rPr>
              <a:t>، برای احراز هویت های چندتایی، این است که اگر یک مهاجم برای آزمایش های چندتایی به احراز هویت گروهی بپیوندد، پس او می تواند کلیدهای خصوصی کاربران قانونی را دریافت کند و بنابراین حمله جعل هویت را شروع کند. سپس </a:t>
            </a:r>
            <a:r>
              <a:rPr lang="en-US" sz="2000" dirty="0" err="1">
                <a:cs typeface="B Nazanin" panose="00000400000000000000" pitchFamily="2" charset="-78"/>
              </a:rPr>
              <a:t>Chien</a:t>
            </a:r>
            <a:r>
              <a:rPr lang="fa-IR" sz="2000" dirty="0">
                <a:cs typeface="B Nazanin" panose="00000400000000000000" pitchFamily="2" charset="-78"/>
              </a:rPr>
              <a:t> با استفاده از اشتراک گذاری رمزی </a:t>
            </a:r>
            <a:r>
              <a:rPr lang="en-US" sz="2000" dirty="0">
                <a:cs typeface="B Nazanin" panose="00000400000000000000" pitchFamily="2" charset="-78"/>
              </a:rPr>
              <a:t>Shamir</a:t>
            </a:r>
            <a:r>
              <a:rPr lang="fa-IR" sz="2000" dirty="0">
                <a:cs typeface="B Nazanin" panose="00000400000000000000" pitchFamily="2" charset="-78"/>
              </a:rPr>
              <a:t>، رمزنگاری منحنی بیضوی (</a:t>
            </a:r>
            <a:r>
              <a:rPr lang="en-US" sz="2000" dirty="0">
                <a:cs typeface="B Nazanin" panose="00000400000000000000" pitchFamily="2" charset="-78"/>
              </a:rPr>
              <a:t>ECC</a:t>
            </a:r>
            <a:r>
              <a:rPr lang="fa-IR" sz="2000" dirty="0">
                <a:cs typeface="B Nazanin" panose="00000400000000000000" pitchFamily="2" charset="-78"/>
              </a:rPr>
              <a:t>) و رمزنگاری مبتنی بر جفت سازی، یک طرح احراز هویت گروهی را پیشنهاد داد و ادعا کرد که طرح او برای احراز هویت های چندتایی و آزمایش های چندتایی امن است.</a:t>
            </a:r>
            <a:endParaRPr lang="en-US"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2/18</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37529725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b="1" dirty="0">
                <a:cs typeface="B Nazanin" panose="00000400000000000000" pitchFamily="2" charset="-78"/>
              </a:rPr>
              <a:t>نوآوری های ما:</a:t>
            </a:r>
            <a:endParaRPr lang="en-US" sz="2000" b="1" dirty="0">
              <a:cs typeface="B Nazanin" panose="00000400000000000000" pitchFamily="2" charset="-78"/>
            </a:endParaRPr>
          </a:p>
          <a:p>
            <a:pPr lvl="0" algn="just" rtl="1">
              <a:lnSpc>
                <a:spcPct val="150000"/>
              </a:lnSpc>
            </a:pPr>
            <a:r>
              <a:rPr lang="fa-IR" sz="2000" dirty="0">
                <a:cs typeface="B Nazanin" panose="00000400000000000000" pitchFamily="2" charset="-78"/>
              </a:rPr>
              <a:t>پی بردن به ناامن بودن </a:t>
            </a:r>
            <a:r>
              <a:rPr lang="en-US" sz="2000" dirty="0">
                <a:cs typeface="B Nazanin" panose="00000400000000000000" pitchFamily="2" charset="-78"/>
              </a:rPr>
              <a:t>GAS</a:t>
            </a:r>
            <a:r>
              <a:rPr lang="fa-IR" sz="2000" dirty="0">
                <a:cs typeface="B Nazanin" panose="00000400000000000000" pitchFamily="2" charset="-78"/>
              </a:rPr>
              <a:t> ارائه شده توسط </a:t>
            </a:r>
            <a:r>
              <a:rPr lang="en-US" sz="2000" dirty="0" err="1" smtClean="0">
                <a:cs typeface="B Nazanin" panose="00000400000000000000" pitchFamily="2" charset="-78"/>
              </a:rPr>
              <a:t>Chien</a:t>
            </a:r>
            <a:r>
              <a:rPr lang="fa-IR" sz="2000" dirty="0" smtClean="0">
                <a:cs typeface="B Nazanin" panose="00000400000000000000" pitchFamily="2" charset="-78"/>
              </a:rPr>
              <a:t> در </a:t>
            </a:r>
            <a:r>
              <a:rPr lang="fa-IR" sz="2000" dirty="0">
                <a:cs typeface="B Nazanin" panose="00000400000000000000" pitchFamily="2" charset="-78"/>
              </a:rPr>
              <a:t>حمله جعل هویت، با ترتیب دادن یک حمله جعل هویت علیه این طرح و همچنین پی بردن به آسیب پذیری برخی طرح های دیگر احراز هویت گروهی مبتنی بر اشتراک گذاری رمزی.</a:t>
            </a:r>
            <a:endParaRPr lang="en-US" sz="2000" dirty="0">
              <a:cs typeface="B Nazanin" panose="00000400000000000000" pitchFamily="2" charset="-78"/>
            </a:endParaRPr>
          </a:p>
          <a:p>
            <a:pPr lvl="0" algn="just" rtl="1">
              <a:lnSpc>
                <a:spcPct val="150000"/>
              </a:lnSpc>
            </a:pPr>
            <a:r>
              <a:rPr lang="fa-IR" sz="2000" dirty="0">
                <a:cs typeface="B Nazanin" panose="00000400000000000000" pitchFamily="2" charset="-78"/>
              </a:rPr>
              <a:t>پیشنهاد سه روش برای بهبود </a:t>
            </a:r>
            <a:r>
              <a:rPr lang="en-US" sz="2000" dirty="0" smtClean="0">
                <a:cs typeface="B Nazanin" panose="00000400000000000000" pitchFamily="2" charset="-78"/>
              </a:rPr>
              <a:t>GAS</a:t>
            </a:r>
            <a:r>
              <a:rPr lang="fa-IR" sz="2000" dirty="0" smtClean="0">
                <a:cs typeface="B Nazanin" panose="00000400000000000000" pitchFamily="2" charset="-78"/>
              </a:rPr>
              <a:t> و </a:t>
            </a:r>
            <a:r>
              <a:rPr lang="fa-IR" sz="2000" dirty="0">
                <a:cs typeface="B Nazanin" panose="00000400000000000000" pitchFamily="2" charset="-78"/>
              </a:rPr>
              <a:t>افزایش امنیت طرح های احراز هویت گروهی مبتنی بر اشتراک گذاری رمزی در برابر حمله جعل هویت. </a:t>
            </a:r>
            <a:endParaRPr lang="fa-IR" sz="2000" dirty="0" smtClean="0">
              <a:cs typeface="B Nazanin" panose="00000400000000000000" pitchFamily="2" charset="-78"/>
            </a:endParaRPr>
          </a:p>
          <a:p>
            <a:pPr lvl="0" algn="just" rtl="1">
              <a:lnSpc>
                <a:spcPct val="150000"/>
              </a:lnSpc>
            </a:pPr>
            <a:r>
              <a:rPr lang="fa-IR" sz="2000" dirty="0">
                <a:cs typeface="B Nazanin" panose="00000400000000000000" pitchFamily="2" charset="-78"/>
              </a:rPr>
              <a:t>جدول </a:t>
            </a:r>
            <a:r>
              <a:rPr lang="fa-IR" sz="2000" dirty="0" smtClean="0">
                <a:cs typeface="B Nazanin" panose="00000400000000000000" pitchFamily="2" charset="-78"/>
              </a:rPr>
              <a:t>اسلاید بعدی </a:t>
            </a:r>
            <a:r>
              <a:rPr lang="fa-IR" sz="2000" dirty="0">
                <a:cs typeface="B Nazanin" panose="00000400000000000000" pitchFamily="2" charset="-78"/>
              </a:rPr>
              <a:t>نشانه گذاری های این مقاله و توضیح آن ها را نشان می دهد.</a:t>
            </a:r>
            <a:endParaRPr lang="en-US"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3/18</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62970502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3420269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485</Words>
  <Application>Microsoft Office PowerPoint</Application>
  <PresentationFormat>On-screen Show (4:3)</PresentationFormat>
  <Paragraphs>41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2022-02-07T17:15:33Z</dcterms:modified>
</cp:coreProperties>
</file>