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305" r:id="rId4"/>
    <p:sldId id="306" r:id="rId5"/>
    <p:sldId id="30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88" d="100"/>
          <a:sy n="88" d="100"/>
        </p:scale>
        <p:origin x="758" y="53"/>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2/12/2022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2/12/2022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2/12/2022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2/12/2022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2/12/2022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2/12/2022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2/12/2022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2/12/2022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800" b="1" dirty="0">
                <a:cs typeface="B Nazanin" panose="00000400000000000000" pitchFamily="2" charset="-78"/>
              </a:rPr>
              <a:t>سنتز یکجای دی هیدروپیریمیدین ها از طریق کاتالیز سازگار با محیط مشتقات فسفر</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000" dirty="0" smtClean="0">
                <a:solidFill>
                  <a:schemeClr val="bg1"/>
                </a:solidFill>
                <a:cs typeface="B Nazanin" panose="00000400000000000000" pitchFamily="2" charset="-78"/>
              </a:rPr>
              <a:t>فصل اول</a:t>
            </a:r>
            <a:endParaRPr lang="en-US" sz="2000" dirty="0">
              <a:solidFill>
                <a:schemeClr val="bg1"/>
              </a:solidFill>
              <a:cs typeface="B Nazanin" panose="00000400000000000000" pitchFamily="2" charset="-78"/>
            </a:endParaRPr>
          </a:p>
        </p:txBody>
      </p:sp>
      <p:sp>
        <p:nvSpPr>
          <p:cNvPr id="34" name="Rounded Rectangle 33"/>
          <p:cNvSpPr/>
          <p:nvPr/>
        </p:nvSpPr>
        <p:spPr>
          <a:xfrm>
            <a:off x="1980107" y="639318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4603144" y="639318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1/16</a:t>
            </a:r>
            <a:endParaRPr lang="en-US" sz="2400"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184264" y="6402278"/>
            <a:ext cx="280416" cy="243840"/>
          </a:xfrm>
          <a:prstGeom prst="roundRect">
            <a:avLst/>
          </a:prstGeom>
          <a:scene3d>
            <a:camera prst="orthographicFront"/>
            <a:lightRig rig="threePt" dir="t"/>
          </a:scene3d>
          <a:sp3d>
            <a:bevel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5" name="TextBox 14"/>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مقدمه</a:t>
            </a: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smtClean="0">
                <a:cs typeface="B Nazanin" panose="00000400000000000000" pitchFamily="2" charset="-78"/>
              </a:rPr>
              <a:t>3 و 4-دی‌هیدروپیریمیدین</a:t>
            </a:r>
            <a:r>
              <a:rPr lang="en-US" sz="2000" dirty="0" smtClean="0">
                <a:cs typeface="B Nazanin" panose="00000400000000000000" pitchFamily="2" charset="-78"/>
              </a:rPr>
              <a:t>2</a:t>
            </a:r>
            <a:r>
              <a:rPr lang="fa-IR" sz="2000" dirty="0" smtClean="0">
                <a:cs typeface="B Nazanin" panose="00000400000000000000" pitchFamily="2" charset="-78"/>
              </a:rPr>
              <a:t>(</a:t>
            </a:r>
            <a:r>
              <a:rPr lang="en-US" sz="2000" dirty="0" smtClean="0">
                <a:cs typeface="B Nazanin" panose="00000400000000000000" pitchFamily="2" charset="-78"/>
              </a:rPr>
              <a:t>(1-H1</a:t>
            </a:r>
            <a:r>
              <a:rPr lang="fa-IR" sz="2000" dirty="0" smtClean="0">
                <a:cs typeface="B Nazanin" panose="00000400000000000000" pitchFamily="2" charset="-78"/>
              </a:rPr>
              <a:t> </a:t>
            </a:r>
            <a:r>
              <a:rPr lang="en-US" sz="2000" dirty="0">
                <a:cs typeface="B Nazanin" panose="00000400000000000000" pitchFamily="2" charset="-78"/>
              </a:rPr>
              <a:t>(DHPM)</a:t>
            </a:r>
            <a:r>
              <a:rPr lang="fa-IR" sz="2000" dirty="0" smtClean="0">
                <a:cs typeface="B Nazanin" panose="00000400000000000000" pitchFamily="2" charset="-78"/>
              </a:rPr>
              <a:t> به </a:t>
            </a:r>
            <a:r>
              <a:rPr lang="fa-IR" sz="2000" dirty="0">
                <a:cs typeface="B Nazanin" panose="00000400000000000000" pitchFamily="2" charset="-78"/>
              </a:rPr>
              <a:t>دلیل فعالیت‌های مختلف دارویی آن، ماده‌ای بسیار جالب توجه بوده و در بسیاری از داروهای منتخب از قبیل بازدارنده‌ها یافت شده است</a:t>
            </a:r>
            <a:r>
              <a:rPr lang="fa-IR" sz="2000" dirty="0" smtClean="0">
                <a:cs typeface="B Nazanin" panose="00000400000000000000" pitchFamily="2" charset="-78"/>
              </a:rPr>
              <a:t>.</a:t>
            </a:r>
          </a:p>
          <a:p>
            <a:pPr algn="just" rtl="1">
              <a:lnSpc>
                <a:spcPct val="150000"/>
              </a:lnSpc>
            </a:pPr>
            <a:endParaRPr lang="fa-IR" sz="2000" dirty="0">
              <a:cs typeface="B Nazanin" panose="00000400000000000000" pitchFamily="2" charset="-78"/>
            </a:endParaRPr>
          </a:p>
          <a:p>
            <a:pPr algn="just" rtl="1">
              <a:lnSpc>
                <a:spcPct val="150000"/>
              </a:lnSpc>
            </a:pPr>
            <a:endParaRPr lang="fa-IR" sz="2000" dirty="0" smtClean="0">
              <a:cs typeface="B Nazanin" panose="00000400000000000000" pitchFamily="2" charset="-78"/>
            </a:endParaRPr>
          </a:p>
          <a:p>
            <a:pPr algn="just" rtl="1">
              <a:lnSpc>
                <a:spcPct val="150000"/>
              </a:lnSpc>
            </a:pPr>
            <a:endParaRPr lang="fa-IR" sz="2000" dirty="0">
              <a:cs typeface="B Nazanin" panose="00000400000000000000" pitchFamily="2" charset="-78"/>
            </a:endParaRPr>
          </a:p>
          <a:p>
            <a:pPr algn="just" rtl="1">
              <a:lnSpc>
                <a:spcPct val="150000"/>
              </a:lnSpc>
            </a:pPr>
            <a:endParaRPr lang="fa-IR" sz="2000" dirty="0" smtClean="0">
              <a:cs typeface="B Nazanin" panose="00000400000000000000" pitchFamily="2" charset="-78"/>
            </a:endParaRPr>
          </a:p>
          <a:p>
            <a:pPr algn="just" rtl="1">
              <a:lnSpc>
                <a:spcPct val="150000"/>
              </a:lnSpc>
            </a:pPr>
            <a:endParaRPr lang="fa-IR" sz="2000" dirty="0">
              <a:cs typeface="B Nazanin" panose="00000400000000000000" pitchFamily="2" charset="-78"/>
            </a:endParaRPr>
          </a:p>
          <a:p>
            <a:pPr algn="just" rtl="1">
              <a:lnSpc>
                <a:spcPct val="150000"/>
              </a:lnSpc>
            </a:pPr>
            <a:endParaRPr lang="fa-IR" sz="2000" dirty="0" smtClean="0">
              <a:cs typeface="B Nazanin" panose="00000400000000000000" pitchFamily="2" charset="-78"/>
            </a:endParaRPr>
          </a:p>
          <a:p>
            <a:pPr algn="ctr" rtl="1">
              <a:lnSpc>
                <a:spcPct val="150000"/>
              </a:lnSpc>
            </a:pPr>
            <a:r>
              <a:rPr lang="fa-IR" sz="2000" dirty="0">
                <a:cs typeface="B Nazanin" panose="00000400000000000000" pitchFamily="2" charset="-78"/>
              </a:rPr>
              <a:t>مثال‌هایی از </a:t>
            </a:r>
            <a:r>
              <a:rPr lang="en-US" sz="2000" dirty="0" smtClean="0">
                <a:cs typeface="B Nazanin" panose="00000400000000000000" pitchFamily="2" charset="-78"/>
              </a:rPr>
              <a:t>DHPM</a:t>
            </a:r>
            <a:r>
              <a:rPr lang="fa-IR" sz="2000" dirty="0" smtClean="0">
                <a:cs typeface="B Nazanin" panose="00000400000000000000" pitchFamily="2" charset="-78"/>
              </a:rPr>
              <a:t> های </a:t>
            </a:r>
            <a:r>
              <a:rPr lang="fa-IR" sz="2000" dirty="0">
                <a:cs typeface="B Nazanin" panose="00000400000000000000" pitchFamily="2" charset="-78"/>
              </a:rPr>
              <a:t>فعال از نظر دارویی.</a:t>
            </a:r>
            <a:endParaRPr lang="en-US" sz="2000" dirty="0">
              <a:cs typeface="B Nazanin" panose="00000400000000000000" pitchFamily="2" charset="-78"/>
            </a:endParaRPr>
          </a:p>
          <a:p>
            <a:pPr algn="just" rtl="1">
              <a:lnSpc>
                <a:spcPct val="150000"/>
              </a:lnSpc>
            </a:pPr>
            <a:endParaRPr lang="en-US" sz="2000" dirty="0" smtClean="0">
              <a:cs typeface="B Nazanin" panose="00000400000000000000" pitchFamily="2" charset="-78"/>
            </a:endParaRPr>
          </a:p>
          <a:p>
            <a:pPr algn="just" rtl="1">
              <a:lnSpc>
                <a:spcPct val="150000"/>
              </a:lnSpc>
            </a:pPr>
            <a:endParaRPr lang="fa-IR" sz="2000" dirty="0">
              <a:cs typeface="B Nazanin" panose="00000400000000000000" pitchFamily="2" charset="-78"/>
            </a:endParaRP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17" name="TextBox 16"/>
          <p:cNvSpPr txBox="1"/>
          <p:nvPr/>
        </p:nvSpPr>
        <p:spPr>
          <a:xfrm>
            <a:off x="475894" y="5999942"/>
            <a:ext cx="6915506" cy="400110"/>
          </a:xfrm>
          <a:prstGeom prst="rect">
            <a:avLst/>
          </a:prstGeom>
          <a:noFill/>
        </p:spPr>
        <p:txBody>
          <a:bodyPr wrap="square" rtlCol="0">
            <a:spAutoFit/>
          </a:bodyPr>
          <a:lstStyle/>
          <a:p>
            <a:pPr algn="r"/>
            <a:r>
              <a:rPr lang="fa-IR" sz="2000" b="1"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pic>
        <p:nvPicPr>
          <p:cNvPr id="18" name="Picture 17"/>
          <p:cNvPicPr/>
          <p:nvPr/>
        </p:nvPicPr>
        <p:blipFill rotWithShape="1">
          <a:blip r:embed="rId3"/>
          <a:srcRect l="21530" t="25013" r="32465" b="40397"/>
          <a:stretch/>
        </p:blipFill>
        <p:spPr bwMode="auto">
          <a:xfrm>
            <a:off x="1932874" y="2297788"/>
            <a:ext cx="5314950" cy="224663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000" dirty="0" smtClean="0">
                <a:solidFill>
                  <a:schemeClr val="bg1"/>
                </a:solidFill>
                <a:cs typeface="B Nazanin" panose="00000400000000000000" pitchFamily="2" charset="-78"/>
              </a:rPr>
              <a:t>فصل اول</a:t>
            </a:r>
            <a:endParaRPr lang="en-US" sz="2000" dirty="0">
              <a:solidFill>
                <a:schemeClr val="bg1"/>
              </a:solidFill>
              <a:cs typeface="B Nazanin" panose="00000400000000000000" pitchFamily="2" charset="-78"/>
            </a:endParaRPr>
          </a:p>
        </p:txBody>
      </p:sp>
      <p:sp>
        <p:nvSpPr>
          <p:cNvPr id="34" name="Rounded Rectangle 33"/>
          <p:cNvSpPr/>
          <p:nvPr/>
        </p:nvSpPr>
        <p:spPr>
          <a:xfrm>
            <a:off x="1980107" y="639318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4603144" y="639318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2/16</a:t>
            </a:r>
            <a:endParaRPr lang="en-US" sz="2400"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184264" y="6402278"/>
            <a:ext cx="280416" cy="243840"/>
          </a:xfrm>
          <a:prstGeom prst="roundRect">
            <a:avLst/>
          </a:prstGeom>
          <a:scene3d>
            <a:camera prst="orthographicFront"/>
            <a:lightRig rig="threePt" dir="t"/>
          </a:scene3d>
          <a:sp3d>
            <a:bevel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5" name="TextBox 14"/>
          <p:cNvSpPr txBox="1"/>
          <p:nvPr/>
        </p:nvSpPr>
        <p:spPr>
          <a:xfrm>
            <a:off x="460904" y="299805"/>
            <a:ext cx="8260466" cy="4825306"/>
          </a:xfrm>
          <a:prstGeom prst="rect">
            <a:avLst/>
          </a:prstGeom>
          <a:noFill/>
        </p:spPr>
        <p:txBody>
          <a:bodyPr wrap="square" rtlCol="0">
            <a:noAutofit/>
          </a:bodyPr>
          <a:lstStyle/>
          <a:p>
            <a:pPr algn="just" rtl="1">
              <a:lnSpc>
                <a:spcPct val="150000"/>
              </a:lnSpc>
            </a:pPr>
            <a:r>
              <a:rPr lang="fa-IR" sz="2000" dirty="0">
                <a:cs typeface="B Nazanin" panose="00000400000000000000" pitchFamily="2" charset="-78"/>
              </a:rPr>
              <a:t>راهی مستقیم برای تولید داربست </a:t>
            </a:r>
            <a:r>
              <a:rPr lang="en-US" sz="2000" dirty="0">
                <a:cs typeface="B Nazanin" panose="00000400000000000000" pitchFamily="2" charset="-78"/>
              </a:rPr>
              <a:t>DHPM، </a:t>
            </a:r>
            <a:r>
              <a:rPr lang="fa-IR" sz="2000" dirty="0">
                <a:cs typeface="B Nazanin" panose="00000400000000000000" pitchFamily="2" charset="-78"/>
              </a:rPr>
              <a:t>واکنش معروف بیگنلی است. این واکنش چند جزئی شامل یک تراکم حلقه‌ای یکجا اتیل استواستات، اوره و یک آلدهید آروماتیک است. این کار پیرو اصول سنتز تنوع گرا بوده و لذا برای تولید سریع سری‌های مشابه دارای تنوع ساختاری بسیار حین فرآیند کشف دارو، مفید است. شرایط معمول برای واکنش بیگنلی مبنی بر گرمایش طولانی ترکیب سه‌تایی واکنش دهنده‌ها تحت شرایط اسیدی برونستدی قوی هستند که البته شرایط دیگری نیز وجود دارند که صرفنظر از پیشرفت‌های غیر قابل انکار آن‌ها، باز هم موانعی از قبیل زمان‌های طولانی واکنش، دماهای بالا، استفاده از مواد شیمیایی خطرناک یا حلال‌های سمی، مقادیر بسیار بالای کاتالیزور‌های فلزات سنگین گران‌قیمت یا نشان دادن بازده‌های پایین محصول را بروز می‌دهد.</a:t>
            </a:r>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17" name="TextBox 16"/>
          <p:cNvSpPr txBox="1"/>
          <p:nvPr/>
        </p:nvSpPr>
        <p:spPr>
          <a:xfrm>
            <a:off x="475894" y="5999942"/>
            <a:ext cx="6915506" cy="400110"/>
          </a:xfrm>
          <a:prstGeom prst="rect">
            <a:avLst/>
          </a:prstGeom>
          <a:noFill/>
        </p:spPr>
        <p:txBody>
          <a:bodyPr wrap="square" rtlCol="0">
            <a:spAutoFit/>
          </a:bodyPr>
          <a:lstStyle/>
          <a:p>
            <a:pPr algn="r"/>
            <a:r>
              <a:rPr lang="fa-IR" sz="2000" b="1"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393690805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000" dirty="0" smtClean="0">
                <a:solidFill>
                  <a:schemeClr val="bg1"/>
                </a:solidFill>
                <a:cs typeface="B Nazanin" panose="00000400000000000000" pitchFamily="2" charset="-78"/>
              </a:rPr>
              <a:t>فصل اول</a:t>
            </a:r>
            <a:endParaRPr lang="en-US" sz="2000" dirty="0">
              <a:solidFill>
                <a:schemeClr val="bg1"/>
              </a:solidFill>
              <a:cs typeface="B Nazanin" panose="00000400000000000000" pitchFamily="2" charset="-78"/>
            </a:endParaRPr>
          </a:p>
        </p:txBody>
      </p:sp>
      <p:sp>
        <p:nvSpPr>
          <p:cNvPr id="34" name="Rounded Rectangle 33"/>
          <p:cNvSpPr/>
          <p:nvPr/>
        </p:nvSpPr>
        <p:spPr>
          <a:xfrm>
            <a:off x="1980107" y="639318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4603144" y="639318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3/16</a:t>
            </a:r>
            <a:endParaRPr lang="en-US" sz="2400"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184264" y="6402278"/>
            <a:ext cx="280416" cy="243840"/>
          </a:xfrm>
          <a:prstGeom prst="roundRect">
            <a:avLst/>
          </a:prstGeom>
          <a:scene3d>
            <a:camera prst="orthographicFront"/>
            <a:lightRig rig="threePt" dir="t"/>
          </a:scene3d>
          <a:sp3d>
            <a:bevel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5" name="TextBox 14"/>
          <p:cNvSpPr txBox="1"/>
          <p:nvPr/>
        </p:nvSpPr>
        <p:spPr>
          <a:xfrm>
            <a:off x="460904" y="299805"/>
            <a:ext cx="8260466" cy="4825306"/>
          </a:xfrm>
          <a:prstGeom prst="rect">
            <a:avLst/>
          </a:prstGeom>
          <a:noFill/>
        </p:spPr>
        <p:txBody>
          <a:bodyPr wrap="square" rtlCol="0">
            <a:noAutofit/>
          </a:bodyPr>
          <a:lstStyle/>
          <a:p>
            <a:pPr algn="just" rtl="1">
              <a:lnSpc>
                <a:spcPct val="150000"/>
              </a:lnSpc>
            </a:pPr>
            <a:r>
              <a:rPr lang="fa-IR" sz="2000" dirty="0">
                <a:cs typeface="B Nazanin" panose="00000400000000000000" pitchFamily="2" charset="-78"/>
              </a:rPr>
              <a:t>مشتقات فسفر به این دلیل که آن‌ها به طور گسترده‌ای از فسفات، یک منبع طبیعی تقریباً تمام نشدنی  هستند، توجه ویژه‌ای را به خود جلب کردند. بعلاوه اخیراً آن‌ها را به عنوان کاتالیزور‌هایی کارآمد در فرآیندهای شیمیایی آلی متعددی از قبیل هیدروسیلیلاسیون متقارن آلکن‌ها، یا تولید 5-هیدروکسی‌متیل‌فورفورال را پیشنهاد داده‌اند. بنابراین، در اینجا در ادامه مطالعات‌مان در چهت توسعه فرآیندهای سبز [29-34]، ما رونمایی از مشتقات فسفر برای کاتالیز واکنش بیگنلی و کاربرد آن‌ها برای تولید صفحه‌ای از </a:t>
            </a:r>
            <a:r>
              <a:rPr lang="en-US" sz="2000" dirty="0">
                <a:cs typeface="B Nazanin" panose="00000400000000000000" pitchFamily="2" charset="-78"/>
              </a:rPr>
              <a:t>DHPM </a:t>
            </a:r>
            <a:r>
              <a:rPr lang="fa-IR" sz="2000" dirty="0" smtClean="0">
                <a:cs typeface="B Nazanin" panose="00000400000000000000" pitchFamily="2" charset="-78"/>
              </a:rPr>
              <a:t> و </a:t>
            </a:r>
            <a:r>
              <a:rPr lang="fa-IR" sz="2000" dirty="0">
                <a:cs typeface="B Nazanin" panose="00000400000000000000" pitchFamily="2" charset="-78"/>
              </a:rPr>
              <a:t>هتروسیکل‌های مربوطه تحت شرایط سازگار با محیط گزارش شده است</a:t>
            </a:r>
            <a:r>
              <a:rPr lang="fa-IR" sz="2000" dirty="0" smtClean="0">
                <a:cs typeface="B Nazanin" panose="00000400000000000000" pitchFamily="2" charset="-78"/>
              </a:rPr>
              <a:t>.</a:t>
            </a:r>
          </a:p>
          <a:p>
            <a:pPr algn="just" rtl="1">
              <a:lnSpc>
                <a:spcPct val="150000"/>
              </a:lnSpc>
            </a:pPr>
            <a:endParaRPr lang="fa-IR" sz="2000" dirty="0">
              <a:effectLst>
                <a:outerShdw blurRad="38100" dist="38100" dir="2700000" algn="tl">
                  <a:srgbClr val="000000">
                    <a:alpha val="43137"/>
                  </a:srgbClr>
                </a:outerShdw>
              </a:effectLst>
              <a:cs typeface="B Nazanin" panose="00000400000000000000" pitchFamily="2" charset="-78"/>
            </a:endParaRPr>
          </a:p>
          <a:p>
            <a:pPr algn="ctr" rtl="1">
              <a:lnSpc>
                <a:spcPct val="150000"/>
              </a:lnSpc>
            </a:pPr>
            <a:r>
              <a:rPr lang="fa-IR" sz="2000" dirty="0">
                <a:cs typeface="B Nazanin" panose="00000400000000000000" pitchFamily="2" charset="-78"/>
              </a:rPr>
              <a:t>نمایش و بهینه سازی شرایط واکنش برای سنتز دی‌هیدروپیریمیدینون </a:t>
            </a:r>
            <a:r>
              <a:rPr lang="en-US" sz="2000" dirty="0">
                <a:cs typeface="B Nazanin" panose="00000400000000000000" pitchFamily="2" charset="-78"/>
              </a:rPr>
              <a:t>a</a:t>
            </a:r>
            <a:r>
              <a:rPr lang="fa-IR" sz="2000" dirty="0">
                <a:cs typeface="B Nazanin" panose="00000400000000000000" pitchFamily="2" charset="-78"/>
              </a:rPr>
              <a:t>1.</a:t>
            </a:r>
            <a:endParaRPr lang="en-US" sz="2000" dirty="0">
              <a:cs typeface="B Nazanin" panose="00000400000000000000" pitchFamily="2" charset="-78"/>
            </a:endParaRPr>
          </a:p>
          <a:p>
            <a:pPr algn="ctr" rtl="1">
              <a:lnSpc>
                <a:spcPct val="150000"/>
              </a:lnSpc>
            </a:pPr>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17" name="TextBox 16"/>
          <p:cNvSpPr txBox="1"/>
          <p:nvPr/>
        </p:nvSpPr>
        <p:spPr>
          <a:xfrm>
            <a:off x="475894" y="5999942"/>
            <a:ext cx="6915506" cy="400110"/>
          </a:xfrm>
          <a:prstGeom prst="rect">
            <a:avLst/>
          </a:prstGeom>
          <a:noFill/>
        </p:spPr>
        <p:txBody>
          <a:bodyPr wrap="square" rtlCol="0">
            <a:spAutoFit/>
          </a:bodyPr>
          <a:lstStyle/>
          <a:p>
            <a:pPr algn="r"/>
            <a:r>
              <a:rPr lang="fa-IR" sz="2000" b="1"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39532005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40831329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378</Words>
  <Application>Microsoft Office PowerPoint</Application>
  <PresentationFormat>On-screen Show (4:3)</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2022-02-12T09:10:36Z</dcterms:modified>
</cp:coreProperties>
</file>