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6" r:id="rId4"/>
    <p:sldId id="299" r:id="rId5"/>
    <p:sldId id="32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2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4/23/2022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4/23/2022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800" b="1" dirty="0">
                <a:cs typeface="B Nazanin" panose="00000400000000000000" pitchFamily="2" charset="-78"/>
              </a:rPr>
              <a:t>تأثیر گزارش های سلامت روان پزشکی قانونی بر تصمیم گیری درباره گناهکاری در هلند: یک رویکرد آزمایشی</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000" dirty="0" smtClean="0">
                <a:solidFill>
                  <a:schemeClr val="bg1"/>
                </a:solidFill>
                <a:cs typeface="B Nazanin" panose="00000400000000000000" pitchFamily="2" charset="-78"/>
              </a:rPr>
              <a:t>فصل اول</a:t>
            </a:r>
            <a:endParaRPr lang="en-US" sz="2000" dirty="0">
              <a:solidFill>
                <a:schemeClr val="bg1"/>
              </a:solidFill>
              <a:cs typeface="B Nazanin" panose="00000400000000000000" pitchFamily="2" charset="-78"/>
            </a:endParaRPr>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1/20</a:t>
            </a:r>
            <a:endParaRPr lang="en-US" sz="2400"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5" name="TextBox 4"/>
          <p:cNvSpPr txBox="1"/>
          <p:nvPr/>
        </p:nvSpPr>
        <p:spPr>
          <a:xfrm>
            <a:off x="475894" y="5999942"/>
            <a:ext cx="6915506" cy="369332"/>
          </a:xfrm>
          <a:prstGeom prst="rect">
            <a:avLst/>
          </a:prstGeom>
          <a:noFill/>
        </p:spPr>
        <p:txBody>
          <a:bodyPr wrap="square" rtlCol="0">
            <a:spAutoFit/>
          </a:bodyPr>
          <a:lstStyle/>
          <a:p>
            <a:pPr algn="r"/>
            <a:r>
              <a:rPr lang="fa-IR" b="1" dirty="0">
                <a:solidFill>
                  <a:schemeClr val="bg1"/>
                </a:solidFill>
                <a:cs typeface="B Nazanin" panose="00000400000000000000" pitchFamily="2" charset="-78"/>
              </a:rPr>
              <a:t>مقدمه</a:t>
            </a:r>
            <a:endParaRPr lang="en-US" b="1" dirty="0">
              <a:solidFill>
                <a:schemeClr val="bg1"/>
              </a:solidFill>
              <a:cs typeface="B Nazanin" panose="00000400000000000000" pitchFamily="2" charset="-78"/>
            </a:endParaRPr>
          </a:p>
        </p:txBody>
      </p:sp>
      <p:sp>
        <p:nvSpPr>
          <p:cNvPr id="15" name="Rounded Rectangle 14"/>
          <p:cNvSpPr/>
          <p:nvPr/>
        </p:nvSpPr>
        <p:spPr>
          <a:xfrm>
            <a:off x="3099019" y="6463784"/>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7" name="Rounded Rectangle 16"/>
          <p:cNvSpPr/>
          <p:nvPr/>
        </p:nvSpPr>
        <p:spPr>
          <a:xfrm>
            <a:off x="5772754" y="6465808"/>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8" name="Rounded Rectangle 17"/>
          <p:cNvSpPr/>
          <p:nvPr/>
        </p:nvSpPr>
        <p:spPr>
          <a:xfrm>
            <a:off x="8446489" y="6463784"/>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9" name="Rounded Rectangle 18"/>
          <p:cNvSpPr/>
          <p:nvPr/>
        </p:nvSpPr>
        <p:spPr>
          <a:xfrm>
            <a:off x="425284" y="6459235"/>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6" name="TextBox 15"/>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a:t>
            </a:r>
            <a:r>
              <a:rPr lang="fa-IR" sz="2500" b="1" dirty="0">
                <a:effectLst>
                  <a:outerShdw blurRad="38100" dist="38100" dir="2700000" algn="tl">
                    <a:srgbClr val="000000">
                      <a:alpha val="43137"/>
                    </a:srgbClr>
                  </a:outerShdw>
                </a:effectLst>
                <a:cs typeface="B Nazanin" panose="00000400000000000000" pitchFamily="2" charset="-78"/>
              </a:rPr>
              <a:t>مقدمه</a:t>
            </a:r>
            <a:endParaRPr lang="fa-IR" sz="2500" b="1" dirty="0" smtClean="0">
              <a:effectLst>
                <a:outerShdw blurRad="38100" dist="38100" dir="2700000" algn="tl">
                  <a:srgbClr val="000000">
                    <a:alpha val="43137"/>
                  </a:srgbClr>
                </a:outerShdw>
              </a:effectLst>
              <a:cs typeface="B Nazanin" panose="00000400000000000000" pitchFamily="2" charset="-78"/>
            </a:endParaRP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در هلند، در تقریباً 30 درصد از پرونده های کیفری جدی تر، یک گزارش سلامت روان پزشکی قانونی پیش دادگاهی (</a:t>
            </a:r>
            <a:r>
              <a:rPr lang="en-US" sz="2000" dirty="0" smtClean="0">
                <a:cs typeface="B Nazanin" panose="00000400000000000000" pitchFamily="2" charset="-78"/>
              </a:rPr>
              <a:t>FMHR</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درخواست می شود تا دادگاه آگاهی بیش تری پیدا کند. کارشناسان سلامت روان پزشکی قانونی ارزیابی می کنند که آیا یک اختلال روانی در زمان جرم وجود داشته یا خیر، آیا این اختلال بر رفتار و تصمیم گیری در زمان جرم تأثیر داشته یا خیر، و این که چگونه این اختلال ممکن است بر رفتار (کیفری) آینده تأثیر بگذارد. </a:t>
            </a:r>
          </a:p>
          <a:p>
            <a:pPr algn="just" rtl="1">
              <a:lnSpc>
                <a:spcPct val="150000"/>
              </a:lnSpc>
            </a:pPr>
            <a:r>
              <a:rPr lang="fa-IR" sz="2000" dirty="0">
                <a:cs typeface="B Nazanin" panose="00000400000000000000" pitchFamily="2" charset="-78"/>
              </a:rPr>
              <a:t>پرسش پژوهشی اصلی این مطالعه عبارت بود از این که تا چه میزان و به چه شیوه ای یک گزارش </a:t>
            </a:r>
            <a:r>
              <a:rPr lang="en-US" sz="2000" dirty="0" smtClean="0">
                <a:cs typeface="B Nazanin" panose="00000400000000000000" pitchFamily="2" charset="-78"/>
              </a:rPr>
              <a:t>FMHR</a:t>
            </a:r>
            <a:r>
              <a:rPr lang="fa-IR" sz="2000" dirty="0" smtClean="0">
                <a:cs typeface="B Nazanin" panose="00000400000000000000" pitchFamily="2" charset="-78"/>
              </a:rPr>
              <a:t> بر </a:t>
            </a:r>
            <a:r>
              <a:rPr lang="fa-IR" sz="2000" dirty="0">
                <a:cs typeface="B Nazanin" panose="00000400000000000000" pitchFamily="2" charset="-78"/>
              </a:rPr>
              <a:t>تصمیم ها پیرامون گناهکاری در هلند تأثیر می گذارد. بر </a:t>
            </a:r>
            <a:r>
              <a:rPr lang="fa-IR" sz="2000">
                <a:cs typeface="B Nazanin" panose="00000400000000000000" pitchFamily="2" charset="-78"/>
              </a:rPr>
              <a:t>پایه </a:t>
            </a:r>
            <a:r>
              <a:rPr lang="fa-IR" sz="2000" smtClean="0">
                <a:cs typeface="B Nazanin" panose="00000400000000000000" pitchFamily="2" charset="-78"/>
              </a:rPr>
              <a:t>این </a:t>
            </a:r>
            <a:r>
              <a:rPr lang="fa-IR" sz="2000" dirty="0">
                <a:cs typeface="B Nazanin" panose="00000400000000000000" pitchFamily="2" charset="-78"/>
              </a:rPr>
              <a:t>پرسش پژوهشی، نظریه، و پژوهش های پیشین محدود ما سه </a:t>
            </a:r>
            <a:r>
              <a:rPr lang="fa-IR" sz="2000">
                <a:cs typeface="B Nazanin" panose="00000400000000000000" pitchFamily="2" charset="-78"/>
              </a:rPr>
              <a:t>فرضیه </a:t>
            </a:r>
            <a:r>
              <a:rPr lang="fa-IR" sz="2000" smtClean="0">
                <a:cs typeface="B Nazanin" panose="00000400000000000000" pitchFamily="2" charset="-78"/>
              </a:rPr>
              <a:t>عمده </a:t>
            </a:r>
            <a:r>
              <a:rPr lang="fa-IR" sz="2000" dirty="0">
                <a:cs typeface="B Nazanin" panose="00000400000000000000" pitchFamily="2" charset="-78"/>
              </a:rPr>
              <a:t>را شناسایی کردیم که آزموده شدند:</a:t>
            </a:r>
          </a:p>
          <a:p>
            <a:pPr algn="r" rtl="1"/>
            <a:endParaRPr lang="fa-IR" sz="2000" b="1" dirty="0">
              <a:cs typeface="B Nazanin" panose="00000400000000000000" pitchFamily="2" charset="-78"/>
            </a:endParaRP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000" dirty="0" smtClean="0">
                <a:solidFill>
                  <a:schemeClr val="bg1"/>
                </a:solidFill>
                <a:cs typeface="B Nazanin" panose="00000400000000000000" pitchFamily="2" charset="-78"/>
              </a:rPr>
              <a:t>فصل اول</a:t>
            </a:r>
            <a:endParaRPr lang="en-US" sz="2000" dirty="0">
              <a:solidFill>
                <a:schemeClr val="bg1"/>
              </a:solidFill>
              <a:cs typeface="B Nazanin" panose="00000400000000000000" pitchFamily="2" charset="-78"/>
            </a:endParaRPr>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2/20</a:t>
            </a:r>
            <a:endParaRPr lang="en-US" sz="2400"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5" name="TextBox 4"/>
          <p:cNvSpPr txBox="1"/>
          <p:nvPr/>
        </p:nvSpPr>
        <p:spPr>
          <a:xfrm>
            <a:off x="475894" y="5999942"/>
            <a:ext cx="6915506" cy="369332"/>
          </a:xfrm>
          <a:prstGeom prst="rect">
            <a:avLst/>
          </a:prstGeom>
          <a:noFill/>
        </p:spPr>
        <p:txBody>
          <a:bodyPr wrap="square" rtlCol="0">
            <a:spAutoFit/>
          </a:bodyPr>
          <a:lstStyle/>
          <a:p>
            <a:pPr algn="r"/>
            <a:r>
              <a:rPr lang="fa-IR" b="1" dirty="0">
                <a:solidFill>
                  <a:schemeClr val="bg1"/>
                </a:solidFill>
                <a:cs typeface="B Nazanin" panose="00000400000000000000" pitchFamily="2" charset="-78"/>
              </a:rPr>
              <a:t>مقدمه</a:t>
            </a:r>
            <a:endParaRPr lang="en-US" b="1" dirty="0">
              <a:solidFill>
                <a:schemeClr val="bg1"/>
              </a:solidFill>
              <a:cs typeface="B Nazanin" panose="00000400000000000000" pitchFamily="2" charset="-78"/>
            </a:endParaRPr>
          </a:p>
        </p:txBody>
      </p:sp>
      <p:sp>
        <p:nvSpPr>
          <p:cNvPr id="15" name="Rounded Rectangle 14"/>
          <p:cNvSpPr/>
          <p:nvPr/>
        </p:nvSpPr>
        <p:spPr>
          <a:xfrm>
            <a:off x="3099019" y="6463784"/>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7" name="Rounded Rectangle 16"/>
          <p:cNvSpPr/>
          <p:nvPr/>
        </p:nvSpPr>
        <p:spPr>
          <a:xfrm>
            <a:off x="5772754" y="6465808"/>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8" name="Rounded Rectangle 17"/>
          <p:cNvSpPr/>
          <p:nvPr/>
        </p:nvSpPr>
        <p:spPr>
          <a:xfrm>
            <a:off x="8446489" y="6463784"/>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9" name="Rounded Rectangle 18"/>
          <p:cNvSpPr/>
          <p:nvPr/>
        </p:nvSpPr>
        <p:spPr>
          <a:xfrm>
            <a:off x="425284" y="6459235"/>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6" name="TextBox 15"/>
          <p:cNvSpPr txBox="1"/>
          <p:nvPr/>
        </p:nvSpPr>
        <p:spPr>
          <a:xfrm>
            <a:off x="460904" y="299805"/>
            <a:ext cx="8260466" cy="4825306"/>
          </a:xfrm>
          <a:prstGeom prst="rect">
            <a:avLst/>
          </a:prstGeom>
          <a:noFill/>
        </p:spPr>
        <p:txBody>
          <a:bodyPr wrap="square" rtlCol="0">
            <a:noAutofit/>
          </a:bodyPr>
          <a:lstStyle/>
          <a:p>
            <a:pPr algn="just" rtl="1">
              <a:lnSpc>
                <a:spcPct val="150000"/>
              </a:lnSpc>
            </a:pPr>
            <a:endParaRPr lang="fa-IR" sz="2000" dirty="0" smtClean="0">
              <a:cs typeface="B Nazanin" panose="00000400000000000000" pitchFamily="2" charset="-78"/>
            </a:endParaRPr>
          </a:p>
          <a:p>
            <a:pPr algn="just" rtl="1">
              <a:lnSpc>
                <a:spcPct val="150000"/>
              </a:lnSpc>
            </a:pPr>
            <a:r>
              <a:rPr lang="fa-IR" sz="2000" dirty="0" smtClean="0">
                <a:cs typeface="B Nazanin" panose="00000400000000000000" pitchFamily="2" charset="-78"/>
              </a:rPr>
              <a:t>1- وجود </a:t>
            </a:r>
            <a:r>
              <a:rPr lang="fa-IR" sz="2000" dirty="0">
                <a:cs typeface="B Nazanin" panose="00000400000000000000" pitchFamily="2" charset="-78"/>
              </a:rPr>
              <a:t>یک گزارش </a:t>
            </a:r>
            <a:r>
              <a:rPr lang="en-US" sz="2000" dirty="0" smtClean="0">
                <a:cs typeface="B Nazanin" panose="00000400000000000000" pitchFamily="2" charset="-78"/>
              </a:rPr>
              <a:t>FMHR</a:t>
            </a:r>
            <a:r>
              <a:rPr lang="fa-IR" sz="2000" dirty="0" smtClean="0">
                <a:cs typeface="B Nazanin" panose="00000400000000000000" pitchFamily="2" charset="-78"/>
              </a:rPr>
              <a:t> در </a:t>
            </a:r>
            <a:r>
              <a:rPr lang="fa-IR" sz="2000" dirty="0">
                <a:cs typeface="B Nazanin" panose="00000400000000000000" pitchFamily="2" charset="-78"/>
              </a:rPr>
              <a:t>یک پرونده با شواهد ضعیف و پیرامونی باعث افزایش ارزش برهان زایی شواهد موجود می شود و منجر به آرای گناهکاری بیش تری در مقایسه با زمانی که یک گزارش </a:t>
            </a:r>
            <a:r>
              <a:rPr lang="en-US" sz="2000" dirty="0" smtClean="0">
                <a:cs typeface="B Nazanin" panose="00000400000000000000" pitchFamily="2" charset="-78"/>
              </a:rPr>
              <a:t>FMHR</a:t>
            </a:r>
            <a:r>
              <a:rPr lang="fa-IR" sz="2000" dirty="0" smtClean="0">
                <a:cs typeface="B Nazanin" panose="00000400000000000000" pitchFamily="2" charset="-78"/>
              </a:rPr>
              <a:t> وجود </a:t>
            </a:r>
            <a:r>
              <a:rPr lang="fa-IR" sz="2000" dirty="0">
                <a:cs typeface="B Nazanin" panose="00000400000000000000" pitchFamily="2" charset="-78"/>
              </a:rPr>
              <a:t>ندارد، می شود.</a:t>
            </a:r>
          </a:p>
          <a:p>
            <a:pPr algn="just" rtl="1">
              <a:lnSpc>
                <a:spcPct val="150000"/>
              </a:lnSpc>
            </a:pPr>
            <a:r>
              <a:rPr lang="fa-IR" sz="2000" dirty="0" smtClean="0">
                <a:cs typeface="B Nazanin" panose="00000400000000000000" pitchFamily="2" charset="-78"/>
              </a:rPr>
              <a:t>2- وجود </a:t>
            </a:r>
            <a:r>
              <a:rPr lang="fa-IR" sz="2000" dirty="0">
                <a:cs typeface="B Nazanin" panose="00000400000000000000" pitchFamily="2" charset="-78"/>
              </a:rPr>
              <a:t>یک گزارش </a:t>
            </a:r>
            <a:r>
              <a:rPr lang="en-US" sz="2000" dirty="0" smtClean="0">
                <a:cs typeface="B Nazanin" panose="00000400000000000000" pitchFamily="2" charset="-78"/>
              </a:rPr>
              <a:t>FMHR</a:t>
            </a:r>
            <a:r>
              <a:rPr lang="fa-IR" sz="2000" dirty="0" smtClean="0">
                <a:cs typeface="B Nazanin" panose="00000400000000000000" pitchFamily="2" charset="-78"/>
              </a:rPr>
              <a:t> شامل </a:t>
            </a:r>
            <a:r>
              <a:rPr lang="fa-IR" sz="2000" dirty="0">
                <a:cs typeface="B Nazanin" panose="00000400000000000000" pitchFamily="2" charset="-78"/>
              </a:rPr>
              <a:t>یک اختلال (صرف نظر از سرشت آن) در یک پرونده با شواهد ضعیف و پیرامونی باعث افزایش ارزش برهان زایی شواهد موجود می شود و منجر به آرای گناهکاری بیش تری در مقایسه با زمانی که یک تشخیص اختلال در گزارش </a:t>
            </a:r>
            <a:r>
              <a:rPr lang="en-US" sz="2000" dirty="0" smtClean="0">
                <a:cs typeface="B Nazanin" panose="00000400000000000000" pitchFamily="2" charset="-78"/>
              </a:rPr>
              <a:t>FMHR</a:t>
            </a:r>
            <a:r>
              <a:rPr lang="fa-IR" sz="2000" dirty="0" smtClean="0">
                <a:cs typeface="B Nazanin" panose="00000400000000000000" pitchFamily="2" charset="-78"/>
              </a:rPr>
              <a:t> وجود </a:t>
            </a:r>
            <a:r>
              <a:rPr lang="fa-IR" sz="2000" dirty="0">
                <a:cs typeface="B Nazanin" panose="00000400000000000000" pitchFamily="2" charset="-78"/>
              </a:rPr>
              <a:t>ندارد، می شود.</a:t>
            </a:r>
          </a:p>
          <a:p>
            <a:pPr algn="just" rtl="1">
              <a:lnSpc>
                <a:spcPct val="150000"/>
              </a:lnSpc>
            </a:pPr>
            <a:r>
              <a:rPr lang="fa-IR" sz="2000" dirty="0" smtClean="0">
                <a:cs typeface="B Nazanin" panose="00000400000000000000" pitchFamily="2" charset="-78"/>
              </a:rPr>
              <a:t>3- تشخیص </a:t>
            </a:r>
            <a:r>
              <a:rPr lang="fa-IR" sz="2000" dirty="0">
                <a:cs typeface="B Nazanin" panose="00000400000000000000" pitchFamily="2" charset="-78"/>
              </a:rPr>
              <a:t>یک اختلال شخصیتی با خصوصیات ضداجتماعی باعث افزایش ارزش برهان زایی شواهد موجود می شود و منجر به آرای گناهکاری بیش تری در مقایسه با یک تشخیص اسکیزوفرنی می شود.</a:t>
            </a:r>
          </a:p>
        </p:txBody>
      </p:sp>
    </p:spTree>
    <p:extLst>
      <p:ext uri="{BB962C8B-B14F-4D97-AF65-F5344CB8AC3E}">
        <p14:creationId xmlns:p14="http://schemas.microsoft.com/office/powerpoint/2010/main" val="38861523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3/20</a:t>
            </a:r>
            <a:endParaRPr lang="en-US" sz="2400" dirty="0">
              <a:cs typeface="B Nazanin" panose="00000400000000000000" pitchFamily="2" charset="-78"/>
            </a:endParaRPr>
          </a:p>
        </p:txBody>
      </p:sp>
      <p:sp>
        <p:nvSpPr>
          <p:cNvPr id="16" name="Action Button: Back or Previous 15">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7" name="Action Button: Forward or Next 16">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0" name="Rounded Rectangle 39"/>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7782768" y="5962223"/>
            <a:ext cx="1140752"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000" dirty="0" smtClean="0">
                <a:solidFill>
                  <a:schemeClr val="bg1"/>
                </a:solidFill>
                <a:cs typeface="B Nazanin" panose="00000400000000000000" pitchFamily="2" charset="-78"/>
              </a:rPr>
              <a:t>فصل دوم</a:t>
            </a:r>
            <a:endParaRPr lang="en-US" sz="2000" dirty="0">
              <a:solidFill>
                <a:schemeClr val="bg1"/>
              </a:solidFill>
              <a:cs typeface="B Nazanin" panose="00000400000000000000" pitchFamily="2" charset="-78"/>
            </a:endParaRPr>
          </a:p>
        </p:txBody>
      </p:sp>
      <p:sp>
        <p:nvSpPr>
          <p:cNvPr id="48" name="TextBox 47"/>
          <p:cNvSpPr txBox="1"/>
          <p:nvPr/>
        </p:nvSpPr>
        <p:spPr>
          <a:xfrm>
            <a:off x="475894" y="5999942"/>
            <a:ext cx="6915506" cy="400110"/>
          </a:xfrm>
          <a:prstGeom prst="rect">
            <a:avLst/>
          </a:prstGeom>
          <a:noFill/>
        </p:spPr>
        <p:txBody>
          <a:bodyPr wrap="square" rtlCol="0">
            <a:spAutoFit/>
          </a:bodyPr>
          <a:lstStyle/>
          <a:p>
            <a:pPr algn="r"/>
            <a:r>
              <a:rPr lang="fa-IR" sz="2000" b="1" dirty="0">
                <a:solidFill>
                  <a:schemeClr val="bg1"/>
                </a:solidFill>
                <a:cs typeface="B Nazanin" panose="00000400000000000000" pitchFamily="2" charset="-78"/>
              </a:rPr>
              <a:t>روش</a:t>
            </a:r>
            <a:endParaRPr lang="en-US" sz="2000" b="1" dirty="0">
              <a:solidFill>
                <a:schemeClr val="bg1"/>
              </a:solidFill>
              <a:cs typeface="B Nazanin" panose="00000400000000000000" pitchFamily="2" charset="-78"/>
            </a:endParaRPr>
          </a:p>
        </p:txBody>
      </p:sp>
      <p:sp>
        <p:nvSpPr>
          <p:cNvPr id="15" name="Rounded Rectangle 14"/>
          <p:cNvSpPr/>
          <p:nvPr/>
        </p:nvSpPr>
        <p:spPr>
          <a:xfrm>
            <a:off x="3099019" y="6463784"/>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23" name="Rounded Rectangle 22"/>
          <p:cNvSpPr/>
          <p:nvPr/>
        </p:nvSpPr>
        <p:spPr>
          <a:xfrm>
            <a:off x="5772754" y="6465808"/>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25" name="Rounded Rectangle 24"/>
          <p:cNvSpPr/>
          <p:nvPr/>
        </p:nvSpPr>
        <p:spPr>
          <a:xfrm>
            <a:off x="8446489" y="6463784"/>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26" name="Rounded Rectangle 25"/>
          <p:cNvSpPr/>
          <p:nvPr/>
        </p:nvSpPr>
        <p:spPr>
          <a:xfrm>
            <a:off x="425284" y="6459235"/>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8" name="TextBox 17"/>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دوم: </a:t>
            </a:r>
            <a:r>
              <a:rPr lang="fa-IR" sz="2500" b="1" dirty="0">
                <a:effectLst>
                  <a:outerShdw blurRad="38100" dist="38100" dir="2700000" algn="tl">
                    <a:srgbClr val="000000">
                      <a:alpha val="43137"/>
                    </a:srgbClr>
                  </a:outerShdw>
                </a:effectLst>
                <a:cs typeface="B Nazanin" panose="00000400000000000000" pitchFamily="2" charset="-78"/>
              </a:rPr>
              <a:t>روش</a:t>
            </a:r>
            <a:endParaRPr lang="fa-IR" sz="25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endParaRPr lang="fa-IR" sz="900"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b="1" dirty="0">
                <a:cs typeface="B Nazanin" panose="00000400000000000000" pitchFamily="2" charset="-78"/>
              </a:rPr>
              <a:t>2-1 شرکت کنندگان و رویه</a:t>
            </a:r>
          </a:p>
          <a:p>
            <a:pPr algn="just" rtl="1">
              <a:lnSpc>
                <a:spcPct val="150000"/>
              </a:lnSpc>
            </a:pPr>
            <a:r>
              <a:rPr lang="fa-IR" sz="2000" dirty="0">
                <a:cs typeface="B Nazanin" panose="00000400000000000000" pitchFamily="2" charset="-78"/>
              </a:rPr>
              <a:t>شرکت کنندگان شامل 307 دانشجو بودند که از رشته های حقوق و جرم شناسی نُه دانشگاه در هلند استخدام شدند. شماری از شرکت کنندگان (</a:t>
            </a:r>
            <a:r>
              <a:rPr lang="en-US" sz="2000" dirty="0">
                <a:cs typeface="B Nazanin" panose="00000400000000000000" pitchFamily="2" charset="-78"/>
              </a:rPr>
              <a:t>n=107، 9/34 </a:t>
            </a:r>
            <a:r>
              <a:rPr lang="fa-IR" sz="2000" dirty="0" smtClean="0">
                <a:cs typeface="B Nazanin" panose="00000400000000000000" pitchFamily="2" charset="-78"/>
              </a:rPr>
              <a:t> درصد</a:t>
            </a:r>
            <a:r>
              <a:rPr lang="fa-IR" sz="2000" dirty="0">
                <a:cs typeface="B Nazanin" panose="00000400000000000000" pitchFamily="2" charset="-78"/>
              </a:rPr>
              <a:t>) کنار گذاشته شدند چون (دست کم) در یکی از بررسی های دستکاری درباره ی اطلاعات ارائه شده در شرح موجز رد شدند. نمونه ی پایانی دربرگیرنده ی 200 شرکت کننده بود. اکثریت نمونه، جوان (میانگین سنی = 03/22 سال؛ انحراف معیار = 50/4)، زن (85 درصد)، دانشجوی جرم شناسی (73 درصد) و در سال سوم دوره ی کارشناسی (5/35 درصد) بودند. </a:t>
            </a:r>
          </a:p>
          <a:p>
            <a:pPr algn="just" rtl="1">
              <a:lnSpc>
                <a:spcPct val="150000"/>
              </a:lnSpc>
            </a:pPr>
            <a:r>
              <a:rPr lang="fa-IR" sz="2000" dirty="0">
                <a:cs typeface="B Nazanin" panose="00000400000000000000" pitchFamily="2" charset="-78"/>
              </a:rPr>
              <a:t>شرکت کنندگان می بایستی در یک تحقیق پیمایشی 15 دقیقه ای که از طریق نرم افزار فراهم می شد، شرکت </a:t>
            </a:r>
            <a:r>
              <a:rPr lang="fa-IR" sz="2000" dirty="0" smtClean="0">
                <a:cs typeface="B Nazanin" panose="00000400000000000000" pitchFamily="2" charset="-78"/>
              </a:rPr>
              <a:t>می کردند.</a:t>
            </a:r>
            <a:endParaRPr lang="fa-IR" sz="2000" dirty="0">
              <a:cs typeface="B Nazanin" panose="00000400000000000000" pitchFamily="2" charset="-78"/>
            </a:endParaRPr>
          </a:p>
        </p:txBody>
      </p:sp>
    </p:spTree>
    <p:extLst>
      <p:ext uri="{BB962C8B-B14F-4D97-AF65-F5344CB8AC3E}">
        <p14:creationId xmlns:p14="http://schemas.microsoft.com/office/powerpoint/2010/main" val="23541154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42029928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516</Words>
  <Application>Microsoft Office PowerPoint</Application>
  <PresentationFormat>On-screen Show (4:3)</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2022-04-23T10:30:16Z</dcterms:modified>
</cp:coreProperties>
</file>