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92" r:id="rId1"/>
  </p:sldMasterIdLst>
  <p:sldIdLst>
    <p:sldId id="295" r:id="rId2"/>
    <p:sldId id="298" r:id="rId3"/>
    <p:sldId id="299" r:id="rId4"/>
    <p:sldId id="305" r:id="rId5"/>
    <p:sldId id="316"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A731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7574" autoAdjust="0"/>
    <p:restoredTop sz="94660"/>
  </p:normalViewPr>
  <p:slideViewPr>
    <p:cSldViewPr snapToGrid="0">
      <p:cViewPr varScale="1">
        <p:scale>
          <a:sx n="88" d="100"/>
          <a:sy n="88" d="100"/>
        </p:scale>
        <p:origin x="758" y="53"/>
      </p:cViewPr>
      <p:guideLst>
        <p:guide orient="horz" pos="2160"/>
        <p:guide pos="2880"/>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4/27/2022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84307206"/>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4/27/2022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5021907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4/27/2022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7634563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4/27/2022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3479046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4/27/2022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6109095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4/27/2022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0145942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CFC436C-4D9D-4627-9D98-4A15F1D889EB}" type="datetimeFigureOut">
              <a:rPr lang="en-US" smtClean="0">
                <a:solidFill>
                  <a:prstClr val="black">
                    <a:tint val="75000"/>
                  </a:prstClr>
                </a:solidFill>
              </a:rPr>
              <a:pPr/>
              <a:t>4/27/2022</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9019872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CFC436C-4D9D-4627-9D98-4A15F1D889EB}" type="datetimeFigureOut">
              <a:rPr lang="en-US" smtClean="0">
                <a:solidFill>
                  <a:prstClr val="black">
                    <a:tint val="75000"/>
                  </a:prstClr>
                </a:solidFill>
              </a:rPr>
              <a:pPr/>
              <a:t>4/27/2022</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6433903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CFC436C-4D9D-4627-9D98-4A15F1D889EB}" type="datetimeFigureOut">
              <a:rPr lang="en-US" smtClean="0">
                <a:solidFill>
                  <a:prstClr val="black">
                    <a:tint val="75000"/>
                  </a:prstClr>
                </a:solidFill>
              </a:rPr>
              <a:pPr/>
              <a:t>4/27/2022</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2510229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4/27/2022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402109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4/27/2022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58655734"/>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BCFC436C-4D9D-4627-9D98-4A15F1D889EB}" type="datetimeFigureOut">
              <a:rPr lang="en-US" smtClean="0"/>
              <a:t>4/27/2022</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D3D688C-C062-40ED-BD6C-ADA8FBA67D79}" type="slidenum">
              <a:rPr lang="en-US" smtClean="0"/>
              <a:t>‹#›</a:t>
            </a:fld>
            <a:endParaRPr lang="en-US"/>
          </a:p>
        </p:txBody>
      </p:sp>
    </p:spTree>
    <p:extLst>
      <p:ext uri="{BB962C8B-B14F-4D97-AF65-F5344CB8AC3E}">
        <p14:creationId xmlns:p14="http://schemas.microsoft.com/office/powerpoint/2010/main" val="164141529"/>
      </p:ext>
    </p:extLst>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hyperlink" Target="http://www.iranarze.ir/"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2" name="Rectangle 1"/>
          <p:cNvSpPr/>
          <p:nvPr/>
        </p:nvSpPr>
        <p:spPr>
          <a:xfrm>
            <a:off x="106325" y="96253"/>
            <a:ext cx="8910084" cy="6647447"/>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4" name="Rectangle 3"/>
          <p:cNvSpPr/>
          <p:nvPr/>
        </p:nvSpPr>
        <p:spPr>
          <a:xfrm>
            <a:off x="378017" y="3164838"/>
            <a:ext cx="8366698" cy="1094873"/>
          </a:xfrm>
          <a:prstGeom prst="rect">
            <a:avLst/>
          </a:prstGeom>
          <a:effectLst>
            <a:glow rad="63500">
              <a:schemeClr val="accent1">
                <a:satMod val="175000"/>
                <a:alpha val="40000"/>
              </a:schemeClr>
            </a:glow>
            <a:outerShdw blurRad="57150" dist="19050" dir="5400000" algn="ctr" rotWithShape="0">
              <a:srgbClr val="000000">
                <a:alpha val="63000"/>
              </a:srgbClr>
            </a:outerShdw>
            <a:reflection blurRad="6350" stA="52000" endA="300" endPos="35000" dir="5400000" sy="-100000" algn="bl" rotWithShape="0"/>
          </a:effectLst>
          <a:scene3d>
            <a:camera prst="orthographicFront"/>
            <a:lightRig rig="threePt" dir="t"/>
          </a:scene3d>
          <a:sp3d>
            <a:bevelT/>
          </a:sp3d>
        </p:spPr>
        <p:style>
          <a:lnRef idx="0">
            <a:schemeClr val="accent1"/>
          </a:lnRef>
          <a:fillRef idx="3">
            <a:schemeClr val="accent1"/>
          </a:fillRef>
          <a:effectRef idx="3">
            <a:schemeClr val="accent1"/>
          </a:effectRef>
          <a:fontRef idx="minor">
            <a:schemeClr val="lt1"/>
          </a:fontRef>
        </p:style>
        <p:txBody>
          <a:bodyPr rtlCol="0" anchor="ctr"/>
          <a:lstStyle/>
          <a:p>
            <a:pPr algn="ctr" rtl="1"/>
            <a:r>
              <a:rPr lang="fa-IR" sz="2800" b="1" dirty="0">
                <a:cs typeface="B Nazanin" panose="00000400000000000000" pitchFamily="2" charset="-78"/>
              </a:rPr>
              <a:t>ایجاد وفاداری به برند و ارزش ویژه </a:t>
            </a:r>
            <a:r>
              <a:rPr lang="fa-IR" sz="2800" b="1" dirty="0" smtClean="0">
                <a:cs typeface="B Nazanin" panose="00000400000000000000" pitchFamily="2" charset="-78"/>
              </a:rPr>
              <a:t>برند: </a:t>
            </a:r>
            <a:r>
              <a:rPr lang="en-US" sz="2800" b="1" dirty="0" smtClean="0">
                <a:cs typeface="B Nazanin" panose="00000400000000000000" pitchFamily="2" charset="-78"/>
              </a:rPr>
              <a:t>OTT</a:t>
            </a:r>
            <a:r>
              <a:rPr lang="fa-IR" sz="2800" b="1" dirty="0" smtClean="0">
                <a:cs typeface="B Nazanin" panose="00000400000000000000" pitchFamily="2" charset="-78"/>
              </a:rPr>
              <a:t> تاثیر </a:t>
            </a:r>
            <a:r>
              <a:rPr lang="fa-IR" sz="2800" b="1" dirty="0">
                <a:cs typeface="B Nazanin" panose="00000400000000000000" pitchFamily="2" charset="-78"/>
              </a:rPr>
              <a:t>مجموعه های اصلی بر خدمات </a:t>
            </a:r>
            <a:r>
              <a:rPr lang="en-US" sz="2800" b="1" dirty="0">
                <a:cs typeface="B Nazanin" panose="00000400000000000000" pitchFamily="2" charset="-78"/>
              </a:rPr>
              <a:t>OTT</a:t>
            </a:r>
            <a:endParaRPr lang="fa-IR" sz="2800" b="1" dirty="0">
              <a:cs typeface="B Nazanin" panose="00000400000000000000" pitchFamily="2" charset="-78"/>
            </a:endParaRPr>
          </a:p>
        </p:txBody>
      </p:sp>
      <p:sp>
        <p:nvSpPr>
          <p:cNvPr id="38" name="Rectangle 37"/>
          <p:cNvSpPr/>
          <p:nvPr/>
        </p:nvSpPr>
        <p:spPr>
          <a:xfrm>
            <a:off x="4751908" y="4488710"/>
            <a:ext cx="3974568" cy="1094873"/>
          </a:xfrm>
          <a:prstGeom prst="rect">
            <a:avLst/>
          </a:prstGeom>
          <a:effectLst>
            <a:glow rad="63500">
              <a:schemeClr val="accent1">
                <a:satMod val="175000"/>
                <a:alpha val="40000"/>
              </a:schemeClr>
            </a:glow>
            <a:outerShdw blurRad="57150" dist="19050" dir="5400000" algn="ctr" rotWithShape="0">
              <a:srgbClr val="000000">
                <a:alpha val="63000"/>
              </a:srgbClr>
            </a:outerShdw>
            <a:reflection blurRad="6350" stA="52000" endA="300" endPos="35000" dir="5400000" sy="-100000" algn="bl" rotWithShape="0"/>
          </a:effectLst>
          <a:scene3d>
            <a:camera prst="orthographicFront"/>
            <a:lightRig rig="threePt" dir="t"/>
          </a:scene3d>
          <a:sp3d>
            <a:bevelT/>
          </a:sp3d>
        </p:spPr>
        <p:style>
          <a:lnRef idx="0">
            <a:schemeClr val="accent1"/>
          </a:lnRef>
          <a:fillRef idx="3">
            <a:schemeClr val="accent1"/>
          </a:fillRef>
          <a:effectRef idx="3">
            <a:schemeClr val="accent1"/>
          </a:effectRef>
          <a:fontRef idx="minor">
            <a:schemeClr val="lt1"/>
          </a:fontRef>
        </p:style>
        <p:txBody>
          <a:bodyPr rtlCol="0" anchor="ctr"/>
          <a:lstStyle/>
          <a:p>
            <a:pPr algn="ctr" rtl="1"/>
            <a:r>
              <a:rPr lang="fa-IR" sz="2400" b="1" dirty="0" smtClean="0">
                <a:cs typeface="B Nazanin" panose="00000400000000000000" pitchFamily="2" charset="-78"/>
              </a:rPr>
              <a:t>استاد: </a:t>
            </a:r>
            <a:endParaRPr lang="fa-IR" sz="2400" b="1" dirty="0">
              <a:cs typeface="B Nazanin" panose="00000400000000000000" pitchFamily="2" charset="-78"/>
            </a:endParaRPr>
          </a:p>
        </p:txBody>
      </p:sp>
      <p:sp>
        <p:nvSpPr>
          <p:cNvPr id="39" name="Rectangle 38"/>
          <p:cNvSpPr/>
          <p:nvPr/>
        </p:nvSpPr>
        <p:spPr>
          <a:xfrm>
            <a:off x="378017" y="4483224"/>
            <a:ext cx="3974568" cy="1094873"/>
          </a:xfrm>
          <a:prstGeom prst="rect">
            <a:avLst/>
          </a:prstGeom>
          <a:effectLst>
            <a:outerShdw blurRad="50800" dist="38100" dir="2700000" algn="tl" rotWithShape="0">
              <a:prstClr val="black">
                <a:alpha val="40000"/>
              </a:prstClr>
            </a:outerShdw>
            <a:reflection blurRad="6350" stA="52000" endA="300" endPos="35000" dir="5400000" sy="-100000" algn="bl" rotWithShape="0"/>
          </a:effectLst>
          <a:scene3d>
            <a:camera prst="orthographicFront"/>
            <a:lightRig rig="threePt" dir="t"/>
          </a:scene3d>
          <a:sp3d>
            <a:bevelT/>
          </a:sp3d>
        </p:spPr>
        <p:style>
          <a:lnRef idx="0">
            <a:schemeClr val="accent1"/>
          </a:lnRef>
          <a:fillRef idx="3">
            <a:schemeClr val="accent1"/>
          </a:fillRef>
          <a:effectRef idx="3">
            <a:schemeClr val="accent1"/>
          </a:effectRef>
          <a:fontRef idx="minor">
            <a:schemeClr val="lt1"/>
          </a:fontRef>
        </p:style>
        <p:txBody>
          <a:bodyPr rtlCol="0" anchor="ctr"/>
          <a:lstStyle/>
          <a:p>
            <a:pPr algn="ctr" rtl="1"/>
            <a:r>
              <a:rPr lang="fa-IR" sz="2400" b="1" dirty="0">
                <a:cs typeface="B Nazanin" panose="00000400000000000000" pitchFamily="2" charset="-78"/>
              </a:rPr>
              <a:t>دانشجو: </a:t>
            </a: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94142" y="217859"/>
            <a:ext cx="2717980" cy="2717980"/>
          </a:xfrm>
          <a:prstGeom prst="rect">
            <a:avLst/>
          </a:prstGeom>
        </p:spPr>
      </p:pic>
      <p:sp>
        <p:nvSpPr>
          <p:cNvPr id="15" name="Rounded Rectangle 14"/>
          <p:cNvSpPr/>
          <p:nvPr/>
        </p:nvSpPr>
        <p:spPr>
          <a:xfrm>
            <a:off x="378017" y="5884771"/>
            <a:ext cx="3974568" cy="646176"/>
          </a:xfrm>
          <a:prstGeom prst="roundRect">
            <a:avLst>
              <a:gd name="adj" fmla="val 0"/>
            </a:avLst>
          </a:prstGeom>
          <a:ln>
            <a:noFill/>
          </a:ln>
          <a:effectLst>
            <a:outerShdw blurRad="149987" dist="250190" dir="8460000" algn="ctr">
              <a:srgbClr val="000000">
                <a:alpha val="28000"/>
              </a:srgbClr>
            </a:outerShdw>
            <a:reflection blurRad="6350" stA="50000" endA="300" endPos="55500" dist="101600" dir="5400000" sy="-100000" algn="bl" rotWithShape="0"/>
          </a:effectLst>
          <a:scene3d>
            <a:camera prst="orthographicFront">
              <a:rot lat="0" lon="0" rev="0"/>
            </a:camera>
            <a:lightRig rig="contrasting" dir="t">
              <a:rot lat="0" lon="0" rev="1500000"/>
            </a:lightRig>
          </a:scene3d>
          <a:sp3d prstMaterial="metal">
            <a:bevelT w="88900" h="88900"/>
          </a:sp3d>
        </p:spPr>
        <p:style>
          <a:lnRef idx="1">
            <a:schemeClr val="accent1"/>
          </a:lnRef>
          <a:fillRef idx="3">
            <a:schemeClr val="accent1"/>
          </a:fillRef>
          <a:effectRef idx="2">
            <a:schemeClr val="accent1"/>
          </a:effectRef>
          <a:fontRef idx="minor">
            <a:schemeClr val="lt1"/>
          </a:fontRef>
        </p:style>
        <p:txBody>
          <a:bodyPr rtlCol="0" anchor="ctr"/>
          <a:lstStyle/>
          <a:p>
            <a:pPr algn="ctr"/>
            <a:r>
              <a:rPr lang="fa-IR" b="1" dirty="0" smtClean="0">
                <a:cs typeface="B Nazanin" panose="00000400000000000000" pitchFamily="2" charset="-78"/>
              </a:rPr>
              <a:t>سال تحصیلی:</a:t>
            </a:r>
            <a:endParaRPr lang="en-US" dirty="0"/>
          </a:p>
        </p:txBody>
      </p:sp>
      <p:sp>
        <p:nvSpPr>
          <p:cNvPr id="12" name="Rounded Rectangle 11"/>
          <p:cNvSpPr/>
          <p:nvPr/>
        </p:nvSpPr>
        <p:spPr>
          <a:xfrm>
            <a:off x="4751908" y="5884771"/>
            <a:ext cx="3974568" cy="646176"/>
          </a:xfrm>
          <a:prstGeom prst="roundRect">
            <a:avLst>
              <a:gd name="adj" fmla="val 0"/>
            </a:avLst>
          </a:prstGeom>
          <a:ln>
            <a:noFill/>
          </a:ln>
          <a:effectLst>
            <a:outerShdw blurRad="149987" dist="250190" dir="8460000" algn="ctr">
              <a:srgbClr val="000000">
                <a:alpha val="28000"/>
              </a:srgbClr>
            </a:outerShdw>
            <a:reflection blurRad="6350" stA="50000" endA="300" endPos="55500" dist="101600" dir="5400000" sy="-100000" algn="bl" rotWithShape="0"/>
          </a:effectLst>
          <a:scene3d>
            <a:camera prst="orthographicFront">
              <a:rot lat="0" lon="0" rev="0"/>
            </a:camera>
            <a:lightRig rig="contrasting" dir="t">
              <a:rot lat="0" lon="0" rev="1500000"/>
            </a:lightRig>
          </a:scene3d>
          <a:sp3d prstMaterial="metal">
            <a:bevelT w="88900" h="88900"/>
          </a:sp3d>
        </p:spPr>
        <p:style>
          <a:lnRef idx="1">
            <a:schemeClr val="accent1"/>
          </a:lnRef>
          <a:fillRef idx="3">
            <a:schemeClr val="accent1"/>
          </a:fillRef>
          <a:effectRef idx="2">
            <a:schemeClr val="accent1"/>
          </a:effectRef>
          <a:fontRef idx="minor">
            <a:schemeClr val="lt1"/>
          </a:fontRef>
        </p:style>
        <p:txBody>
          <a:bodyPr rtlCol="0" anchor="ctr"/>
          <a:lstStyle/>
          <a:p>
            <a:pPr algn="ctr"/>
            <a:r>
              <a:rPr lang="fa-IR" b="1" dirty="0" smtClean="0">
                <a:cs typeface="B Nazanin" panose="00000400000000000000" pitchFamily="2" charset="-78"/>
              </a:rPr>
              <a:t>نام درس:</a:t>
            </a:r>
            <a:endParaRPr lang="en-US" dirty="0"/>
          </a:p>
        </p:txBody>
      </p:sp>
    </p:spTree>
    <p:extLst>
      <p:ext uri="{BB962C8B-B14F-4D97-AF65-F5344CB8AC3E}">
        <p14:creationId xmlns:p14="http://schemas.microsoft.com/office/powerpoint/2010/main" val="240888530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8" name="TextBox 27"/>
          <p:cNvSpPr txBox="1"/>
          <p:nvPr/>
        </p:nvSpPr>
        <p:spPr>
          <a:xfrm>
            <a:off x="7782768" y="5962223"/>
            <a:ext cx="1140752" cy="43088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200" dirty="0" smtClean="0">
                <a:solidFill>
                  <a:schemeClr val="bg1"/>
                </a:solidFill>
                <a:cs typeface="B Nazanin" panose="00000400000000000000" pitchFamily="2" charset="-78"/>
              </a:rPr>
              <a:t>فصل اول</a:t>
            </a:r>
            <a:endParaRPr lang="en-US" sz="2200" dirty="0">
              <a:solidFill>
                <a:schemeClr val="bg1"/>
              </a:solidFill>
              <a:cs typeface="B Nazanin" panose="00000400000000000000" pitchFamily="2" charset="-78"/>
            </a:endParaRPr>
          </a:p>
        </p:txBody>
      </p:sp>
      <p:sp>
        <p:nvSpPr>
          <p:cNvPr id="34" name="Rounded Rectangle 33"/>
          <p:cNvSpPr/>
          <p:nvPr/>
        </p:nvSpPr>
        <p:spPr>
          <a:xfrm>
            <a:off x="2532557"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5" name="Rounded Rectangle 34"/>
          <p:cNvSpPr/>
          <p:nvPr/>
        </p:nvSpPr>
        <p:spPr>
          <a:xfrm>
            <a:off x="3837089" y="6420116"/>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6" name="Rounded Rectangle 35"/>
          <p:cNvSpPr/>
          <p:nvPr/>
        </p:nvSpPr>
        <p:spPr>
          <a:xfrm>
            <a:off x="5155594"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7" name="Rounded Rectangle 36"/>
          <p:cNvSpPr/>
          <p:nvPr/>
        </p:nvSpPr>
        <p:spPr>
          <a:xfrm>
            <a:off x="6446154" y="6420116"/>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20" name="TextBox 19"/>
          <p:cNvSpPr txBox="1"/>
          <p:nvPr/>
        </p:nvSpPr>
        <p:spPr>
          <a:xfrm>
            <a:off x="460904" y="299805"/>
            <a:ext cx="8260466" cy="4825306"/>
          </a:xfrm>
          <a:prstGeom prst="rect">
            <a:avLst/>
          </a:prstGeom>
          <a:noFill/>
        </p:spPr>
        <p:txBody>
          <a:bodyPr wrap="square" rtlCol="0">
            <a:noAutofit/>
          </a:bodyPr>
          <a:lstStyle/>
          <a:p>
            <a:pPr algn="ctr" rtl="1"/>
            <a:r>
              <a:rPr lang="fa-IR" sz="2500" b="1" dirty="0" smtClean="0">
                <a:effectLst>
                  <a:outerShdw blurRad="38100" dist="38100" dir="2700000" algn="tl">
                    <a:srgbClr val="000000">
                      <a:alpha val="43137"/>
                    </a:srgbClr>
                  </a:outerShdw>
                </a:effectLst>
                <a:cs typeface="B Nazanin" panose="00000400000000000000" pitchFamily="2" charset="-78"/>
              </a:rPr>
              <a:t>فصل اول: مقدمه</a:t>
            </a:r>
          </a:p>
          <a:p>
            <a:pPr algn="ctr" rtl="1"/>
            <a:endParaRPr lang="fa-IR" sz="2400" b="1" dirty="0" smtClean="0">
              <a:effectLst>
                <a:outerShdw blurRad="38100" dist="38100" dir="2700000" algn="tl">
                  <a:srgbClr val="000000">
                    <a:alpha val="43137"/>
                  </a:srgbClr>
                </a:outerShdw>
              </a:effectLst>
              <a:cs typeface="B Nazanin" panose="00000400000000000000" pitchFamily="2" charset="-78"/>
            </a:endParaRPr>
          </a:p>
          <a:p>
            <a:pPr algn="just" rtl="1">
              <a:lnSpc>
                <a:spcPct val="150000"/>
              </a:lnSpc>
            </a:pPr>
            <a:r>
              <a:rPr lang="en-US" sz="2000" dirty="0">
                <a:cs typeface="B Nazanin" panose="00000400000000000000" pitchFamily="2" charset="-78"/>
              </a:rPr>
              <a:t>Netflix، Hulu، Amazon Prime، HBO </a:t>
            </a:r>
            <a:r>
              <a:rPr lang="en-US" sz="2000" dirty="0" smtClean="0">
                <a:cs typeface="B Nazanin" panose="00000400000000000000" pitchFamily="2" charset="-78"/>
              </a:rPr>
              <a:t>Max</a:t>
            </a:r>
            <a:r>
              <a:rPr lang="fa-IR" sz="2000" dirty="0" smtClean="0">
                <a:cs typeface="B Nazanin" panose="00000400000000000000" pitchFamily="2" charset="-78"/>
              </a:rPr>
              <a:t> و </a:t>
            </a:r>
            <a:r>
              <a:rPr lang="fa-IR" sz="2000" dirty="0">
                <a:cs typeface="B Nazanin" panose="00000400000000000000" pitchFamily="2" charset="-78"/>
              </a:rPr>
              <a:t>سایر خدمات ارائه محتوا در بستر اینترنت (</a:t>
            </a:r>
            <a:r>
              <a:rPr lang="en-US" sz="2000" dirty="0" smtClean="0">
                <a:cs typeface="B Nazanin" panose="00000400000000000000" pitchFamily="2" charset="-78"/>
              </a:rPr>
              <a:t>OTT</a:t>
            </a:r>
            <a:r>
              <a:rPr lang="fa-IR" sz="2000" dirty="0" smtClean="0">
                <a:cs typeface="B Nazanin" panose="00000400000000000000" pitchFamily="2" charset="-78"/>
              </a:rPr>
              <a:t>)</a:t>
            </a:r>
            <a:r>
              <a:rPr lang="en-US" sz="2000" dirty="0" smtClean="0">
                <a:cs typeface="B Nazanin" panose="00000400000000000000" pitchFamily="2" charset="-78"/>
              </a:rPr>
              <a:t> </a:t>
            </a:r>
            <a:r>
              <a:rPr lang="fa-IR" sz="2000" dirty="0">
                <a:cs typeface="B Nazanin" panose="00000400000000000000" pitchFamily="2" charset="-78"/>
              </a:rPr>
              <a:t>به ارائه صدها هزار ساعت محتوا از مجموعه ها و فیلم های ویدئویی دارای مجوز و اصلی می پردازند. از آنجایی که خدمات </a:t>
            </a:r>
            <a:r>
              <a:rPr lang="en-US" sz="2000" dirty="0" smtClean="0">
                <a:cs typeface="B Nazanin" panose="00000400000000000000" pitchFamily="2" charset="-78"/>
              </a:rPr>
              <a:t>OTT</a:t>
            </a:r>
            <a:r>
              <a:rPr lang="fa-IR" sz="2000" dirty="0" smtClean="0">
                <a:cs typeface="B Nazanin" panose="00000400000000000000" pitchFamily="2" charset="-78"/>
              </a:rPr>
              <a:t> شامل </a:t>
            </a:r>
            <a:r>
              <a:rPr lang="fa-IR" sz="2000" dirty="0">
                <a:cs typeface="B Nazanin" panose="00000400000000000000" pitchFamily="2" charset="-78"/>
              </a:rPr>
              <a:t>طراحی، سبک، و عملکرد می باشد، خدمات </a:t>
            </a:r>
            <a:r>
              <a:rPr lang="en-US" sz="2000" dirty="0" smtClean="0">
                <a:cs typeface="B Nazanin" panose="00000400000000000000" pitchFamily="2" charset="-78"/>
              </a:rPr>
              <a:t>OTT</a:t>
            </a:r>
            <a:r>
              <a:rPr lang="fa-IR" sz="2000" dirty="0" smtClean="0">
                <a:cs typeface="B Nazanin" panose="00000400000000000000" pitchFamily="2" charset="-78"/>
              </a:rPr>
              <a:t> علاوه </a:t>
            </a:r>
            <a:r>
              <a:rPr lang="fa-IR" sz="2000" dirty="0">
                <a:cs typeface="B Nazanin" panose="00000400000000000000" pitchFamily="2" charset="-78"/>
              </a:rPr>
              <a:t>بر تجارب مربوط به مصرف مجموعه های اصلی، کیفیت درک شدۀ </a:t>
            </a:r>
            <a:r>
              <a:rPr lang="en-US" sz="2000" dirty="0">
                <a:cs typeface="B Nazanin" panose="00000400000000000000" pitchFamily="2" charset="-78"/>
              </a:rPr>
              <a:t>OTT، </a:t>
            </a:r>
            <a:r>
              <a:rPr lang="fa-IR" sz="2000" dirty="0">
                <a:cs typeface="B Nazanin" panose="00000400000000000000" pitchFamily="2" charset="-78"/>
              </a:rPr>
              <a:t>برداشت افراد نسبت به شخصیت برند و نهایتاً ارزش ویژه برند و وفاداری به برند را نسبت به برندهای </a:t>
            </a:r>
            <a:r>
              <a:rPr lang="en-US" sz="2000" dirty="0" smtClean="0">
                <a:cs typeface="B Nazanin" panose="00000400000000000000" pitchFamily="2" charset="-78"/>
              </a:rPr>
              <a:t>OTT</a:t>
            </a:r>
            <a:r>
              <a:rPr lang="fa-IR" sz="2000" dirty="0" smtClean="0">
                <a:cs typeface="B Nazanin" panose="00000400000000000000" pitchFamily="2" charset="-78"/>
              </a:rPr>
              <a:t> سفارشی </a:t>
            </a:r>
            <a:r>
              <a:rPr lang="fa-IR" sz="2000" dirty="0">
                <a:cs typeface="B Nazanin" panose="00000400000000000000" pitchFamily="2" charset="-78"/>
              </a:rPr>
              <a:t>می کند. مطالعه حاضر علاقمند به درک الف) نحوه کمک برجستگی های برند مجموعه های اصلی به ایجاد ارزش ویژه برند مبتنی بر مصرف کننده (</a:t>
            </a:r>
            <a:r>
              <a:rPr lang="en-US" sz="2000" dirty="0" smtClean="0">
                <a:cs typeface="B Nazanin" panose="00000400000000000000" pitchFamily="2" charset="-78"/>
              </a:rPr>
              <a:t>CBBE</a:t>
            </a:r>
            <a:r>
              <a:rPr lang="fa-IR" sz="2000" dirty="0" smtClean="0">
                <a:cs typeface="B Nazanin" panose="00000400000000000000" pitchFamily="2" charset="-78"/>
              </a:rPr>
              <a:t>)</a:t>
            </a:r>
            <a:r>
              <a:rPr lang="en-US" sz="2000" dirty="0" smtClean="0">
                <a:cs typeface="B Nazanin" panose="00000400000000000000" pitchFamily="2" charset="-78"/>
              </a:rPr>
              <a:t> </a:t>
            </a:r>
            <a:r>
              <a:rPr lang="fa-IR" sz="2000" dirty="0">
                <a:cs typeface="B Nazanin" panose="00000400000000000000" pitchFamily="2" charset="-78"/>
              </a:rPr>
              <a:t>نسبت به خدمات </a:t>
            </a:r>
            <a:r>
              <a:rPr lang="en-US" sz="2000" dirty="0" smtClean="0">
                <a:cs typeface="B Nazanin" panose="00000400000000000000" pitchFamily="2" charset="-78"/>
              </a:rPr>
              <a:t>OTT</a:t>
            </a:r>
            <a:r>
              <a:rPr lang="fa-IR" sz="2000" dirty="0" smtClean="0">
                <a:cs typeface="B Nazanin" panose="00000400000000000000" pitchFamily="2" charset="-78"/>
              </a:rPr>
              <a:t> و </a:t>
            </a:r>
            <a:r>
              <a:rPr lang="fa-IR" sz="2000" dirty="0">
                <a:cs typeface="B Nazanin" panose="00000400000000000000" pitchFamily="2" charset="-78"/>
              </a:rPr>
              <a:t>ب) نحوه تفسیر مدل ارزش ویژه برند مبتنی بر مصرف کننده درباره ایجاد وفاداری مصرف کننده به برند و ارزش ویژه برند توسط خدمات </a:t>
            </a:r>
            <a:r>
              <a:rPr lang="en-US" sz="2000" dirty="0" smtClean="0">
                <a:cs typeface="B Nazanin" panose="00000400000000000000" pitchFamily="2" charset="-78"/>
              </a:rPr>
              <a:t>OTT</a:t>
            </a:r>
            <a:r>
              <a:rPr lang="fa-IR" sz="2000" dirty="0" smtClean="0">
                <a:cs typeface="B Nazanin" panose="00000400000000000000" pitchFamily="2" charset="-78"/>
              </a:rPr>
              <a:t> می </a:t>
            </a:r>
            <a:r>
              <a:rPr lang="fa-IR" sz="2000" dirty="0">
                <a:cs typeface="B Nazanin" panose="00000400000000000000" pitchFamily="2" charset="-78"/>
              </a:rPr>
              <a:t>باشد.</a:t>
            </a:r>
          </a:p>
          <a:p>
            <a:pPr algn="r" rtl="1"/>
            <a:endParaRPr lang="en-US" sz="2400" dirty="0">
              <a:effectLst>
                <a:outerShdw blurRad="38100" dist="38100" dir="2700000" algn="tl">
                  <a:srgbClr val="000000">
                    <a:alpha val="43137"/>
                  </a:srgbClr>
                </a:outerShdw>
              </a:effectLst>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cs typeface="B Nazanin" panose="00000400000000000000" pitchFamily="2" charset="-78"/>
              </a:rPr>
              <a:t>1/16</a:t>
            </a:r>
            <a:endParaRPr lang="en-US" dirty="0">
              <a:cs typeface="B Nazanin" panose="00000400000000000000" pitchFamily="2" charset="-78"/>
            </a:endParaRPr>
          </a:p>
        </p:txBody>
      </p:sp>
      <p:sp>
        <p:nvSpPr>
          <p:cNvPr id="3" name="Action Button: Back or Previous 2">
            <a:hlinkClick r:id="" action="ppaction://hlinkshowjump?jump=previousslide" highlightClick="1"/>
          </p:cNvPr>
          <p:cNvSpPr/>
          <p:nvPr/>
        </p:nvSpPr>
        <p:spPr>
          <a:xfrm>
            <a:off x="669495" y="5484142"/>
            <a:ext cx="330200" cy="266700"/>
          </a:xfrm>
          <a:prstGeom prst="actionButtonBackPrevious">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4" name="Action Button: Forward or Next 3">
            <a:hlinkClick r:id="" action="ppaction://hlinkshowjump?jump=nextslide" highlightClick="1"/>
          </p:cNvPr>
          <p:cNvSpPr/>
          <p:nvPr/>
        </p:nvSpPr>
        <p:spPr>
          <a:xfrm>
            <a:off x="1021126" y="5486963"/>
            <a:ext cx="304800" cy="261059"/>
          </a:xfrm>
          <a:prstGeom prst="actionButtonForwardNex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16" name="Rounded Rectangle 15"/>
          <p:cNvSpPr/>
          <p:nvPr/>
        </p:nvSpPr>
        <p:spPr>
          <a:xfrm>
            <a:off x="7736714" y="6425658"/>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smtClean="0"/>
              <a:t>1</a:t>
            </a:r>
            <a:endParaRPr lang="en-US" dirty="0"/>
          </a:p>
        </p:txBody>
      </p:sp>
      <p:sp>
        <p:nvSpPr>
          <p:cNvPr id="17" name="Rounded Rectangle 16"/>
          <p:cNvSpPr/>
          <p:nvPr/>
        </p:nvSpPr>
        <p:spPr>
          <a:xfrm>
            <a:off x="1234127"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5" name="TextBox 4"/>
          <p:cNvSpPr txBox="1"/>
          <p:nvPr/>
        </p:nvSpPr>
        <p:spPr>
          <a:xfrm>
            <a:off x="475894" y="5999942"/>
            <a:ext cx="6915506" cy="400110"/>
          </a:xfrm>
          <a:prstGeom prst="rect">
            <a:avLst/>
          </a:prstGeom>
          <a:noFill/>
        </p:spPr>
        <p:txBody>
          <a:bodyPr wrap="square" rtlCol="0">
            <a:spAutoFit/>
          </a:bodyPr>
          <a:lstStyle/>
          <a:p>
            <a:pPr algn="r"/>
            <a:r>
              <a:rPr lang="fa-IR" sz="2000" b="1" dirty="0" smtClean="0">
                <a:solidFill>
                  <a:schemeClr val="bg1"/>
                </a:solidFill>
                <a:cs typeface="B Nazanin" panose="00000400000000000000" pitchFamily="2" charset="-78"/>
              </a:rPr>
              <a:t>مقدمه</a:t>
            </a:r>
            <a:endParaRPr lang="en-US" sz="2000" b="1" dirty="0">
              <a:solidFill>
                <a:schemeClr val="bg1"/>
              </a:solidFill>
              <a:cs typeface="B Nazanin" panose="00000400000000000000" pitchFamily="2" charset="-78"/>
            </a:endParaRPr>
          </a:p>
        </p:txBody>
      </p:sp>
    </p:spTree>
    <p:extLst>
      <p:ext uri="{BB962C8B-B14F-4D97-AF65-F5344CB8AC3E}">
        <p14:creationId xmlns:p14="http://schemas.microsoft.com/office/powerpoint/2010/main" val="156589710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cs typeface="B Nazanin" panose="00000400000000000000" pitchFamily="2" charset="-78"/>
              </a:rPr>
              <a:t>2/16</a:t>
            </a:r>
            <a:endParaRPr lang="en-US" dirty="0">
              <a:cs typeface="B Nazanin" panose="00000400000000000000" pitchFamily="2" charset="-78"/>
            </a:endParaRPr>
          </a:p>
        </p:txBody>
      </p:sp>
      <p:sp>
        <p:nvSpPr>
          <p:cNvPr id="16" name="Action Button: Back or Previous 15">
            <a:hlinkClick r:id="" action="ppaction://hlinkshowjump?jump=previousslide" highlightClick="1"/>
          </p:cNvPr>
          <p:cNvSpPr/>
          <p:nvPr/>
        </p:nvSpPr>
        <p:spPr>
          <a:xfrm>
            <a:off x="669495" y="5484142"/>
            <a:ext cx="330200" cy="266700"/>
          </a:xfrm>
          <a:prstGeom prst="actionButtonBackPrevious">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17" name="Action Button: Forward or Next 16">
            <a:hlinkClick r:id="" action="ppaction://hlinkshowjump?jump=nextslide" highlightClick="1"/>
          </p:cNvPr>
          <p:cNvSpPr/>
          <p:nvPr/>
        </p:nvSpPr>
        <p:spPr>
          <a:xfrm>
            <a:off x="1021126" y="5486963"/>
            <a:ext cx="304800" cy="261059"/>
          </a:xfrm>
          <a:prstGeom prst="actionButtonForwardNex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40" name="Rounded Rectangle 39"/>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41" name="TextBox 40"/>
          <p:cNvSpPr txBox="1"/>
          <p:nvPr/>
        </p:nvSpPr>
        <p:spPr>
          <a:xfrm>
            <a:off x="7782768" y="5962223"/>
            <a:ext cx="1140752" cy="43088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200" dirty="0" smtClean="0">
                <a:solidFill>
                  <a:schemeClr val="bg1"/>
                </a:solidFill>
                <a:cs typeface="B Nazanin" panose="00000400000000000000" pitchFamily="2" charset="-78"/>
              </a:rPr>
              <a:t>فصل دوم</a:t>
            </a:r>
            <a:endParaRPr lang="en-US" sz="2200" dirty="0">
              <a:solidFill>
                <a:schemeClr val="bg1"/>
              </a:solidFill>
              <a:cs typeface="B Nazanin" panose="00000400000000000000" pitchFamily="2" charset="-78"/>
            </a:endParaRPr>
          </a:p>
        </p:txBody>
      </p:sp>
      <p:sp>
        <p:nvSpPr>
          <p:cNvPr id="42" name="Rounded Rectangle 41"/>
          <p:cNvSpPr/>
          <p:nvPr/>
        </p:nvSpPr>
        <p:spPr>
          <a:xfrm>
            <a:off x="2532557"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43" name="Rounded Rectangle 42"/>
          <p:cNvSpPr/>
          <p:nvPr/>
        </p:nvSpPr>
        <p:spPr>
          <a:xfrm>
            <a:off x="3837089" y="6420116"/>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44" name="Rounded Rectangle 43"/>
          <p:cNvSpPr/>
          <p:nvPr/>
        </p:nvSpPr>
        <p:spPr>
          <a:xfrm>
            <a:off x="5155594"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45" name="Rounded Rectangle 44"/>
          <p:cNvSpPr/>
          <p:nvPr/>
        </p:nvSpPr>
        <p:spPr>
          <a:xfrm>
            <a:off x="6446154" y="6420116"/>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smtClean="0">
                <a:solidFill>
                  <a:schemeClr val="lt1"/>
                </a:solidFill>
              </a:rPr>
              <a:t>2</a:t>
            </a:r>
            <a:endParaRPr lang="en-US" dirty="0">
              <a:solidFill>
                <a:schemeClr val="lt1"/>
              </a:solidFill>
            </a:endParaRPr>
          </a:p>
        </p:txBody>
      </p:sp>
      <p:sp>
        <p:nvSpPr>
          <p:cNvPr id="46" name="Rounded Rectangle 45"/>
          <p:cNvSpPr/>
          <p:nvPr/>
        </p:nvSpPr>
        <p:spPr>
          <a:xfrm>
            <a:off x="7736714" y="6425658"/>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smtClean="0"/>
              <a:t>1</a:t>
            </a:r>
            <a:endParaRPr lang="en-US" dirty="0"/>
          </a:p>
        </p:txBody>
      </p:sp>
      <p:sp>
        <p:nvSpPr>
          <p:cNvPr id="47" name="Rounded Rectangle 46"/>
          <p:cNvSpPr/>
          <p:nvPr/>
        </p:nvSpPr>
        <p:spPr>
          <a:xfrm>
            <a:off x="1234127"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48" name="TextBox 47"/>
          <p:cNvSpPr txBox="1"/>
          <p:nvPr/>
        </p:nvSpPr>
        <p:spPr>
          <a:xfrm>
            <a:off x="475894" y="5999942"/>
            <a:ext cx="6915506" cy="400110"/>
          </a:xfrm>
          <a:prstGeom prst="rect">
            <a:avLst/>
          </a:prstGeom>
          <a:noFill/>
        </p:spPr>
        <p:txBody>
          <a:bodyPr wrap="square" rtlCol="0">
            <a:spAutoFit/>
          </a:bodyPr>
          <a:lstStyle/>
          <a:p>
            <a:pPr algn="r"/>
            <a:r>
              <a:rPr lang="fa-IR" sz="2000" b="1" dirty="0">
                <a:solidFill>
                  <a:schemeClr val="bg1"/>
                </a:solidFill>
                <a:cs typeface="B Nazanin" panose="00000400000000000000" pitchFamily="2" charset="-78"/>
              </a:rPr>
              <a:t>بررسی ادبیات</a:t>
            </a:r>
            <a:endParaRPr lang="en-US" sz="2000" b="1" dirty="0">
              <a:solidFill>
                <a:schemeClr val="bg1"/>
              </a:solidFill>
              <a:cs typeface="B Nazanin" panose="00000400000000000000" pitchFamily="2" charset="-78"/>
            </a:endParaRPr>
          </a:p>
        </p:txBody>
      </p:sp>
      <p:sp>
        <p:nvSpPr>
          <p:cNvPr id="19" name="TextBox 18"/>
          <p:cNvSpPr txBox="1"/>
          <p:nvPr/>
        </p:nvSpPr>
        <p:spPr>
          <a:xfrm>
            <a:off x="460904" y="299805"/>
            <a:ext cx="8260466" cy="4825306"/>
          </a:xfrm>
          <a:prstGeom prst="rect">
            <a:avLst/>
          </a:prstGeom>
          <a:noFill/>
        </p:spPr>
        <p:txBody>
          <a:bodyPr wrap="square" rtlCol="0">
            <a:noAutofit/>
          </a:bodyPr>
          <a:lstStyle/>
          <a:p>
            <a:pPr algn="ctr" rtl="1"/>
            <a:r>
              <a:rPr lang="fa-IR" sz="2500" b="1" dirty="0" smtClean="0">
                <a:effectLst>
                  <a:outerShdw blurRad="38100" dist="38100" dir="2700000" algn="tl">
                    <a:srgbClr val="000000">
                      <a:alpha val="43137"/>
                    </a:srgbClr>
                  </a:outerShdw>
                </a:effectLst>
                <a:cs typeface="B Nazanin" panose="00000400000000000000" pitchFamily="2" charset="-78"/>
              </a:rPr>
              <a:t>فصل دوم: </a:t>
            </a:r>
            <a:r>
              <a:rPr lang="fa-IR" sz="2500" b="1" dirty="0">
                <a:effectLst>
                  <a:outerShdw blurRad="38100" dist="38100" dir="2700000" algn="tl">
                    <a:srgbClr val="000000">
                      <a:alpha val="43137"/>
                    </a:srgbClr>
                  </a:outerShdw>
                </a:effectLst>
                <a:cs typeface="B Nazanin" panose="00000400000000000000" pitchFamily="2" charset="-78"/>
              </a:rPr>
              <a:t>بررسی ادبیات</a:t>
            </a:r>
            <a:endParaRPr lang="fa-IR" sz="2500" b="1" dirty="0" smtClean="0">
              <a:effectLst>
                <a:outerShdw blurRad="38100" dist="38100" dir="2700000" algn="tl">
                  <a:srgbClr val="000000">
                    <a:alpha val="43137"/>
                  </a:srgbClr>
                </a:outerShdw>
              </a:effectLst>
              <a:cs typeface="B Nazanin" panose="00000400000000000000" pitchFamily="2" charset="-78"/>
            </a:endParaRPr>
          </a:p>
          <a:p>
            <a:pPr algn="ctr" rtl="1"/>
            <a:endParaRPr lang="fa-IR" sz="2400" b="1" dirty="0" smtClean="0">
              <a:effectLst>
                <a:outerShdw blurRad="38100" dist="38100" dir="2700000" algn="tl">
                  <a:srgbClr val="000000">
                    <a:alpha val="43137"/>
                  </a:srgbClr>
                </a:outerShdw>
              </a:effectLst>
              <a:cs typeface="B Nazanin" panose="00000400000000000000" pitchFamily="2" charset="-78"/>
            </a:endParaRPr>
          </a:p>
          <a:p>
            <a:pPr algn="just" rtl="1">
              <a:lnSpc>
                <a:spcPct val="150000"/>
              </a:lnSpc>
            </a:pPr>
            <a:r>
              <a:rPr lang="fa-IR" sz="2000" b="1" dirty="0">
                <a:cs typeface="B Nazanin" panose="00000400000000000000" pitchFamily="2" charset="-78"/>
              </a:rPr>
              <a:t>بازار </a:t>
            </a:r>
            <a:r>
              <a:rPr lang="en-US" sz="2000" b="1" dirty="0">
                <a:cs typeface="B Nazanin" panose="00000400000000000000" pitchFamily="2" charset="-78"/>
              </a:rPr>
              <a:t>OTT</a:t>
            </a:r>
            <a:r>
              <a:rPr lang="en-US" sz="2000" dirty="0">
                <a:cs typeface="B Nazanin" panose="00000400000000000000" pitchFamily="2" charset="-78"/>
              </a:rPr>
              <a:t> </a:t>
            </a:r>
            <a:r>
              <a:rPr lang="fa-IR" sz="2000" dirty="0">
                <a:cs typeface="B Nazanin" panose="00000400000000000000" pitchFamily="2" charset="-78"/>
              </a:rPr>
              <a:t>- بازار </a:t>
            </a:r>
            <a:r>
              <a:rPr lang="en-US" sz="2000" dirty="0" smtClean="0">
                <a:cs typeface="B Nazanin" panose="00000400000000000000" pitchFamily="2" charset="-78"/>
              </a:rPr>
              <a:t>OTT</a:t>
            </a:r>
            <a:r>
              <a:rPr lang="fa-IR" sz="2000" dirty="0" smtClean="0">
                <a:cs typeface="B Nazanin" panose="00000400000000000000" pitchFamily="2" charset="-78"/>
              </a:rPr>
              <a:t> در </a:t>
            </a:r>
            <a:r>
              <a:rPr lang="fa-IR" sz="2000" dirty="0">
                <a:cs typeface="B Nazanin" panose="00000400000000000000" pitchFamily="2" charset="-78"/>
              </a:rPr>
              <a:t>دهه گذشته توجه چشمگیری را تجربه کرده است. خدمات </a:t>
            </a:r>
            <a:r>
              <a:rPr lang="en-US" sz="2000" dirty="0" smtClean="0">
                <a:cs typeface="B Nazanin" panose="00000400000000000000" pitchFamily="2" charset="-78"/>
              </a:rPr>
              <a:t>OTT</a:t>
            </a:r>
            <a:r>
              <a:rPr lang="fa-IR" sz="2000" dirty="0" smtClean="0">
                <a:cs typeface="B Nazanin" panose="00000400000000000000" pitchFamily="2" charset="-78"/>
              </a:rPr>
              <a:t> قدیمی </a:t>
            </a:r>
            <a:r>
              <a:rPr lang="fa-IR" sz="2000" dirty="0">
                <a:cs typeface="B Nazanin" panose="00000400000000000000" pitchFamily="2" charset="-78"/>
              </a:rPr>
              <a:t>مانند </a:t>
            </a:r>
            <a:r>
              <a:rPr lang="en-US" sz="2000" dirty="0">
                <a:cs typeface="B Nazanin" panose="00000400000000000000" pitchFamily="2" charset="-78"/>
              </a:rPr>
              <a:t>Netflix</a:t>
            </a:r>
            <a:r>
              <a:rPr lang="fa-IR" sz="2000" dirty="0">
                <a:cs typeface="B Nazanin" panose="00000400000000000000" pitchFamily="2" charset="-78"/>
              </a:rPr>
              <a:t>، </a:t>
            </a:r>
            <a:r>
              <a:rPr lang="en-US" sz="2000" dirty="0" smtClean="0">
                <a:cs typeface="B Nazanin" panose="00000400000000000000" pitchFamily="2" charset="-78"/>
              </a:rPr>
              <a:t>Hulu</a:t>
            </a:r>
            <a:r>
              <a:rPr lang="fa-IR" sz="2000" dirty="0" smtClean="0">
                <a:cs typeface="B Nazanin" panose="00000400000000000000" pitchFamily="2" charset="-78"/>
              </a:rPr>
              <a:t> و </a:t>
            </a:r>
            <a:r>
              <a:rPr lang="en-US" sz="2000" dirty="0">
                <a:cs typeface="B Nazanin" panose="00000400000000000000" pitchFamily="2" charset="-78"/>
              </a:rPr>
              <a:t>Amazon Prime</a:t>
            </a:r>
            <a:r>
              <a:rPr lang="fa-IR" sz="2000" dirty="0">
                <a:cs typeface="B Nazanin" panose="00000400000000000000" pitchFamily="2" charset="-78"/>
              </a:rPr>
              <a:t> با رقابت شدیدی در میان خودن و تازه واردانی مانند </a:t>
            </a:r>
            <a:r>
              <a:rPr lang="en-US" sz="2000" dirty="0">
                <a:cs typeface="B Nazanin" panose="00000400000000000000" pitchFamily="2" charset="-78"/>
              </a:rPr>
              <a:t>Peacock</a:t>
            </a:r>
            <a:r>
              <a:rPr lang="fa-IR" sz="2000" dirty="0">
                <a:cs typeface="B Nazanin" panose="00000400000000000000" pitchFamily="2" charset="-78"/>
              </a:rPr>
              <a:t>، دیزنی پلاس و خدمات </a:t>
            </a:r>
            <a:r>
              <a:rPr lang="en-US" sz="2000" dirty="0">
                <a:cs typeface="B Nazanin" panose="00000400000000000000" pitchFamily="2" charset="-78"/>
              </a:rPr>
              <a:t>HBO</a:t>
            </a:r>
            <a:r>
              <a:rPr lang="fa-IR" sz="2000" dirty="0">
                <a:cs typeface="B Nazanin" panose="00000400000000000000" pitchFamily="2" charset="-78"/>
              </a:rPr>
              <a:t> پیشرفته ای به نام </a:t>
            </a:r>
            <a:r>
              <a:rPr lang="en-US" sz="2000" dirty="0">
                <a:cs typeface="B Nazanin" panose="00000400000000000000" pitchFamily="2" charset="-78"/>
              </a:rPr>
              <a:t>HBO </a:t>
            </a:r>
            <a:r>
              <a:rPr lang="en-US" sz="2000" dirty="0" smtClean="0">
                <a:cs typeface="B Nazanin" panose="00000400000000000000" pitchFamily="2" charset="-78"/>
              </a:rPr>
              <a:t>Max</a:t>
            </a:r>
            <a:r>
              <a:rPr lang="fa-IR" sz="2000" dirty="0" smtClean="0">
                <a:cs typeface="B Nazanin" panose="00000400000000000000" pitchFamily="2" charset="-78"/>
              </a:rPr>
              <a:t> که </a:t>
            </a:r>
            <a:r>
              <a:rPr lang="fa-IR" sz="2000" dirty="0">
                <a:cs typeface="B Nazanin" panose="00000400000000000000" pitchFamily="2" charset="-78"/>
              </a:rPr>
              <a:t>فیلم ها و تلویزیون متعلق به </a:t>
            </a:r>
            <a:r>
              <a:rPr lang="en-US" sz="2000" dirty="0">
                <a:cs typeface="B Nazanin" panose="00000400000000000000" pitchFamily="2" charset="-78"/>
              </a:rPr>
              <a:t>HBO</a:t>
            </a:r>
            <a:r>
              <a:rPr lang="fa-IR" sz="2000" dirty="0">
                <a:cs typeface="B Nazanin" panose="00000400000000000000" pitchFamily="2" charset="-78"/>
              </a:rPr>
              <a:t>، </a:t>
            </a:r>
            <a:r>
              <a:rPr lang="en-US" sz="2000" dirty="0">
                <a:cs typeface="B Nazanin" panose="00000400000000000000" pitchFamily="2" charset="-78"/>
              </a:rPr>
              <a:t>Cinemax</a:t>
            </a:r>
            <a:r>
              <a:rPr lang="fa-IR" sz="2000" dirty="0">
                <a:cs typeface="B Nazanin" panose="00000400000000000000" pitchFamily="2" charset="-78"/>
              </a:rPr>
              <a:t>، و برادران وارنر را در بر می گیرد، مواجه شده اند.</a:t>
            </a:r>
            <a:endParaRPr lang="en-US" sz="2000" dirty="0">
              <a:cs typeface="B Nazanin" panose="00000400000000000000" pitchFamily="2" charset="-78"/>
            </a:endParaRPr>
          </a:p>
          <a:p>
            <a:pPr algn="just" rtl="1">
              <a:lnSpc>
                <a:spcPct val="150000"/>
              </a:lnSpc>
            </a:pPr>
            <a:r>
              <a:rPr lang="fa-IR" sz="2000" b="1" dirty="0">
                <a:cs typeface="B Nazanin" panose="00000400000000000000" pitchFamily="2" charset="-78"/>
              </a:rPr>
              <a:t>ارزش ویژه برند مبتنی بر مصرف کننده</a:t>
            </a:r>
            <a:r>
              <a:rPr lang="fa-IR" sz="2000" dirty="0">
                <a:cs typeface="B Nazanin" panose="00000400000000000000" pitchFamily="2" charset="-78"/>
              </a:rPr>
              <a:t> - ارزش ویژه برند مبتنی بر مصرف کننده طبق تعریف عباتست از درجه ای که نام برند به تنهایی به ارائه ارزش از دیدگاه مصرف کننده می پردازد.</a:t>
            </a:r>
            <a:endParaRPr lang="en-US" sz="2000" dirty="0">
              <a:cs typeface="B Nazanin" panose="00000400000000000000" pitchFamily="2" charset="-78"/>
            </a:endParaRPr>
          </a:p>
          <a:p>
            <a:pPr algn="just" rtl="1">
              <a:lnSpc>
                <a:spcPct val="150000"/>
              </a:lnSpc>
            </a:pPr>
            <a:endParaRPr lang="fa-IR" sz="2000" dirty="0">
              <a:cs typeface="B Nazanin" panose="00000400000000000000" pitchFamily="2" charset="-78"/>
            </a:endParaRPr>
          </a:p>
          <a:p>
            <a:pPr algn="r" rtl="1"/>
            <a:endParaRPr lang="en-US" sz="2400" dirty="0">
              <a:effectLst>
                <a:outerShdw blurRad="38100" dist="38100" dir="2700000" algn="tl">
                  <a:srgbClr val="000000">
                    <a:alpha val="43137"/>
                  </a:srgbClr>
                </a:outerShdw>
              </a:effectLst>
              <a:cs typeface="B Nazanin" panose="00000400000000000000" pitchFamily="2" charset="-78"/>
            </a:endParaRPr>
          </a:p>
        </p:txBody>
      </p:sp>
    </p:spTree>
    <p:extLst>
      <p:ext uri="{BB962C8B-B14F-4D97-AF65-F5344CB8AC3E}">
        <p14:creationId xmlns:p14="http://schemas.microsoft.com/office/powerpoint/2010/main" val="235411547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cs typeface="B Nazanin" panose="00000400000000000000" pitchFamily="2" charset="-78"/>
              </a:rPr>
              <a:t>3/16</a:t>
            </a:r>
            <a:endParaRPr lang="en-US" dirty="0">
              <a:cs typeface="B Nazanin" panose="00000400000000000000" pitchFamily="2" charset="-78"/>
            </a:endParaRPr>
          </a:p>
        </p:txBody>
      </p:sp>
      <p:sp>
        <p:nvSpPr>
          <p:cNvPr id="16" name="Action Button: Back or Previous 15">
            <a:hlinkClick r:id="" action="ppaction://hlinkshowjump?jump=previousslide" highlightClick="1"/>
          </p:cNvPr>
          <p:cNvSpPr/>
          <p:nvPr/>
        </p:nvSpPr>
        <p:spPr>
          <a:xfrm>
            <a:off x="669495" y="5484142"/>
            <a:ext cx="330200" cy="266700"/>
          </a:xfrm>
          <a:prstGeom prst="actionButtonBackPrevious">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17" name="Action Button: Forward or Next 16">
            <a:hlinkClick r:id="" action="ppaction://hlinkshowjump?jump=nextslide" highlightClick="1"/>
          </p:cNvPr>
          <p:cNvSpPr/>
          <p:nvPr/>
        </p:nvSpPr>
        <p:spPr>
          <a:xfrm>
            <a:off x="1021126" y="5486963"/>
            <a:ext cx="304800" cy="261059"/>
          </a:xfrm>
          <a:prstGeom prst="actionButtonForwardNex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40" name="Rounded Rectangle 39"/>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41" name="TextBox 40"/>
          <p:cNvSpPr txBox="1"/>
          <p:nvPr/>
        </p:nvSpPr>
        <p:spPr>
          <a:xfrm>
            <a:off x="7782768" y="5962223"/>
            <a:ext cx="1140752" cy="43088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200" dirty="0" smtClean="0">
                <a:solidFill>
                  <a:schemeClr val="bg1"/>
                </a:solidFill>
                <a:cs typeface="B Nazanin" panose="00000400000000000000" pitchFamily="2" charset="-78"/>
              </a:rPr>
              <a:t>فصل دوم</a:t>
            </a:r>
            <a:endParaRPr lang="en-US" sz="2200" dirty="0">
              <a:solidFill>
                <a:schemeClr val="bg1"/>
              </a:solidFill>
              <a:cs typeface="B Nazanin" panose="00000400000000000000" pitchFamily="2" charset="-78"/>
            </a:endParaRPr>
          </a:p>
        </p:txBody>
      </p:sp>
      <p:sp>
        <p:nvSpPr>
          <p:cNvPr id="42" name="Rounded Rectangle 41"/>
          <p:cNvSpPr/>
          <p:nvPr/>
        </p:nvSpPr>
        <p:spPr>
          <a:xfrm>
            <a:off x="2532557"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43" name="Rounded Rectangle 42"/>
          <p:cNvSpPr/>
          <p:nvPr/>
        </p:nvSpPr>
        <p:spPr>
          <a:xfrm>
            <a:off x="3837089" y="6420116"/>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44" name="Rounded Rectangle 43"/>
          <p:cNvSpPr/>
          <p:nvPr/>
        </p:nvSpPr>
        <p:spPr>
          <a:xfrm>
            <a:off x="5155594"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45" name="Rounded Rectangle 44"/>
          <p:cNvSpPr/>
          <p:nvPr/>
        </p:nvSpPr>
        <p:spPr>
          <a:xfrm>
            <a:off x="6446154" y="6420116"/>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smtClean="0">
                <a:solidFill>
                  <a:schemeClr val="lt1"/>
                </a:solidFill>
              </a:rPr>
              <a:t>2</a:t>
            </a:r>
            <a:endParaRPr lang="en-US" dirty="0">
              <a:solidFill>
                <a:schemeClr val="lt1"/>
              </a:solidFill>
            </a:endParaRPr>
          </a:p>
        </p:txBody>
      </p:sp>
      <p:sp>
        <p:nvSpPr>
          <p:cNvPr id="46" name="Rounded Rectangle 45"/>
          <p:cNvSpPr/>
          <p:nvPr/>
        </p:nvSpPr>
        <p:spPr>
          <a:xfrm>
            <a:off x="7736714" y="6425658"/>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smtClean="0"/>
              <a:t>1</a:t>
            </a:r>
            <a:endParaRPr lang="en-US" dirty="0"/>
          </a:p>
        </p:txBody>
      </p:sp>
      <p:sp>
        <p:nvSpPr>
          <p:cNvPr id="47" name="Rounded Rectangle 46"/>
          <p:cNvSpPr/>
          <p:nvPr/>
        </p:nvSpPr>
        <p:spPr>
          <a:xfrm>
            <a:off x="1234127"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48" name="TextBox 47"/>
          <p:cNvSpPr txBox="1"/>
          <p:nvPr/>
        </p:nvSpPr>
        <p:spPr>
          <a:xfrm>
            <a:off x="475894" y="5999942"/>
            <a:ext cx="6915506" cy="400110"/>
          </a:xfrm>
          <a:prstGeom prst="rect">
            <a:avLst/>
          </a:prstGeom>
          <a:noFill/>
        </p:spPr>
        <p:txBody>
          <a:bodyPr wrap="square" rtlCol="0">
            <a:spAutoFit/>
          </a:bodyPr>
          <a:lstStyle/>
          <a:p>
            <a:pPr algn="r"/>
            <a:r>
              <a:rPr lang="fa-IR" sz="2000" b="1" dirty="0">
                <a:solidFill>
                  <a:schemeClr val="bg1"/>
                </a:solidFill>
                <a:cs typeface="B Nazanin" panose="00000400000000000000" pitchFamily="2" charset="-78"/>
              </a:rPr>
              <a:t>بررسی ادبیات</a:t>
            </a:r>
            <a:endParaRPr lang="en-US" sz="2000" b="1" dirty="0">
              <a:solidFill>
                <a:schemeClr val="bg1"/>
              </a:solidFill>
              <a:cs typeface="B Nazanin" panose="00000400000000000000" pitchFamily="2" charset="-78"/>
            </a:endParaRPr>
          </a:p>
        </p:txBody>
      </p:sp>
      <p:sp>
        <p:nvSpPr>
          <p:cNvPr id="19" name="TextBox 18"/>
          <p:cNvSpPr txBox="1"/>
          <p:nvPr/>
        </p:nvSpPr>
        <p:spPr>
          <a:xfrm>
            <a:off x="460904" y="299805"/>
            <a:ext cx="8260466" cy="4825306"/>
          </a:xfrm>
          <a:prstGeom prst="rect">
            <a:avLst/>
          </a:prstGeom>
          <a:noFill/>
        </p:spPr>
        <p:txBody>
          <a:bodyPr wrap="square" rtlCol="0">
            <a:noAutofit/>
          </a:bodyPr>
          <a:lstStyle/>
          <a:p>
            <a:pPr algn="just" rtl="1">
              <a:lnSpc>
                <a:spcPct val="150000"/>
              </a:lnSpc>
            </a:pPr>
            <a:r>
              <a:rPr lang="fa-IR" sz="2000" b="1" dirty="0">
                <a:cs typeface="B Nazanin" panose="00000400000000000000" pitchFamily="2" charset="-78"/>
              </a:rPr>
              <a:t>وفاداری به برند -</a:t>
            </a:r>
            <a:r>
              <a:rPr lang="fa-IR" sz="2000" dirty="0">
                <a:cs typeface="B Nazanin" panose="00000400000000000000" pitchFamily="2" charset="-78"/>
              </a:rPr>
              <a:t> برای درک ارزش ویژه برند خدمات </a:t>
            </a:r>
            <a:r>
              <a:rPr lang="en-US" sz="2000" dirty="0">
                <a:cs typeface="B Nazanin" panose="00000400000000000000" pitchFamily="2" charset="-78"/>
              </a:rPr>
              <a:t>OTT</a:t>
            </a:r>
            <a:r>
              <a:rPr lang="fa-IR" sz="2000" dirty="0">
                <a:cs typeface="B Nazanin" panose="00000400000000000000" pitchFamily="2" charset="-78"/>
              </a:rPr>
              <a:t> توسط مصرف کنندگان، آن ها باید وفاداری به برند داشته باشند. وفاداری به برند علاقه مصرف کننده به تداوم مصرف محصولات یا خدمات یک برند را در نظر می گیرد و برای یافتن رزونانس یا همنوایی با برند مصرف کنندگان به کار می رود.</a:t>
            </a:r>
            <a:endParaRPr lang="en-US" sz="2000" dirty="0">
              <a:cs typeface="B Nazanin" panose="00000400000000000000" pitchFamily="2" charset="-78"/>
            </a:endParaRPr>
          </a:p>
          <a:p>
            <a:pPr algn="just" rtl="1">
              <a:lnSpc>
                <a:spcPct val="150000"/>
              </a:lnSpc>
            </a:pPr>
            <a:r>
              <a:rPr lang="en-US" sz="2000" b="1" dirty="0">
                <a:cs typeface="B Nazanin" panose="00000400000000000000" pitchFamily="2" charset="-78"/>
              </a:rPr>
              <a:t>H1</a:t>
            </a:r>
            <a:r>
              <a:rPr lang="fa-IR" sz="2000" b="1" dirty="0">
                <a:cs typeface="B Nazanin" panose="00000400000000000000" pitchFamily="2" charset="-78"/>
              </a:rPr>
              <a:t>:</a:t>
            </a:r>
            <a:r>
              <a:rPr lang="fa-IR" sz="2000" dirty="0">
                <a:cs typeface="B Nazanin" panose="00000400000000000000" pitchFamily="2" charset="-78"/>
              </a:rPr>
              <a:t> وفاداری به برند </a:t>
            </a:r>
            <a:r>
              <a:rPr lang="en-US" sz="2000" dirty="0" smtClean="0">
                <a:cs typeface="B Nazanin" panose="00000400000000000000" pitchFamily="2" charset="-78"/>
              </a:rPr>
              <a:t>OTT</a:t>
            </a:r>
            <a:r>
              <a:rPr lang="fa-IR" sz="2000" dirty="0" smtClean="0">
                <a:cs typeface="B Nazanin" panose="00000400000000000000" pitchFamily="2" charset="-78"/>
              </a:rPr>
              <a:t> شاخص </a:t>
            </a:r>
            <a:r>
              <a:rPr lang="fa-IR" sz="2000" dirty="0">
                <a:cs typeface="B Nazanin" panose="00000400000000000000" pitchFamily="2" charset="-78"/>
              </a:rPr>
              <a:t>پیش بینی ارزش ویژه برند </a:t>
            </a:r>
            <a:r>
              <a:rPr lang="en-US" sz="2000" dirty="0" smtClean="0">
                <a:cs typeface="B Nazanin" panose="00000400000000000000" pitchFamily="2" charset="-78"/>
              </a:rPr>
              <a:t>OTT</a:t>
            </a:r>
            <a:r>
              <a:rPr lang="fa-IR" sz="2000" dirty="0" smtClean="0">
                <a:cs typeface="B Nazanin" panose="00000400000000000000" pitchFamily="2" charset="-78"/>
              </a:rPr>
              <a:t> می </a:t>
            </a:r>
            <a:r>
              <a:rPr lang="fa-IR" sz="2000" dirty="0">
                <a:cs typeface="B Nazanin" panose="00000400000000000000" pitchFamily="2" charset="-78"/>
              </a:rPr>
              <a:t>باشد.</a:t>
            </a:r>
            <a:endParaRPr lang="en-US" sz="2000" dirty="0">
              <a:cs typeface="B Nazanin" panose="00000400000000000000" pitchFamily="2" charset="-78"/>
            </a:endParaRPr>
          </a:p>
          <a:p>
            <a:pPr algn="just" rtl="1">
              <a:lnSpc>
                <a:spcPct val="150000"/>
              </a:lnSpc>
            </a:pPr>
            <a:r>
              <a:rPr lang="fa-IR" sz="2000" b="1" dirty="0">
                <a:cs typeface="B Nazanin" panose="00000400000000000000" pitchFamily="2" charset="-78"/>
              </a:rPr>
              <a:t>محتوای اصلی</a:t>
            </a:r>
            <a:r>
              <a:rPr lang="fa-IR" sz="2000" dirty="0">
                <a:cs typeface="B Nazanin" panose="00000400000000000000" pitchFamily="2" charset="-78"/>
              </a:rPr>
              <a:t> - مجموعه های اصلی </a:t>
            </a:r>
            <a:r>
              <a:rPr lang="en-US" sz="2000" dirty="0" smtClean="0">
                <a:cs typeface="B Nazanin" panose="00000400000000000000" pitchFamily="2" charset="-78"/>
              </a:rPr>
              <a:t>OTT</a:t>
            </a:r>
            <a:r>
              <a:rPr lang="fa-IR" sz="2000" dirty="0" smtClean="0">
                <a:cs typeface="B Nazanin" panose="00000400000000000000" pitchFamily="2" charset="-78"/>
              </a:rPr>
              <a:t> محصولات </a:t>
            </a:r>
            <a:r>
              <a:rPr lang="fa-IR" sz="2000" dirty="0">
                <a:cs typeface="B Nazanin" panose="00000400000000000000" pitchFamily="2" charset="-78"/>
              </a:rPr>
              <a:t>برند اصلی </a:t>
            </a:r>
            <a:r>
              <a:rPr lang="en-US" sz="2000" dirty="0" smtClean="0">
                <a:cs typeface="B Nazanin" panose="00000400000000000000" pitchFamily="2" charset="-78"/>
              </a:rPr>
              <a:t>OTT</a:t>
            </a:r>
            <a:r>
              <a:rPr lang="fa-IR" sz="2000" dirty="0" smtClean="0">
                <a:cs typeface="B Nazanin" panose="00000400000000000000" pitchFamily="2" charset="-78"/>
              </a:rPr>
              <a:t> را </a:t>
            </a:r>
            <a:r>
              <a:rPr lang="fa-IR" sz="2000" dirty="0">
                <a:cs typeface="B Nazanin" panose="00000400000000000000" pitchFamily="2" charset="-78"/>
              </a:rPr>
              <a:t>معرفی کرده، به خدمات </a:t>
            </a:r>
            <a:r>
              <a:rPr lang="en-US" sz="2000" dirty="0" smtClean="0">
                <a:cs typeface="B Nazanin" panose="00000400000000000000" pitchFamily="2" charset="-78"/>
              </a:rPr>
              <a:t>OTT</a:t>
            </a:r>
            <a:r>
              <a:rPr lang="fa-IR" sz="2000" dirty="0" smtClean="0">
                <a:cs typeface="B Nazanin" panose="00000400000000000000" pitchFamily="2" charset="-78"/>
              </a:rPr>
              <a:t> در </a:t>
            </a:r>
            <a:r>
              <a:rPr lang="fa-IR" sz="2000" dirty="0">
                <a:cs typeface="B Nazanin" panose="00000400000000000000" pitchFamily="2" charset="-78"/>
              </a:rPr>
              <a:t>شکل دادن برداشت مصرف کنندگان درباره برند کمک می کند. برجستگی برند مجموعه های اصلی مصرف کنندگان مبتنی بر شناسایی این مقوله است که در آن برند مذکور با برندهای دیگر رقابت نموده و نیازهای مصرف کننده را برآورده می سازد. </a:t>
            </a:r>
            <a:endParaRPr lang="en-US" sz="2000" dirty="0">
              <a:cs typeface="B Nazanin" panose="00000400000000000000" pitchFamily="2" charset="-78"/>
            </a:endParaRPr>
          </a:p>
        </p:txBody>
      </p:sp>
    </p:spTree>
    <p:extLst>
      <p:ext uri="{BB962C8B-B14F-4D97-AF65-F5344CB8AC3E}">
        <p14:creationId xmlns:p14="http://schemas.microsoft.com/office/powerpoint/2010/main" val="1718344058"/>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271174" y="168442"/>
            <a:ext cx="8652346" cy="5097923"/>
          </a:xfrm>
          <a:prstGeom prst="rect">
            <a:avLst/>
          </a:prstGeom>
          <a:noFill/>
        </p:spPr>
        <p:txBody>
          <a:bodyPr wrap="square" rtlCol="0">
            <a:noAutofit/>
          </a:bodyPr>
          <a:lstStyle/>
          <a:p>
            <a:pPr algn="ctr" rtl="1"/>
            <a:endParaRPr lang="fa-IR" sz="2800" dirty="0" smtClean="0"/>
          </a:p>
          <a:p>
            <a:pPr algn="ctr" rtl="1"/>
            <a:endParaRPr lang="fa-IR" sz="2800" dirty="0"/>
          </a:p>
          <a:p>
            <a:pPr algn="ctr" rtl="1"/>
            <a:endParaRPr lang="fa-IR" sz="2800" dirty="0" smtClean="0"/>
          </a:p>
          <a:p>
            <a:pPr algn="ctr" rtl="1"/>
            <a:r>
              <a:rPr lang="fa-IR" sz="2800" b="1" dirty="0" smtClean="0">
                <a:cs typeface="B Nazanin" panose="00000400000000000000" pitchFamily="2" charset="-78"/>
              </a:rPr>
              <a:t>لطفا </a:t>
            </a:r>
            <a:r>
              <a:rPr lang="fa-IR" sz="2800" b="1" dirty="0">
                <a:cs typeface="B Nazanin" panose="00000400000000000000" pitchFamily="2" charset="-78"/>
              </a:rPr>
              <a:t>توجه داشته </a:t>
            </a:r>
            <a:r>
              <a:rPr lang="fa-IR" sz="2800" b="1" dirty="0" smtClean="0">
                <a:cs typeface="B Nazanin" panose="00000400000000000000" pitchFamily="2" charset="-78"/>
              </a:rPr>
              <a:t>باشيد</a:t>
            </a:r>
          </a:p>
          <a:p>
            <a:pPr algn="ctr" rtl="1"/>
            <a:r>
              <a:rPr lang="fa-IR" sz="2800" dirty="0" smtClean="0">
                <a:cs typeface="B Nazanin" panose="00000400000000000000" pitchFamily="2" charset="-78"/>
              </a:rPr>
              <a:t>که </a:t>
            </a:r>
            <a:r>
              <a:rPr lang="fa-IR" sz="2800" dirty="0">
                <a:cs typeface="B Nazanin" panose="00000400000000000000" pitchFamily="2" charset="-78"/>
              </a:rPr>
              <a:t>اين فايل تنها بخشی از محصول بوده و صرفا جهت معرفی محصول </a:t>
            </a:r>
            <a:r>
              <a:rPr lang="fa-IR" sz="2800" dirty="0" smtClean="0">
                <a:cs typeface="B Nazanin" panose="00000400000000000000" pitchFamily="2" charset="-78"/>
              </a:rPr>
              <a:t>ميباشد</a:t>
            </a:r>
          </a:p>
          <a:p>
            <a:pPr algn="ctr" rtl="1"/>
            <a:r>
              <a:rPr lang="fa-IR" sz="2800" dirty="0" smtClean="0">
                <a:cs typeface="B Nazanin" panose="00000400000000000000" pitchFamily="2" charset="-78"/>
              </a:rPr>
              <a:t>برای </a:t>
            </a:r>
            <a:r>
              <a:rPr lang="fa-IR" sz="2800" dirty="0">
                <a:cs typeface="B Nazanin" panose="00000400000000000000" pitchFamily="2" charset="-78"/>
              </a:rPr>
              <a:t>خريداری و دانلود فايل کامل مقاله به زبان </a:t>
            </a:r>
            <a:r>
              <a:rPr lang="fa-IR" sz="2800" dirty="0" smtClean="0">
                <a:cs typeface="B Nazanin" panose="00000400000000000000" pitchFamily="2" charset="-78"/>
              </a:rPr>
              <a:t>فارسی</a:t>
            </a:r>
            <a:endParaRPr lang="en-US" sz="2800" dirty="0" smtClean="0">
              <a:cs typeface="B Nazanin" panose="00000400000000000000" pitchFamily="2" charset="-78"/>
            </a:endParaRPr>
          </a:p>
          <a:p>
            <a:pPr algn="ctr" rtl="1"/>
            <a:r>
              <a:rPr lang="fa-IR" sz="2800" dirty="0" smtClean="0">
                <a:cs typeface="B Nazanin" panose="00000400000000000000" pitchFamily="2" charset="-78"/>
              </a:rPr>
              <a:t>با </a:t>
            </a:r>
            <a:r>
              <a:rPr lang="fa-IR" sz="2800" dirty="0">
                <a:cs typeface="B Nazanin" panose="00000400000000000000" pitchFamily="2" charset="-78"/>
              </a:rPr>
              <a:t>فرمت پاورپوينت (با قابليت </a:t>
            </a:r>
            <a:r>
              <a:rPr lang="fa-IR" sz="2800" dirty="0" smtClean="0">
                <a:cs typeface="B Nazanin" panose="00000400000000000000" pitchFamily="2" charset="-78"/>
              </a:rPr>
              <a:t>ويرايش</a:t>
            </a:r>
            <a:r>
              <a:rPr lang="en-US" sz="2800" dirty="0" smtClean="0">
                <a:cs typeface="B Nazanin" panose="00000400000000000000" pitchFamily="2" charset="-78"/>
              </a:rPr>
              <a:t>(</a:t>
            </a:r>
            <a:endParaRPr lang="fa-IR" sz="2800" dirty="0" smtClean="0">
              <a:cs typeface="B Nazanin" panose="00000400000000000000" pitchFamily="2" charset="-78"/>
            </a:endParaRPr>
          </a:p>
          <a:p>
            <a:pPr algn="ctr" rtl="1"/>
            <a:r>
              <a:rPr lang="fa-IR" sz="2800" dirty="0" smtClean="0">
                <a:solidFill>
                  <a:srgbClr val="FF0000"/>
                </a:solidFill>
                <a:cs typeface="B Nazanin" panose="00000400000000000000" pitchFamily="2" charset="-78"/>
                <a:hlinkClick r:id="rId2"/>
              </a:rPr>
              <a:t>اينجا </a:t>
            </a:r>
            <a:r>
              <a:rPr lang="fa-IR" sz="2800" dirty="0">
                <a:cs typeface="B Nazanin" panose="00000400000000000000" pitchFamily="2" charset="-78"/>
              </a:rPr>
              <a:t>کليک </a:t>
            </a:r>
            <a:r>
              <a:rPr lang="fa-IR" sz="2800" dirty="0" smtClean="0">
                <a:cs typeface="B Nazanin" panose="00000400000000000000" pitchFamily="2" charset="-78"/>
              </a:rPr>
              <a:t>نماييد.</a:t>
            </a:r>
          </a:p>
          <a:p>
            <a:pPr algn="ctr" rtl="1"/>
            <a:r>
              <a:rPr lang="fa-IR" sz="2800" dirty="0" smtClean="0">
                <a:cs typeface="B Nazanin" panose="00000400000000000000" pitchFamily="2" charset="-78"/>
              </a:rPr>
              <a:t>فروشگاه </a:t>
            </a:r>
            <a:r>
              <a:rPr lang="fa-IR" sz="2800" dirty="0">
                <a:cs typeface="B Nazanin" panose="00000400000000000000" pitchFamily="2" charset="-78"/>
              </a:rPr>
              <a:t>اينترنتی ايران </a:t>
            </a:r>
            <a:r>
              <a:rPr lang="fa-IR" sz="2800" dirty="0" smtClean="0">
                <a:cs typeface="B Nazanin" panose="00000400000000000000" pitchFamily="2" charset="-78"/>
              </a:rPr>
              <a:t>عرضه </a:t>
            </a:r>
            <a:r>
              <a:rPr lang="en-US" sz="2800" dirty="0" smtClean="0"/>
              <a:t>www.iranarze.ir</a:t>
            </a:r>
            <a:endParaRPr lang="en-US" sz="2800" dirty="0">
              <a:effectLst>
                <a:outerShdw blurRad="38100" dist="38100" dir="2700000" algn="tl">
                  <a:srgbClr val="000000">
                    <a:alpha val="43137"/>
                  </a:srgbClr>
                </a:outerShdw>
              </a:effectLst>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5" name="Action Button: Back or Previous 24">
            <a:hlinkClick r:id="" action="ppaction://hlinkshowjump?jump=previousslide" highlightClick="1"/>
          </p:cNvPr>
          <p:cNvSpPr/>
          <p:nvPr/>
        </p:nvSpPr>
        <p:spPr>
          <a:xfrm>
            <a:off x="669495" y="5484142"/>
            <a:ext cx="330200" cy="266700"/>
          </a:xfrm>
          <a:prstGeom prst="actionButtonBackPrevious">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Rounded Rectangle 21"/>
          <p:cNvSpPr/>
          <p:nvPr/>
        </p:nvSpPr>
        <p:spPr>
          <a:xfrm>
            <a:off x="106325" y="5866681"/>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7" name="Rounded Rectangle 26"/>
          <p:cNvSpPr/>
          <p:nvPr/>
        </p:nvSpPr>
        <p:spPr>
          <a:xfrm>
            <a:off x="1445348" y="638727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solidFill>
                  <a:schemeClr val="lt1"/>
                </a:solidFill>
              </a:rPr>
              <a:t>5</a:t>
            </a:r>
            <a:endParaRPr lang="en-US" dirty="0">
              <a:solidFill>
                <a:schemeClr val="lt1"/>
              </a:solidFill>
            </a:endParaRPr>
          </a:p>
        </p:txBody>
      </p:sp>
      <p:sp>
        <p:nvSpPr>
          <p:cNvPr id="38" name="Rounded Rectangle 37"/>
          <p:cNvSpPr/>
          <p:nvPr/>
        </p:nvSpPr>
        <p:spPr>
          <a:xfrm>
            <a:off x="2963748" y="638727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solidFill>
                  <a:schemeClr val="lt1"/>
                </a:solidFill>
              </a:rPr>
              <a:t>4</a:t>
            </a:r>
            <a:endParaRPr lang="en-US" dirty="0">
              <a:solidFill>
                <a:schemeClr val="lt1"/>
              </a:solidFill>
            </a:endParaRPr>
          </a:p>
        </p:txBody>
      </p:sp>
      <p:sp>
        <p:nvSpPr>
          <p:cNvPr id="39" name="Rounded Rectangle 38"/>
          <p:cNvSpPr/>
          <p:nvPr/>
        </p:nvSpPr>
        <p:spPr>
          <a:xfrm>
            <a:off x="4482148" y="638727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solidFill>
                  <a:schemeClr val="lt1"/>
                </a:solidFill>
              </a:rPr>
              <a:t>3</a:t>
            </a:r>
            <a:endParaRPr lang="en-US" dirty="0">
              <a:solidFill>
                <a:schemeClr val="lt1"/>
              </a:solidFill>
            </a:endParaRPr>
          </a:p>
        </p:txBody>
      </p:sp>
      <p:sp>
        <p:nvSpPr>
          <p:cNvPr id="40" name="Rounded Rectangle 39"/>
          <p:cNvSpPr/>
          <p:nvPr/>
        </p:nvSpPr>
        <p:spPr>
          <a:xfrm>
            <a:off x="6000548" y="638727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solidFill>
                  <a:schemeClr val="lt1"/>
                </a:solidFill>
              </a:rPr>
              <a:t>2</a:t>
            </a:r>
            <a:endParaRPr lang="en-US" dirty="0">
              <a:solidFill>
                <a:schemeClr val="lt1"/>
              </a:solidFill>
            </a:endParaRPr>
          </a:p>
        </p:txBody>
      </p:sp>
      <p:sp>
        <p:nvSpPr>
          <p:cNvPr id="41" name="Rounded Rectangle 40"/>
          <p:cNvSpPr/>
          <p:nvPr/>
        </p:nvSpPr>
        <p:spPr>
          <a:xfrm>
            <a:off x="7518948" y="6390937"/>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t>1</a:t>
            </a:r>
            <a:endParaRPr lang="en-US" dirty="0"/>
          </a:p>
        </p:txBody>
      </p:sp>
    </p:spTree>
    <p:extLst>
      <p:ext uri="{BB962C8B-B14F-4D97-AF65-F5344CB8AC3E}">
        <p14:creationId xmlns:p14="http://schemas.microsoft.com/office/powerpoint/2010/main" val="402810107"/>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7_Office Theme">
  <a:themeElements>
    <a:clrScheme name="Violet II">
      <a:dk1>
        <a:sysClr val="windowText" lastClr="000000"/>
      </a:dk1>
      <a:lt1>
        <a:sysClr val="window" lastClr="FFFFFF"/>
      </a:lt1>
      <a:dk2>
        <a:srgbClr val="632E62"/>
      </a:dk2>
      <a:lt2>
        <a:srgbClr val="EAE5EB"/>
      </a:lt2>
      <a:accent1>
        <a:srgbClr val="92278F"/>
      </a:accent1>
      <a:accent2>
        <a:srgbClr val="9B57D3"/>
      </a:accent2>
      <a:accent3>
        <a:srgbClr val="755DD9"/>
      </a:accent3>
      <a:accent4>
        <a:srgbClr val="665EB8"/>
      </a:accent4>
      <a:accent5>
        <a:srgbClr val="45A5ED"/>
      </a:accent5>
      <a:accent6>
        <a:srgbClr val="5982DB"/>
      </a:accent6>
      <a:hlink>
        <a:srgbClr val="0066FF"/>
      </a:hlink>
      <a:folHlink>
        <a:srgbClr val="666699"/>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506</Words>
  <Application>Microsoft Office PowerPoint</Application>
  <PresentationFormat>On-screen Show (4:3)</PresentationFormat>
  <Paragraphs>43</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B Nazanin</vt:lpstr>
      <vt:lpstr>Calibri</vt:lpstr>
      <vt:lpstr>Calibri Light</vt:lpstr>
      <vt:lpstr>7_Office Theme</vt:lpstr>
      <vt:lpstr>PowerPoint Presentation</vt:lpstr>
      <vt:lpstr>PowerPoint Presentation</vt:lpstr>
      <vt:lpstr>PowerPoint Presentation</vt:lpstr>
      <vt:lpstr>PowerPoint Presentation</vt:lpstr>
      <vt:lpstr>PowerPoint Presentation</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dc:description>madsg.com</dc:description>
  <cp:lastModifiedBy/>
  <cp:revision>1</cp:revision>
  <dcterms:created xsi:type="dcterms:W3CDTF">2013-09-24T05:01:40Z</dcterms:created>
  <dcterms:modified xsi:type="dcterms:W3CDTF">2022-04-27T16:51:36Z</dcterms:modified>
</cp:coreProperties>
</file>