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299" r:id="rId5"/>
    <p:sldId id="31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7/10/2022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7/10/2022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7/10/2022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7/10/2022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7/10/2022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7/10/2022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7/10/2022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تاثیر ویتامین </a:t>
            </a:r>
            <a:r>
              <a:rPr lang="en-US" sz="2400" b="1" dirty="0">
                <a:cs typeface="B Nazanin" panose="00000400000000000000" pitchFamily="2" charset="-78"/>
              </a:rPr>
              <a:t>D </a:t>
            </a:r>
            <a:r>
              <a:rPr lang="fa-IR" sz="2400" b="1" dirty="0">
                <a:cs typeface="B Nazanin" panose="00000400000000000000" pitchFamily="2" charset="-78"/>
              </a:rPr>
              <a:t>بر پاراکسوناز-1، ظرفیت تام آنتی اکسیدانی و 8-ایزوپروستان در کودکان مبتلا به اختلال نقص توجه بیش فعالی</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اختلال نقص توجه بیش فعالی (</a:t>
            </a:r>
            <a:r>
              <a:rPr lang="en-US" sz="2000" dirty="0">
                <a:cs typeface="B Nazanin" panose="00000400000000000000" pitchFamily="2" charset="-78"/>
              </a:rPr>
              <a:t>ADHD</a:t>
            </a:r>
            <a:r>
              <a:rPr lang="fa-IR" sz="2000" dirty="0">
                <a:cs typeface="B Nazanin" panose="00000400000000000000" pitchFamily="2" charset="-78"/>
              </a:rPr>
              <a:t>) یکی از شایع ترین اختلالات عصبی است که در دوران کودکی بروز پیدا می کند. شیوع </a:t>
            </a:r>
            <a:r>
              <a:rPr lang="en-US" sz="2000" dirty="0">
                <a:cs typeface="B Nazanin" panose="00000400000000000000" pitchFamily="2" charset="-78"/>
              </a:rPr>
              <a:t>ADHD</a:t>
            </a:r>
            <a:r>
              <a:rPr lang="fa-IR" sz="2000" dirty="0">
                <a:cs typeface="B Nazanin" panose="00000400000000000000" pitchFamily="2" charset="-78"/>
              </a:rPr>
              <a:t> در بین کودکان و نوجوانان حدود 6-7 % است و در پسران بیشتر از دختران دیده می شود. ناتوانی در تمرکز و توجه، بیش فعالی، تکانشگری، و مشکلات در رفتار یادگیری و سازگاری روانی اجتماعی از علائم مهم </a:t>
            </a:r>
            <a:r>
              <a:rPr lang="en-US" sz="2000" dirty="0">
                <a:cs typeface="B Nazanin" panose="00000400000000000000" pitchFamily="2" charset="-78"/>
              </a:rPr>
              <a:t>ADHD</a:t>
            </a:r>
            <a:r>
              <a:rPr lang="fa-IR" sz="2000" dirty="0">
                <a:cs typeface="B Nazanin" panose="00000400000000000000" pitchFamily="2" charset="-78"/>
              </a:rPr>
              <a:t> هستند و می توانند تا بزرگسالی هم ادامه پیدا کنند. مشخص شد که سطح سرمی ویتامین </a:t>
            </a:r>
            <a:r>
              <a:rPr lang="en-US" sz="2000" dirty="0">
                <a:cs typeface="B Nazanin" panose="00000400000000000000" pitchFamily="2" charset="-78"/>
              </a:rPr>
              <a:t>D</a:t>
            </a:r>
            <a:r>
              <a:rPr lang="fa-IR" sz="2000" dirty="0">
                <a:cs typeface="B Nazanin" panose="00000400000000000000" pitchFamily="2" charset="-78"/>
              </a:rPr>
              <a:t> در کودکان و نوجوانان مبتلا به </a:t>
            </a:r>
            <a:r>
              <a:rPr lang="en-US" sz="2000" dirty="0">
                <a:cs typeface="B Nazanin" panose="00000400000000000000" pitchFamily="2" charset="-78"/>
              </a:rPr>
              <a:t>ADHD</a:t>
            </a:r>
            <a:r>
              <a:rPr lang="fa-IR" sz="2000" dirty="0">
                <a:cs typeface="B Nazanin" panose="00000400000000000000" pitchFamily="2" charset="-78"/>
              </a:rPr>
              <a:t> در مقایسه با افراد سالم به طور معنی داری کمتر است. فرضیات مختلفی در مورد علت بروز </a:t>
            </a:r>
            <a:r>
              <a:rPr lang="en-US" sz="2000" dirty="0">
                <a:cs typeface="B Nazanin" panose="00000400000000000000" pitchFamily="2" charset="-78"/>
              </a:rPr>
              <a:t>ADHD</a:t>
            </a:r>
            <a:r>
              <a:rPr lang="fa-IR" sz="2000" dirty="0">
                <a:cs typeface="B Nazanin" panose="00000400000000000000" pitchFamily="2" charset="-78"/>
              </a:rPr>
              <a:t> وجود دارد. یکی از این فرضیات این است که تنش اکسایشی در بسیاری از اختلالات، مانند اختلال دوقطبی، اسکیزوفرنی، و افسردگی نقش دارد و به عنوان مکانیسم مهمی در تخریب، آسیب و مرگ سلول ها در نظر گرفته می شود. </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1/13</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endParaRPr lang="fa-IR" sz="2000" dirty="0" smtClean="0">
              <a:cs typeface="B Nazanin" panose="00000400000000000000" pitchFamily="2" charset="-78"/>
            </a:endParaRPr>
          </a:p>
          <a:p>
            <a:pPr algn="just" rtl="1">
              <a:lnSpc>
                <a:spcPct val="150000"/>
              </a:lnSpc>
            </a:pPr>
            <a:r>
              <a:rPr lang="fa-IR" sz="2000" dirty="0" smtClean="0">
                <a:cs typeface="B Nazanin" panose="00000400000000000000" pitchFamily="2" charset="-78"/>
              </a:rPr>
              <a:t>تنش </a:t>
            </a:r>
            <a:r>
              <a:rPr lang="fa-IR" sz="2000" dirty="0">
                <a:cs typeface="B Nazanin" panose="00000400000000000000" pitchFamily="2" charset="-78"/>
              </a:rPr>
              <a:t>اکسایشی و التهاب عصبی می تواند آستروسیت ها و میکروگلیاها را فعال کرده و موجب ترشح سیتوکینهای پیش التهابی و اختلال در تنظیم کاتکول آمینرژیک شوند و در نتیجه علائم </a:t>
            </a:r>
            <a:r>
              <a:rPr lang="en-US" sz="2000" dirty="0">
                <a:cs typeface="B Nazanin" panose="00000400000000000000" pitchFamily="2" charset="-78"/>
              </a:rPr>
              <a:t>ADHD</a:t>
            </a:r>
            <a:r>
              <a:rPr lang="fa-IR" sz="2000" dirty="0">
                <a:cs typeface="B Nazanin" panose="00000400000000000000" pitchFamily="2" charset="-78"/>
              </a:rPr>
              <a:t> را افزایش دهند. ویتامین </a:t>
            </a:r>
            <a:r>
              <a:rPr lang="en-US" sz="2000" dirty="0">
                <a:cs typeface="B Nazanin" panose="00000400000000000000" pitchFamily="2" charset="-78"/>
              </a:rPr>
              <a:t>D</a:t>
            </a:r>
            <a:r>
              <a:rPr lang="fa-IR" sz="2000" dirty="0">
                <a:cs typeface="B Nazanin" panose="00000400000000000000" pitchFamily="2" charset="-78"/>
              </a:rPr>
              <a:t> نه تنها در متابولیسم استخوان و تنظیم کلسیم سرم نقش دارد، بلکه بر عملکرد مغز نیز اثرات قابل توجهی دارد. کمبود ویتامین </a:t>
            </a:r>
            <a:r>
              <a:rPr lang="en-US" sz="2000" dirty="0" smtClean="0">
                <a:cs typeface="B Nazanin" panose="00000400000000000000" pitchFamily="2" charset="-78"/>
              </a:rPr>
              <a:t>D</a:t>
            </a:r>
            <a:r>
              <a:rPr lang="fa-IR" sz="2000" dirty="0" smtClean="0">
                <a:cs typeface="B Nazanin" panose="00000400000000000000" pitchFamily="2" charset="-78"/>
              </a:rPr>
              <a:t> دراوایل </a:t>
            </a:r>
            <a:r>
              <a:rPr lang="fa-IR" sz="2000" dirty="0">
                <a:cs typeface="B Nazanin" panose="00000400000000000000" pitchFamily="2" charset="-78"/>
              </a:rPr>
              <a:t>زندگی می تواند به رشد و عملکرد عصبی آسیب بزند.. استفاده از داروهایی مانند ریتالین نیز می تواند در کاهش علائم </a:t>
            </a:r>
            <a:r>
              <a:rPr lang="en-US" sz="2000" dirty="0">
                <a:cs typeface="B Nazanin" panose="00000400000000000000" pitchFamily="2" charset="-78"/>
              </a:rPr>
              <a:t>ADHD</a:t>
            </a:r>
            <a:r>
              <a:rPr lang="fa-IR" sz="2000" dirty="0">
                <a:cs typeface="B Nazanin" panose="00000400000000000000" pitchFamily="2" charset="-78"/>
              </a:rPr>
              <a:t> موثر باشند. در این مطالعه، اثر مصرف مکمل ویتامین </a:t>
            </a:r>
            <a:r>
              <a:rPr lang="en-US" sz="2000" dirty="0">
                <a:cs typeface="B Nazanin" panose="00000400000000000000" pitchFamily="2" charset="-78"/>
              </a:rPr>
              <a:t>D</a:t>
            </a:r>
            <a:r>
              <a:rPr lang="fa-IR" sz="2000" dirty="0">
                <a:cs typeface="B Nazanin" panose="00000400000000000000" pitchFamily="2" charset="-78"/>
              </a:rPr>
              <a:t> بر شاخص های تنش اکسایشی، از جمله فعالیت پاراکسوناز-1، ظرفیت تام آنتی اکسیدانی، و ایزوپروستان 8 در کودکان مبتلا به </a:t>
            </a:r>
            <a:r>
              <a:rPr lang="en-US" sz="2000" dirty="0">
                <a:cs typeface="B Nazanin" panose="00000400000000000000" pitchFamily="2" charset="-78"/>
              </a:rPr>
              <a:t>ADHD</a:t>
            </a:r>
            <a:r>
              <a:rPr lang="fa-IR" sz="2000" dirty="0">
                <a:cs typeface="B Nazanin" panose="00000400000000000000" pitchFamily="2" charset="-78"/>
              </a:rPr>
              <a:t> مورد بررسی قرار گرفته است.</a:t>
            </a:r>
            <a:endParaRPr lang="en-US" sz="20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2/13</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254711405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3/13</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روش ها</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روش ها</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این مطالعه یک کارآزمایی بالینی تصادفی، دوسوکور و </a:t>
            </a:r>
            <a:r>
              <a:rPr lang="ar-SA" sz="2000" dirty="0">
                <a:cs typeface="B Nazanin" panose="00000400000000000000" pitchFamily="2" charset="-78"/>
              </a:rPr>
              <a:t>دارای گروه شاهد دارونما </a:t>
            </a:r>
            <a:r>
              <a:rPr lang="fa-IR" sz="2000" dirty="0">
                <a:cs typeface="B Nazanin" panose="00000400000000000000" pitchFamily="2" charset="-78"/>
              </a:rPr>
              <a:t>است که بر روی 86 کودک 6 تا 12 ساله انجام شده است. شرکت کنندگان این مطالعه ایرانی و اکثراً فارس، ترک، گیلک، مازنی، کرد و لر هستند و رنگ پوستی مایل به زرد دارند. همه شرکت کنندگان ریتالین دریافت کردند  و مدت زمان مصرف ریتالین در آنها نیز باید کمتر از یک سال بوده باشد. داشتن هر گونه بیماری (بیماری های عفونی یا قلبی عروقی، دیابت، فشار خون، پرکاری تیروئید، بیماری های گوارشی، بیماری های کبدی یا کلیوی، بیماری ها و آلرژی های تنفسی و بیماری های عصبی)؛ سابقه ضربه شدید به سر؛ </a:t>
            </a:r>
            <a:r>
              <a:rPr lang="en-US" sz="2000" dirty="0">
                <a:cs typeface="B Nazanin" panose="00000400000000000000" pitchFamily="2" charset="-78"/>
              </a:rPr>
              <a:t>BMI</a:t>
            </a:r>
            <a:r>
              <a:rPr lang="fa-IR" sz="2000" dirty="0">
                <a:cs typeface="B Nazanin" panose="00000400000000000000" pitchFamily="2" charset="-78"/>
              </a:rPr>
              <a:t> بیش از صدک 95؛ و مصرف هر گونه مکمل مانند امگا3، کلسیم، ویتامین </a:t>
            </a:r>
            <a:r>
              <a:rPr lang="en-US" sz="2000" dirty="0">
                <a:cs typeface="B Nazanin" panose="00000400000000000000" pitchFamily="2" charset="-78"/>
              </a:rPr>
              <a:t>D</a:t>
            </a:r>
            <a:r>
              <a:rPr lang="fa-IR" sz="2000" dirty="0">
                <a:cs typeface="B Nazanin" panose="00000400000000000000" pitchFamily="2" charset="-78"/>
              </a:rPr>
              <a:t> و هر دارویی به جز ریتالین از جمله عواملی هستند که موجب حذف آنها از مطالعه می شود. </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283303487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555</Words>
  <Application>Microsoft Office PowerPoint</Application>
  <PresentationFormat>On-screen Show (4:3)</PresentationFormat>
  <Paragraphs>40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2022-07-10T05:28:33Z</dcterms:modified>
</cp:coreProperties>
</file>