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95" r:id="rId2"/>
    <p:sldId id="298" r:id="rId3"/>
    <p:sldId id="305" r:id="rId4"/>
    <p:sldId id="299" r:id="rId5"/>
    <p:sldId id="31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74" autoAdjust="0"/>
    <p:restoredTop sz="94660"/>
  </p:normalViewPr>
  <p:slideViewPr>
    <p:cSldViewPr snapToGrid="0">
      <p:cViewPr varScale="1">
        <p:scale>
          <a:sx n="88" d="100"/>
          <a:sy n="88" d="100"/>
        </p:scale>
        <p:origin x="75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anarze.i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66474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8017" y="3164838"/>
            <a:ext cx="836669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200" b="1" dirty="0">
                <a:cs typeface="B Nazanin" panose="00000400000000000000" pitchFamily="2" charset="-78"/>
              </a:rPr>
              <a:t>ارتباط ویژگی های اوتیستیک میان والدین و کودکان دارای اختلال طیف اوتیسم و عادی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51908" y="4488710"/>
            <a:ext cx="397456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Nazanin" panose="00000400000000000000" pitchFamily="2" charset="-78"/>
              </a:rPr>
              <a:t>استاد: 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8017" y="4483224"/>
            <a:ext cx="3974568" cy="10948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دانشجو: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42" y="217859"/>
            <a:ext cx="2717980" cy="271798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78017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سال تحصیلی: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751908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نام درس: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85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اول: مقدمه</a:t>
            </a:r>
          </a:p>
          <a:p>
            <a:pPr algn="ctr" rtl="1"/>
            <a:endParaRPr lang="fa-IR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اختلال طیف اوتیسم </a:t>
            </a:r>
            <a:r>
              <a:rPr lang="en-US" sz="2000" dirty="0">
                <a:cs typeface="B Nazanin" panose="00000400000000000000" pitchFamily="2" charset="-78"/>
              </a:rPr>
              <a:t>(ASD)</a:t>
            </a:r>
            <a:r>
              <a:rPr lang="fa-IR" sz="2000" dirty="0">
                <a:cs typeface="B Nazanin" panose="00000400000000000000" pitchFamily="2" charset="-78"/>
              </a:rPr>
              <a:t> نوعی اختلال رشدی با علائم متفاوت است که از مشخصه های آن مشکل در برقراری ارتباط، رفتارهای تکرارشونده و عادت های محدود می باشد. بروز علائم </a:t>
            </a:r>
            <a:r>
              <a:rPr lang="en-US" sz="2000" dirty="0">
                <a:cs typeface="B Nazanin" panose="00000400000000000000" pitchFamily="2" charset="-78"/>
              </a:rPr>
              <a:t>ASD</a:t>
            </a:r>
            <a:r>
              <a:rPr lang="fa-IR" sz="2000" dirty="0">
                <a:cs typeface="B Nazanin" panose="00000400000000000000" pitchFamily="2" charset="-78"/>
              </a:rPr>
              <a:t> در میان افراد مختلف، متفاوت است. ابزارهای اصلی سنجش ویژگی های اوتیستیک، ضریب طیف اوتیسم، مقیاس علائم فنوتیپ گسترده تر اوتیسم، مقیاس پاسخگویی اجتماعی، و پرسشنامه ی فنوتیپ گسترده ی اوتیسم هستند. </a:t>
            </a:r>
            <a:r>
              <a:rPr lang="en-US" sz="2000" dirty="0">
                <a:cs typeface="B Nazanin" panose="00000400000000000000" pitchFamily="2" charset="-78"/>
              </a:rPr>
              <a:t>AQ</a:t>
            </a:r>
            <a:r>
              <a:rPr lang="fa-IR" sz="2000" dirty="0">
                <a:cs typeface="B Nazanin" panose="00000400000000000000" pitchFamily="2" charset="-78"/>
              </a:rPr>
              <a:t> نسخه ی بزرگسالان و </a:t>
            </a:r>
            <a:r>
              <a:rPr lang="en-US" sz="2000" dirty="0" smtClean="0">
                <a:cs typeface="B Nazanin" panose="00000400000000000000" pitchFamily="2" charset="-78"/>
              </a:rPr>
              <a:t>AQ-Child</a:t>
            </a:r>
            <a:r>
              <a:rPr lang="fa-IR" sz="2000" dirty="0" smtClean="0">
                <a:cs typeface="B Nazanin" panose="00000400000000000000" pitchFamily="2" charset="-78"/>
              </a:rPr>
              <a:t> نسخه </a:t>
            </a:r>
            <a:r>
              <a:rPr lang="fa-IR" sz="2000" dirty="0">
                <a:cs typeface="B Nazanin" panose="00000400000000000000" pitchFamily="2" charset="-78"/>
              </a:rPr>
              <a:t>ی کودکان ضریب طیف اوتیسم  برای ارزیابی ویژگی های اوتیستیک در بزرگسالان و کودکان 4 تا 11 ساله است. برخی از تئوری های اولیه نشان داده اند که عوامل ژنتیکی می توانند موجب بروز سطوح بالاتری از ویژگی های اوتیستیک در خویشاوندان درجه یک افراد مبتلا به </a:t>
            </a:r>
            <a:r>
              <a:rPr lang="en-US" sz="2000" dirty="0">
                <a:cs typeface="B Nazanin" panose="00000400000000000000" pitchFamily="2" charset="-78"/>
              </a:rPr>
              <a:t>ASD</a:t>
            </a:r>
            <a:r>
              <a:rPr lang="fa-IR" sz="2000">
                <a:cs typeface="B Nazanin" panose="00000400000000000000" pitchFamily="2" charset="-78"/>
              </a:rPr>
              <a:t> </a:t>
            </a:r>
            <a:r>
              <a:rPr lang="fa-IR" sz="2000" smtClean="0">
                <a:cs typeface="B Nazanin" panose="00000400000000000000" pitchFamily="2" charset="-78"/>
              </a:rPr>
              <a:t>باشند</a:t>
            </a:r>
            <a:r>
              <a:rPr lang="fa-IR" sz="2000" dirty="0">
                <a:cs typeface="B Nazanin" panose="00000400000000000000" pitchFamily="2" charset="-78"/>
              </a:rPr>
              <a:t>، به طوری که والدین فرزندان مبتلا به </a:t>
            </a:r>
            <a:r>
              <a:rPr lang="en-US" sz="2000" dirty="0">
                <a:cs typeface="B Nazanin" panose="00000400000000000000" pitchFamily="2" charset="-78"/>
              </a:rPr>
              <a:t>ASD</a:t>
            </a:r>
            <a:r>
              <a:rPr lang="fa-IR" sz="2000" dirty="0">
                <a:cs typeface="B Nazanin" panose="00000400000000000000" pitchFamily="2" charset="-78"/>
              </a:rPr>
              <a:t> (والدین-</a:t>
            </a:r>
            <a:r>
              <a:rPr lang="en-US" sz="2000" dirty="0">
                <a:cs typeface="B Nazanin" panose="00000400000000000000" pitchFamily="2" charset="-78"/>
              </a:rPr>
              <a:t>ASD</a:t>
            </a:r>
            <a:r>
              <a:rPr lang="fa-IR" sz="2000" dirty="0">
                <a:cs typeface="B Nazanin" panose="00000400000000000000" pitchFamily="2" charset="-78"/>
              </a:rPr>
              <a:t>) معمولا دارای "فنوتیپ اوتیسم گسترده تر"</a:t>
            </a:r>
            <a:r>
              <a:rPr lang="en-US" sz="2000" dirty="0">
                <a:cs typeface="B Nazanin" panose="00000400000000000000" pitchFamily="2" charset="-78"/>
              </a:rPr>
              <a:t>(BAP)</a:t>
            </a:r>
            <a:r>
              <a:rPr lang="fa-IR" sz="2000" dirty="0">
                <a:cs typeface="B Nazanin" panose="00000400000000000000" pitchFamily="2" charset="-78"/>
              </a:rPr>
              <a:t> تشخیص داده شده اند. </a:t>
            </a:r>
          </a:p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1/15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58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 rtl="1">
              <a:lnSpc>
                <a:spcPct val="150000"/>
              </a:lnSpc>
            </a:pPr>
            <a:endParaRPr lang="en-US" sz="20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البته </a:t>
            </a:r>
            <a:r>
              <a:rPr lang="fa-IR" sz="2000" dirty="0">
                <a:cs typeface="B Nazanin" panose="00000400000000000000" pitchFamily="2" charset="-78"/>
              </a:rPr>
              <a:t>پژوهش های تجربی از نتایج متناقضی حکایت دارند. بسیاری از مطالعات نشان داده اند که وضعیت والدین دارای کودکان </a:t>
            </a:r>
            <a:r>
              <a:rPr lang="en-US" sz="2000" dirty="0">
                <a:cs typeface="B Nazanin" panose="00000400000000000000" pitchFamily="2" charset="-78"/>
              </a:rPr>
              <a:t>ASD</a:t>
            </a:r>
            <a:r>
              <a:rPr lang="fa-IR" sz="2000" dirty="0">
                <a:cs typeface="B Nazanin" panose="00000400000000000000" pitchFamily="2" charset="-78"/>
              </a:rPr>
              <a:t> به نسبت والدین دارای کودکان </a:t>
            </a:r>
            <a:r>
              <a:rPr lang="en-US" sz="2000" dirty="0">
                <a:cs typeface="B Nazanin" panose="00000400000000000000" pitchFamily="2" charset="-78"/>
              </a:rPr>
              <a:t>TD</a:t>
            </a:r>
            <a:r>
              <a:rPr lang="fa-IR" sz="2000" dirty="0">
                <a:cs typeface="B Nazanin" panose="00000400000000000000" pitchFamily="2" charset="-78"/>
              </a:rPr>
              <a:t> از لحاظ علائم اوتیسم چندان بدتر نبوده است.</a:t>
            </a:r>
            <a:endParaRPr lang="en-US" sz="20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هدف مطالعه ی فعلی بررسی ویژگی های اوتیستیک و ارتباطات آن ها در والدین و فرزندان در گروه های </a:t>
            </a:r>
            <a:r>
              <a:rPr lang="en-US" sz="2000" dirty="0" smtClean="0">
                <a:cs typeface="B Nazanin" panose="00000400000000000000" pitchFamily="2" charset="-78"/>
              </a:rPr>
              <a:t>ASD</a:t>
            </a:r>
            <a:r>
              <a:rPr lang="fa-IR" sz="2000" dirty="0" smtClean="0">
                <a:cs typeface="B Nazanin" panose="00000400000000000000" pitchFamily="2" charset="-78"/>
              </a:rPr>
              <a:t> و </a:t>
            </a:r>
            <a:r>
              <a:rPr lang="en-US" sz="2000" dirty="0">
                <a:cs typeface="B Nazanin" panose="00000400000000000000" pitchFamily="2" charset="-78"/>
              </a:rPr>
              <a:t>TD</a:t>
            </a:r>
            <a:r>
              <a:rPr lang="fa-IR" sz="2000" dirty="0">
                <a:cs typeface="B Nazanin" panose="00000400000000000000" pitchFamily="2" charset="-78"/>
              </a:rPr>
              <a:t> و همچنین پیشبرد کاربرد </a:t>
            </a:r>
            <a:r>
              <a:rPr lang="en-US" sz="2000" dirty="0">
                <a:cs typeface="B Nazanin" panose="00000400000000000000" pitchFamily="2" charset="-78"/>
              </a:rPr>
              <a:t>AQ</a:t>
            </a:r>
            <a:r>
              <a:rPr lang="fa-IR" sz="2000" dirty="0">
                <a:cs typeface="B Nazanin" panose="00000400000000000000" pitchFamily="2" charset="-78"/>
              </a:rPr>
              <a:t> به عنوان یک غربالگری کمکی برای والدین به منظور شناسایی کودکانی است که باید برای تشخیص </a:t>
            </a:r>
            <a:r>
              <a:rPr lang="en-US" sz="2000" dirty="0">
                <a:cs typeface="B Nazanin" panose="00000400000000000000" pitchFamily="2" charset="-78"/>
              </a:rPr>
              <a:t>ASD</a:t>
            </a:r>
            <a:r>
              <a:rPr lang="fa-IR" sz="2000" dirty="0">
                <a:cs typeface="B Nazanin" panose="00000400000000000000" pitchFamily="2" charset="-78"/>
              </a:rPr>
              <a:t> مورد غربالگری بیشتری قرار بگیرند. </a:t>
            </a:r>
            <a:endParaRPr lang="en-US" sz="20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2/15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3195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3/15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6" name="Action Button: Back or Previous 15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Forward or Next 16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دوم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47" name="Rounded Rectangle 4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روش ها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دوم: </a:t>
            </a:r>
            <a:r>
              <a:rPr lang="fa-I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ها</a:t>
            </a:r>
            <a:endParaRPr lang="fa-IR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تمامی شرکت کنندگان، والدین چینی 23 تا 48 ساله با حداقل یک کودک 4 تا 10 ساله بودند گروه والدین</a:t>
            </a:r>
            <a:r>
              <a:rPr lang="en-US" sz="2000" dirty="0">
                <a:cs typeface="B Nazanin" panose="00000400000000000000" pitchFamily="2" charset="-78"/>
              </a:rPr>
              <a:t>ASD-</a:t>
            </a:r>
            <a:r>
              <a:rPr lang="fa-IR" sz="2000" dirty="0">
                <a:cs typeface="B Nazanin" panose="00000400000000000000" pitchFamily="2" charset="-78"/>
              </a:rPr>
              <a:t> متشکل از 119 والد با فرزندان </a:t>
            </a:r>
            <a:r>
              <a:rPr lang="en-US" sz="2000" dirty="0">
                <a:cs typeface="B Nazanin" panose="00000400000000000000" pitchFamily="2" charset="-78"/>
              </a:rPr>
              <a:t>SD</a:t>
            </a:r>
            <a:r>
              <a:rPr lang="fa-IR" sz="2000" dirty="0">
                <a:cs typeface="B Nazanin" panose="00000400000000000000" pitchFamily="2" charset="-78"/>
              </a:rPr>
              <a:t> بودند. متخصصین اطفال مجاز بیمارستان، بر اساس معیار نسخه پنجم راهنمای تشخیصی و آماری اختلال‌های </a:t>
            </a:r>
            <a:r>
              <a:rPr lang="fa-IR" sz="2000" dirty="0" smtClean="0">
                <a:cs typeface="B Nazanin" panose="00000400000000000000" pitchFamily="2" charset="-78"/>
              </a:rPr>
              <a:t>روانی </a:t>
            </a:r>
            <a:r>
              <a:rPr lang="en-US" sz="2000" dirty="0" smtClean="0">
                <a:cs typeface="B Nazanin" panose="00000400000000000000" pitchFamily="2" charset="-78"/>
              </a:rPr>
              <a:t>(</a:t>
            </a:r>
            <a:r>
              <a:rPr lang="en-US" sz="2000" dirty="0">
                <a:cs typeface="B Nazanin" panose="00000400000000000000" pitchFamily="2" charset="-78"/>
              </a:rPr>
              <a:t>DSM-5)</a:t>
            </a:r>
            <a:r>
              <a:rPr lang="fa-IR" sz="2000" dirty="0">
                <a:cs typeface="B Nazanin" panose="00000400000000000000" pitchFamily="2" charset="-78"/>
              </a:rPr>
              <a:t> برای تمامی این کودکان تشخیص </a:t>
            </a:r>
            <a:r>
              <a:rPr lang="en-US" sz="2000" dirty="0">
                <a:cs typeface="B Nazanin" panose="00000400000000000000" pitchFamily="2" charset="-78"/>
              </a:rPr>
              <a:t>ASD</a:t>
            </a:r>
            <a:r>
              <a:rPr lang="fa-IR" sz="2000" dirty="0">
                <a:cs typeface="B Nazanin" panose="00000400000000000000" pitchFamily="2" charset="-78"/>
              </a:rPr>
              <a:t> داده بودند. </a:t>
            </a:r>
            <a:endParaRPr lang="en-US" sz="20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گروه والدین </a:t>
            </a:r>
            <a:r>
              <a:rPr lang="en-US" sz="2000" dirty="0">
                <a:cs typeface="B Nazanin" panose="00000400000000000000" pitchFamily="2" charset="-78"/>
              </a:rPr>
              <a:t>TD</a:t>
            </a:r>
            <a:r>
              <a:rPr lang="fa-IR" sz="2000" dirty="0">
                <a:cs typeface="B Nazanin" panose="00000400000000000000" pitchFamily="2" charset="-78"/>
              </a:rPr>
              <a:t> متشکل از 108 والد با فرزندان </a:t>
            </a:r>
            <a:r>
              <a:rPr lang="en-US" sz="2000" dirty="0">
                <a:cs typeface="B Nazanin" panose="00000400000000000000" pitchFamily="2" charset="-78"/>
              </a:rPr>
              <a:t>TD </a:t>
            </a:r>
            <a:r>
              <a:rPr lang="fa-IR" sz="2000" dirty="0">
                <a:cs typeface="B Nazanin" panose="00000400000000000000" pitchFamily="2" charset="-78"/>
              </a:rPr>
              <a:t>بدون هیچ گونه گزارش از بروز علائم اوتیستیک نه در کودکان و نه در والدین، بودند. </a:t>
            </a:r>
            <a:endParaRPr lang="en-US" sz="20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با استفاده از پرسشنامه ی </a:t>
            </a:r>
            <a:r>
              <a:rPr lang="en-US" sz="2000" dirty="0">
                <a:cs typeface="B Nazanin" panose="00000400000000000000" pitchFamily="2" charset="-78"/>
              </a:rPr>
              <a:t>AQ-Child </a:t>
            </a:r>
            <a:r>
              <a:rPr lang="fa-IR" sz="2000" dirty="0" smtClean="0">
                <a:cs typeface="B Nazanin" panose="00000400000000000000" pitchFamily="2" charset="-78"/>
              </a:rPr>
              <a:t> ضریب </a:t>
            </a:r>
            <a:r>
              <a:rPr lang="fa-IR" sz="2000" dirty="0">
                <a:cs typeface="B Nazanin" panose="00000400000000000000" pitchFamily="2" charset="-78"/>
              </a:rPr>
              <a:t>طیف اوتیسم که یک پرسشنامه ی والد-اظهاری است، مهارت های اجتماعی، تغییر توجه، توجه به جزئیات، برقراری ارتباط، و تخیل کودکان ارزیابی شد. </a:t>
            </a:r>
          </a:p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411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2800" dirty="0" smtClean="0"/>
          </a:p>
          <a:p>
            <a:pPr algn="ctr" rtl="1"/>
            <a:endParaRPr lang="fa-IR" sz="2800" dirty="0"/>
          </a:p>
          <a:p>
            <a:pPr algn="ctr" rtl="1"/>
            <a:endParaRPr lang="fa-IR" sz="2800" dirty="0" smtClean="0"/>
          </a:p>
          <a:p>
            <a:pPr algn="ctr" rtl="1"/>
            <a:r>
              <a:rPr lang="fa-IR" sz="2800" b="1" dirty="0" smtClean="0">
                <a:cs typeface="B Nazanin" panose="00000400000000000000" pitchFamily="2" charset="-78"/>
              </a:rPr>
              <a:t>لطفا </a:t>
            </a:r>
            <a:r>
              <a:rPr lang="fa-IR" sz="2800" b="1" dirty="0">
                <a:cs typeface="B Nazanin" panose="00000400000000000000" pitchFamily="2" charset="-78"/>
              </a:rPr>
              <a:t>توجه داشته </a:t>
            </a:r>
            <a:r>
              <a:rPr lang="fa-IR" sz="2800" b="1" dirty="0" smtClean="0">
                <a:cs typeface="B Nazanin" panose="00000400000000000000" pitchFamily="2" charset="-78"/>
              </a:rPr>
              <a:t>باشيد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که </a:t>
            </a:r>
            <a:r>
              <a:rPr lang="fa-IR" sz="2800" dirty="0">
                <a:cs typeface="B Nazanin" panose="00000400000000000000" pitchFamily="2" charset="-78"/>
              </a:rPr>
              <a:t>اين فايل تنها بخشی از محصول بوده و صرفا جهت معرفی محصول </a:t>
            </a:r>
            <a:r>
              <a:rPr lang="fa-IR" sz="2800" dirty="0" smtClean="0">
                <a:cs typeface="B Nazanin" panose="00000400000000000000" pitchFamily="2" charset="-78"/>
              </a:rPr>
              <a:t>ميباشد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برای </a:t>
            </a:r>
            <a:r>
              <a:rPr lang="fa-IR" sz="2800" dirty="0">
                <a:cs typeface="B Nazanin" panose="00000400000000000000" pitchFamily="2" charset="-78"/>
              </a:rPr>
              <a:t>خريداری و دانلود فايل کامل مقاله به زبان </a:t>
            </a:r>
            <a:r>
              <a:rPr lang="fa-IR" sz="2800" dirty="0" smtClean="0">
                <a:cs typeface="B Nazanin" panose="00000400000000000000" pitchFamily="2" charset="-78"/>
              </a:rPr>
              <a:t>فارسی</a:t>
            </a:r>
            <a:endParaRPr lang="en-US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با </a:t>
            </a:r>
            <a:r>
              <a:rPr lang="fa-IR" sz="2800" dirty="0">
                <a:cs typeface="B Nazanin" panose="00000400000000000000" pitchFamily="2" charset="-78"/>
              </a:rPr>
              <a:t>فرمت پاورپوينت (با قابليت </a:t>
            </a:r>
            <a:r>
              <a:rPr lang="fa-IR" sz="2800" dirty="0" smtClean="0">
                <a:cs typeface="B Nazanin" panose="00000400000000000000" pitchFamily="2" charset="-78"/>
              </a:rPr>
              <a:t>ويرايش</a:t>
            </a:r>
            <a:r>
              <a:rPr lang="en-US" sz="2800" dirty="0" smtClean="0">
                <a:cs typeface="B Nazanin" panose="00000400000000000000" pitchFamily="2" charset="-78"/>
              </a:rPr>
              <a:t>(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Nazanin" panose="00000400000000000000" pitchFamily="2" charset="-78"/>
                <a:hlinkClick r:id="rId2"/>
              </a:rPr>
              <a:t>اينجا </a:t>
            </a:r>
            <a:r>
              <a:rPr lang="fa-IR" sz="2800" dirty="0">
                <a:cs typeface="B Nazanin" panose="00000400000000000000" pitchFamily="2" charset="-78"/>
              </a:rPr>
              <a:t>کليک </a:t>
            </a:r>
            <a:r>
              <a:rPr lang="fa-IR" sz="2800" dirty="0" smtClean="0">
                <a:cs typeface="B Nazanin" panose="00000400000000000000" pitchFamily="2" charset="-78"/>
              </a:rPr>
              <a:t>نماييد.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فروشگاه </a:t>
            </a:r>
            <a:r>
              <a:rPr lang="fa-IR" sz="2800" dirty="0">
                <a:cs typeface="B Nazanin" panose="00000400000000000000" pitchFamily="2" charset="-78"/>
              </a:rPr>
              <a:t>اينترنتی ايران </a:t>
            </a:r>
            <a:r>
              <a:rPr lang="fa-IR" sz="2800" dirty="0" smtClean="0">
                <a:cs typeface="B Nazanin" panose="00000400000000000000" pitchFamily="2" charset="-78"/>
              </a:rPr>
              <a:t>عرضه </a:t>
            </a:r>
            <a:r>
              <a:rPr lang="en-US" sz="2800" dirty="0" smtClean="0"/>
              <a:t>www.iranarze.ir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Back or Previous 24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6325" y="5866681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4453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5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9637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4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4821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3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0005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18948" y="6390937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127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470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2022-08-30T17:10:33Z</dcterms:modified>
</cp:coreProperties>
</file>