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92" r:id="rId1"/>
  </p:sldMasterIdLst>
  <p:sldIdLst>
    <p:sldId id="295" r:id="rId2"/>
    <p:sldId id="298" r:id="rId3"/>
    <p:sldId id="306" r:id="rId4"/>
    <p:sldId id="31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73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574" autoAdjust="0"/>
    <p:restoredTop sz="94660"/>
  </p:normalViewPr>
  <p:slideViewPr>
    <p:cSldViewPr snapToGrid="0">
      <p:cViewPr varScale="1">
        <p:scale>
          <a:sx n="88" d="100"/>
          <a:sy n="88" d="100"/>
        </p:scale>
        <p:origin x="75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307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219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345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79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09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45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19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33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10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2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65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436C-4D9D-4627-9D98-4A15F1D889EB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ranarze.i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325" y="96253"/>
            <a:ext cx="8910084" cy="664744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8017" y="3164838"/>
            <a:ext cx="8366698" cy="1094873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200" b="1" dirty="0">
                <a:cs typeface="B Nazanin" panose="00000400000000000000" pitchFamily="2" charset="-78"/>
              </a:rPr>
              <a:t>روند نشریات در رابطه با اسکیزوفرنی، سلامت روان، و افسردگی در طی کووید-19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751908" y="4488710"/>
            <a:ext cx="3974568" cy="1094873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 smtClean="0">
                <a:cs typeface="B Nazanin" panose="00000400000000000000" pitchFamily="2" charset="-78"/>
              </a:rPr>
              <a:t>استاد: </a:t>
            </a:r>
            <a:endParaRPr lang="fa-IR" sz="2400" b="1" dirty="0">
              <a:cs typeface="B Nazanin" panose="00000400000000000000" pitchFamily="2" charset="-78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78017" y="4483224"/>
            <a:ext cx="3974568" cy="109487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>
                <a:cs typeface="B Nazanin" panose="00000400000000000000" pitchFamily="2" charset="-78"/>
              </a:rPr>
              <a:t>دانشجو: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142" y="217859"/>
            <a:ext cx="2717980" cy="2717980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78017" y="5884771"/>
            <a:ext cx="3974568" cy="646176"/>
          </a:xfrm>
          <a:prstGeom prst="roundRect">
            <a:avLst>
              <a:gd name="adj" fmla="val 0"/>
            </a:avLst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cs typeface="B Nazanin" panose="00000400000000000000" pitchFamily="2" charset="-78"/>
              </a:rPr>
              <a:t>سال تحصیلی: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4751908" y="5884771"/>
            <a:ext cx="3974568" cy="646176"/>
          </a:xfrm>
          <a:prstGeom prst="roundRect">
            <a:avLst>
              <a:gd name="adj" fmla="val 0"/>
            </a:avLst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cs typeface="B Nazanin" panose="00000400000000000000" pitchFamily="2" charset="-78"/>
              </a:rPr>
              <a:t>نام درس: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8853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782768" y="5962223"/>
            <a:ext cx="1140752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فصل اول</a:t>
            </a:r>
            <a:endParaRPr lang="en-US" sz="2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anose="00000400000000000000" pitchFamily="2" charset="-78"/>
              </a:rPr>
              <a:t>1/9</a:t>
            </a: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669495" y="5484142"/>
            <a:ext cx="330200" cy="266700"/>
          </a:xfrm>
          <a:prstGeom prst="actionButtonBackPreviou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1021126" y="5486963"/>
            <a:ext cx="304800" cy="261059"/>
          </a:xfrm>
          <a:prstGeom prst="actionButtonForwardNex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5894" y="5999942"/>
            <a:ext cx="6915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099019" y="6463784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772754" y="6465808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446489" y="6463784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1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425284" y="6459235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0904" y="299805"/>
            <a:ext cx="8260466" cy="482530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1"/>
            <a:r>
              <a:rPr lang="fa-I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فصل اول: </a:t>
            </a:r>
            <a:r>
              <a:rPr lang="fa-I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مقدمه</a:t>
            </a:r>
            <a:endParaRPr lang="fa-IR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rtl="1"/>
            <a:endParaRPr lang="fa-I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کووید-19 بر همه گروه ها از جمله تحقیقات و انتشارات علمی تاثیر قابل توجهی گذاشته است و به همین دلیل، تعداد نشریات مرتبط با کووید-19 در حال افزایش است. در نتیجه، نقش نشریات علمی، و بخصوص مجلات، برای کمک به ارائه اطلاعات معتبر و به موقع در مورد کووید-19 حائز اهمیت است. مجله روانپزشکی آسیا مجله محبوبی است که حفظ انسانیت، حفظ سلامت عقل و ارتقای سلامت را پیشه خود قرار داده است و حفظ کیفیت بالای مجله و اهداف بشردوستانه، به مرجعی برای مسائل مربوط به کووید-19و سلامت روان تبدیل شده است. </a:t>
            </a:r>
          </a:p>
          <a:p>
            <a:pPr algn="r" rtl="1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6589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782768" y="5962223"/>
            <a:ext cx="1140752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فصل اول</a:t>
            </a:r>
            <a:endParaRPr lang="en-US" sz="2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anose="00000400000000000000" pitchFamily="2" charset="-78"/>
              </a:rPr>
              <a:t>2/9</a:t>
            </a: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669495" y="5484142"/>
            <a:ext cx="330200" cy="266700"/>
          </a:xfrm>
          <a:prstGeom prst="actionButtonBackPreviou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1021126" y="5486963"/>
            <a:ext cx="304800" cy="261059"/>
          </a:xfrm>
          <a:prstGeom prst="actionButtonForwardNex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5894" y="5999942"/>
            <a:ext cx="6915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099019" y="6463784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772754" y="6465808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446489" y="6463784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1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425284" y="6459235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0904" y="299805"/>
            <a:ext cx="8260466" cy="482530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1"/>
            <a:endParaRPr lang="fa-I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نویسندگان 3926 نسخه خطی را در سال 2020 دریافت کرده اند، که در مجموع 589 مورد منتشر شده در هشت نسخه، و 576 نشریه اندیس شده در پایگاه داده </a:t>
            </a:r>
            <a:r>
              <a:rPr lang="en-US" sz="2000" dirty="0" smtClean="0">
                <a:cs typeface="B Nazanin" panose="00000400000000000000" pitchFamily="2" charset="-78"/>
              </a:rPr>
              <a:t>scopus.com</a:t>
            </a:r>
            <a:r>
              <a:rPr lang="fa-IR" sz="2000" dirty="0" smtClean="0">
                <a:cs typeface="B Nazanin" panose="00000400000000000000" pitchFamily="2" charset="-78"/>
              </a:rPr>
              <a:t> را </a:t>
            </a:r>
            <a:r>
              <a:rPr lang="fa-IR" sz="2000" dirty="0">
                <a:cs typeface="B Nazanin" panose="00000400000000000000" pitchFamily="2" charset="-78"/>
              </a:rPr>
              <a:t>مورد استفاده قرار داده اند. هدف این مقاله، تحلیل روال نشریات مربوط به اسکیزوفرنی، سلامت روان، و افسردگی در طی کووید-19 در مجله روانپزشکی آسیا است. از این رو، نویسنده، کشور نویسنده و کلمات کلیدی، به عنوان موضوعات مورد بحث برای بهبود اطلاعات در مورد چگونگی دستیابی به سهم قابل توجه این مجله در کاهش کووید-19 مورد استفاده قرار گرفته اند.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4653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1174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1"/>
            <a:endParaRPr lang="fa-IR" sz="2800" dirty="0" smtClean="0"/>
          </a:p>
          <a:p>
            <a:pPr algn="ctr" rtl="1"/>
            <a:endParaRPr lang="fa-IR" sz="2800" dirty="0"/>
          </a:p>
          <a:p>
            <a:pPr algn="ctr" rtl="1"/>
            <a:endParaRPr lang="fa-IR" sz="2800" dirty="0" smtClean="0"/>
          </a:p>
          <a:p>
            <a:pPr algn="ctr" rtl="1"/>
            <a:r>
              <a:rPr lang="fa-IR" sz="2800" b="1" dirty="0" smtClean="0">
                <a:cs typeface="B Nazanin" panose="00000400000000000000" pitchFamily="2" charset="-78"/>
              </a:rPr>
              <a:t>لطفا </a:t>
            </a:r>
            <a:r>
              <a:rPr lang="fa-IR" sz="2800" b="1" dirty="0">
                <a:cs typeface="B Nazanin" panose="00000400000000000000" pitchFamily="2" charset="-78"/>
              </a:rPr>
              <a:t>توجه داشته </a:t>
            </a:r>
            <a:r>
              <a:rPr lang="fa-IR" sz="2800" b="1" dirty="0" smtClean="0">
                <a:cs typeface="B Nazanin" panose="00000400000000000000" pitchFamily="2" charset="-78"/>
              </a:rPr>
              <a:t>باشيد</a:t>
            </a:r>
          </a:p>
          <a:p>
            <a:pPr algn="ctr" rtl="1"/>
            <a:r>
              <a:rPr lang="fa-IR" sz="2800" dirty="0" smtClean="0">
                <a:cs typeface="B Nazanin" panose="00000400000000000000" pitchFamily="2" charset="-78"/>
              </a:rPr>
              <a:t>که </a:t>
            </a:r>
            <a:r>
              <a:rPr lang="fa-IR" sz="2800" dirty="0">
                <a:cs typeface="B Nazanin" panose="00000400000000000000" pitchFamily="2" charset="-78"/>
              </a:rPr>
              <a:t>اين فايل تنها بخشی از محصول بوده و صرفا جهت معرفی محصول </a:t>
            </a:r>
            <a:r>
              <a:rPr lang="fa-IR" sz="2800" dirty="0" smtClean="0">
                <a:cs typeface="B Nazanin" panose="00000400000000000000" pitchFamily="2" charset="-78"/>
              </a:rPr>
              <a:t>ميباشد</a:t>
            </a:r>
          </a:p>
          <a:p>
            <a:pPr algn="ctr" rtl="1"/>
            <a:r>
              <a:rPr lang="fa-IR" sz="2800" dirty="0" smtClean="0">
                <a:cs typeface="B Nazanin" panose="00000400000000000000" pitchFamily="2" charset="-78"/>
              </a:rPr>
              <a:t>برای </a:t>
            </a:r>
            <a:r>
              <a:rPr lang="fa-IR" sz="2800" dirty="0">
                <a:cs typeface="B Nazanin" panose="00000400000000000000" pitchFamily="2" charset="-78"/>
              </a:rPr>
              <a:t>خريداری و دانلود فايل کامل مقاله به زبان </a:t>
            </a:r>
            <a:r>
              <a:rPr lang="fa-IR" sz="2800" dirty="0" smtClean="0">
                <a:cs typeface="B Nazanin" panose="00000400000000000000" pitchFamily="2" charset="-78"/>
              </a:rPr>
              <a:t>فارسی</a:t>
            </a:r>
            <a:endParaRPr lang="en-US" sz="2800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2800" dirty="0" smtClean="0">
                <a:cs typeface="B Nazanin" panose="00000400000000000000" pitchFamily="2" charset="-78"/>
              </a:rPr>
              <a:t>با </a:t>
            </a:r>
            <a:r>
              <a:rPr lang="fa-IR" sz="2800" dirty="0">
                <a:cs typeface="B Nazanin" panose="00000400000000000000" pitchFamily="2" charset="-78"/>
              </a:rPr>
              <a:t>فرمت پاورپوينت (با قابليت </a:t>
            </a:r>
            <a:r>
              <a:rPr lang="fa-IR" sz="2800" dirty="0" smtClean="0">
                <a:cs typeface="B Nazanin" panose="00000400000000000000" pitchFamily="2" charset="-78"/>
              </a:rPr>
              <a:t>ويرايش</a:t>
            </a:r>
            <a:r>
              <a:rPr lang="en-US" sz="2800" dirty="0" smtClean="0">
                <a:cs typeface="B Nazanin" panose="00000400000000000000" pitchFamily="2" charset="-78"/>
              </a:rPr>
              <a:t>(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2800" dirty="0" smtClean="0">
                <a:solidFill>
                  <a:srgbClr val="FF0000"/>
                </a:solidFill>
                <a:cs typeface="B Nazanin" panose="00000400000000000000" pitchFamily="2" charset="-78"/>
                <a:hlinkClick r:id="rId2"/>
              </a:rPr>
              <a:t>اينجا </a:t>
            </a:r>
            <a:r>
              <a:rPr lang="fa-IR" sz="2800" dirty="0">
                <a:cs typeface="B Nazanin" panose="00000400000000000000" pitchFamily="2" charset="-78"/>
              </a:rPr>
              <a:t>کليک </a:t>
            </a:r>
            <a:r>
              <a:rPr lang="fa-IR" sz="2800" dirty="0" smtClean="0">
                <a:cs typeface="B Nazanin" panose="00000400000000000000" pitchFamily="2" charset="-78"/>
              </a:rPr>
              <a:t>نماييد.</a:t>
            </a:r>
          </a:p>
          <a:p>
            <a:pPr algn="ctr" rtl="1"/>
            <a:r>
              <a:rPr lang="fa-IR" sz="2800" dirty="0" smtClean="0">
                <a:cs typeface="B Nazanin" panose="00000400000000000000" pitchFamily="2" charset="-78"/>
              </a:rPr>
              <a:t>فروشگاه </a:t>
            </a:r>
            <a:r>
              <a:rPr lang="fa-IR" sz="2800" dirty="0">
                <a:cs typeface="B Nazanin" panose="00000400000000000000" pitchFamily="2" charset="-78"/>
              </a:rPr>
              <a:t>اينترنتی ايران </a:t>
            </a:r>
            <a:r>
              <a:rPr lang="fa-IR" sz="2800" dirty="0" smtClean="0">
                <a:cs typeface="B Nazanin" panose="00000400000000000000" pitchFamily="2" charset="-78"/>
              </a:rPr>
              <a:t>عرضه </a:t>
            </a:r>
            <a:r>
              <a:rPr lang="en-US" sz="2800" dirty="0" smtClean="0"/>
              <a:t>www.iranarze.ir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ction Button: Back or Previous 24">
            <a:hlinkClick r:id="" action="ppaction://hlinkshowjump?jump=previousslide" highlightClick="1"/>
          </p:cNvPr>
          <p:cNvSpPr/>
          <p:nvPr/>
        </p:nvSpPr>
        <p:spPr>
          <a:xfrm>
            <a:off x="669495" y="5484142"/>
            <a:ext cx="330200" cy="266700"/>
          </a:xfrm>
          <a:prstGeom prst="actionButtonBackPreviou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106325" y="5866681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1445348" y="638727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lt1"/>
                </a:solidFill>
              </a:rPr>
              <a:t>5</a:t>
            </a:r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963748" y="638727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lt1"/>
                </a:solidFill>
              </a:rPr>
              <a:t>4</a:t>
            </a:r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482148" y="638727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lt1"/>
                </a:solidFill>
              </a:rPr>
              <a:t>3</a:t>
            </a:r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000548" y="638727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lt1"/>
                </a:solidFill>
              </a:rPr>
              <a:t>2</a:t>
            </a:r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518948" y="6390937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22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294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 Nazanin</vt:lpstr>
      <vt:lpstr>Calibri</vt:lpstr>
      <vt:lpstr>Calibri Light</vt:lpstr>
      <vt:lpstr>7_Office Theme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madsg.com</dc:description>
  <cp:lastModifiedBy/>
  <cp:revision>1</cp:revision>
  <dcterms:created xsi:type="dcterms:W3CDTF">2013-09-24T05:01:40Z</dcterms:created>
  <dcterms:modified xsi:type="dcterms:W3CDTF">2022-09-25T13:49:53Z</dcterms:modified>
</cp:coreProperties>
</file>