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6" r:id="rId5"/>
    <p:sldId id="31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53" d="100"/>
          <a:sy n="53" d="100"/>
        </p:scale>
        <p:origin x="144" y="29"/>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9/27/2022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9/27/2022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9/27/2022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9/27/2022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کار کردن با وجود سیستم های اطلاعاتی ناکافی در محل کار یک مطالعه تجربی در رومانی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1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سیستم های </a:t>
            </a:r>
            <a:r>
              <a:rPr lang="fa-IR" sz="2000" dirty="0" smtClean="0">
                <a:cs typeface="B Nazanin" panose="00000400000000000000" pitchFamily="2" charset="-78"/>
              </a:rPr>
              <a:t>اطلاعاتی (</a:t>
            </a:r>
            <a:r>
              <a:rPr lang="en-US" sz="2000" dirty="0">
                <a:cs typeface="B Nazanin" panose="00000400000000000000" pitchFamily="2" charset="-78"/>
              </a:rPr>
              <a:t>IS</a:t>
            </a:r>
            <a:r>
              <a:rPr lang="fa-IR" sz="2000" dirty="0">
                <a:cs typeface="B Nazanin" panose="00000400000000000000" pitchFamily="2" charset="-78"/>
              </a:rPr>
              <a:t>) به طور گسترده به عنوان کنترل و استاندارسازی کار شناخته می </a:t>
            </a:r>
            <a:r>
              <a:rPr lang="fa-IR" sz="2000" dirty="0" smtClean="0">
                <a:cs typeface="B Nazanin" panose="00000400000000000000" pitchFamily="2" charset="-78"/>
              </a:rPr>
              <a:t>شوند. </a:t>
            </a:r>
            <a:r>
              <a:rPr lang="fa-IR" sz="2000" dirty="0">
                <a:cs typeface="B Nazanin" panose="00000400000000000000" pitchFamily="2" charset="-78"/>
              </a:rPr>
              <a:t>در یک وضعیت ایده آل، کارکنان به طور موثر تحت پشتیبانی سیستم های اطلاعاتی قرار می گیرند، و می تواند وظایف خود را به طور اثربخش و کارا تکمیل کنند. با این وجود، گاهی اوقات میزان پشتیبانی سیستم های اطلاعاتی از افراد، کمتر از حد مطلوب و غیربهینه </a:t>
            </a:r>
            <a:r>
              <a:rPr lang="fa-IR" sz="2000" dirty="0" smtClean="0">
                <a:cs typeface="B Nazanin" panose="00000400000000000000" pitchFamily="2" charset="-78"/>
              </a:rPr>
              <a:t>است. </a:t>
            </a:r>
            <a:r>
              <a:rPr lang="fa-IR" sz="2000" dirty="0">
                <a:cs typeface="B Nazanin" panose="00000400000000000000" pitchFamily="2" charset="-78"/>
              </a:rPr>
              <a:t>اگر کارکنان، درک کنند که سیستم های اطلاعاتی مانع از این می شود که آنها کارها را مطابق انتظارات انجام دهند یا حتی موجب می شود نتوانند وظایف را تکمیل کنند، ممکن است احساس اضطراب و نگرانی کنند، زیرا ممکن است توسط مدیرانشان، به طور منفی ارزیابی شوند یا ممکن است منجر به عدم رضایت مشتریان شوند. در این مقاله، درباره بررسی تحقیقاتی در زمینه رفتار کاری کارکنانی گزارش می دهیم که با سیستم های اطلاعاتی مواجه هستند که به طور ناکافی از کارشان پشتیبانی می کنند.</a:t>
            </a:r>
            <a:endParaRPr lang="en-US" sz="2000" dirty="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مروری بر ادبیات پیشین</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مروری بر ادبیات پیشین</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1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تعاریف زیادی از راه حل های جایگزین وجود دارد، که یکی از جامع ترین آنها توضیح می دهد که راه حل جایگزین یک انطباق هدف محور، بداهه کاری یا سایر تغییرات برای یک یا چند بعد از یک سیستم کاری موجود برای غلبه، دور زدن یا کاهش تاثیر موانع، استثنائات یا محدودیت های ساختاری است که تصور می شود، مانع از این می شود که سیستم کاری یا مشارکت کنندگتن به سطح مطلوب کارایی، اثربخشی یا سایر اهداف شخصی یا سازمانی، دست </a:t>
            </a:r>
            <a:r>
              <a:rPr lang="fa-IR" sz="2000" dirty="0" smtClean="0">
                <a:cs typeface="B Nazanin" panose="00000400000000000000" pitchFamily="2" charset="-78"/>
              </a:rPr>
              <a:t>یابند.</a:t>
            </a:r>
            <a:endParaRPr lang="en-US" sz="2000" dirty="0">
              <a:cs typeface="B Nazanin" panose="00000400000000000000" pitchFamily="2" charset="-78"/>
            </a:endParaRPr>
          </a:p>
          <a:p>
            <a:pPr algn="just" rtl="1">
              <a:lnSpc>
                <a:spcPct val="150000"/>
              </a:lnSpc>
            </a:pPr>
            <a:r>
              <a:rPr lang="fa-IR" sz="2000" dirty="0">
                <a:cs typeface="B Nazanin" panose="00000400000000000000" pitchFamily="2" charset="-78"/>
              </a:rPr>
              <a:t>گرچه ظاهراً راه‌حل‌های جایگزین رواج دارند، سر و کار داشتن با این شیوه ها، عاری از ریسک نیست. رفتار کارکنان در یک سازمان غالباً توسط سیاست‌هایی تنظیم می‌شود که مستلزم استفاده از سیستم های اطلاعاتی خاصی است، حال آنکه استفاده از سایر سیستم های اطلاعاتی منع می شود، آنهم غالبا برای برآوردن نیازهای حسابرسی و </a:t>
            </a:r>
            <a:r>
              <a:rPr lang="fa-IR" sz="2000" dirty="0" smtClean="0">
                <a:cs typeface="B Nazanin" panose="00000400000000000000" pitchFamily="2" charset="-78"/>
              </a:rPr>
              <a:t>امنیت.</a:t>
            </a: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4/17</a:t>
            </a:r>
            <a:endParaRPr lang="en-US" dirty="0">
              <a:cs typeface="B Nazanin" panose="00000400000000000000" pitchFamily="2" charset="-78"/>
            </a:endParaRPr>
          </a:p>
        </p:txBody>
      </p:sp>
      <p:sp>
        <p:nvSpPr>
          <p:cNvPr id="17" name="Action Button: Back or Previous 16">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8" name="Action Button: Forward or Next 17">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9" name="Rounded Rectangle 18"/>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TextBox 21"/>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سوم </a:t>
            </a:r>
            <a:endParaRPr lang="en-US" sz="2200" dirty="0">
              <a:solidFill>
                <a:schemeClr val="bg1"/>
              </a:solidFill>
              <a:cs typeface="B Nazanin" panose="00000400000000000000" pitchFamily="2" charset="-78"/>
            </a:endParaRPr>
          </a:p>
        </p:txBody>
      </p:sp>
      <p:sp>
        <p:nvSpPr>
          <p:cNvPr id="25" name="Rounded Rectangle 24"/>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Rounded Rectangle 25"/>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7" name="Rounded Rectangle 26"/>
          <p:cNvSpPr/>
          <p:nvPr/>
        </p:nvSpPr>
        <p:spPr>
          <a:xfrm>
            <a:off x="5155594" y="641656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3</a:t>
            </a:r>
            <a:endParaRPr lang="en-US" dirty="0">
              <a:solidFill>
                <a:schemeClr val="lt1"/>
              </a:solidFill>
            </a:endParaRPr>
          </a:p>
        </p:txBody>
      </p:sp>
      <p:sp>
        <p:nvSpPr>
          <p:cNvPr id="31" name="Rounded Rectangle 30"/>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32" name="Rounded Rectangle 31"/>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33" name="Rounded Rectangle 32"/>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8" name="TextBox 3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توسعه نظریه</a:t>
            </a:r>
            <a:endParaRPr lang="en-US" sz="2000" b="1" dirty="0">
              <a:solidFill>
                <a:schemeClr val="bg1"/>
              </a:solidFill>
              <a:cs typeface="B Nazanin" panose="00000400000000000000" pitchFamily="2" charset="-78"/>
            </a:endParaRPr>
          </a:p>
        </p:txBody>
      </p:sp>
      <p:sp>
        <p:nvSpPr>
          <p:cNvPr id="23" name="TextBox 22"/>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این دو پیامد یا این احتمال ارتباط دارند که کارکنان ممکن است تمایل به رفتار راه حل جایگزین داشته باشند. دو عامل دیگر را شناسایی می کنیم که ممکن است بر انجام رفتار اره حل جایگزین تاثیر داشته باشد. اولی مربوط به محدودیت های سیاست فناوری اطلاعات است که به عنوان بخشی از حاکمیت شرکتی، انجام می </a:t>
            </a:r>
            <a:r>
              <a:rPr lang="fa-IR" sz="2000" dirty="0" smtClean="0">
                <a:cs typeface="B Nazanin" panose="00000400000000000000" pitchFamily="2" charset="-78"/>
              </a:rPr>
              <a:t>شود (</a:t>
            </a:r>
            <a:r>
              <a:rPr lang="fa-IR" sz="2000" dirty="0">
                <a:cs typeface="B Nazanin" panose="00000400000000000000" pitchFamily="2" charset="-78"/>
              </a:rPr>
              <a:t>ویل و راس، 2005). دومی شامل تمایل کارکنان به انجام فعالیت های کاری اختیاری است که نیازهای وظایف شغلی قانونی را افزایش می </a:t>
            </a:r>
            <a:r>
              <a:rPr lang="fa-IR" sz="2000" dirty="0" smtClean="0">
                <a:cs typeface="B Nazanin" panose="00000400000000000000" pitchFamily="2" charset="-78"/>
              </a:rPr>
              <a:t>دهد (</a:t>
            </a:r>
            <a:r>
              <a:rPr lang="fa-IR" sz="2000" dirty="0">
                <a:cs typeface="B Nazanin" panose="00000400000000000000" pitchFamily="2" charset="-78"/>
              </a:rPr>
              <a:t>اورگان، پاداسکوف و مک کینزی، 2006).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2675141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6580705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528</Words>
  <Application>Microsoft Office PowerPoint</Application>
  <PresentationFormat>On-screen Show (4:3)</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2022-09-27T18:17:00Z</dcterms:modified>
</cp:coreProperties>
</file>